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xml" ContentType="application/vnd.openxmlformats-officedocument.presentationml.tags+xml"/>
  <Override PartName="/ppt/notesSlides/notesSlide26.xml" ContentType="application/vnd.openxmlformats-officedocument.presentationml.notesSlide+xml"/>
  <Override PartName="/ppt/tags/tag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handoutMasterIdLst>
    <p:handoutMasterId r:id="rId35"/>
  </p:handoutMasterIdLst>
  <p:sldIdLst>
    <p:sldId id="354" r:id="rId2"/>
    <p:sldId id="258" r:id="rId3"/>
    <p:sldId id="460" r:id="rId4"/>
    <p:sldId id="447" r:id="rId5"/>
    <p:sldId id="456" r:id="rId6"/>
    <p:sldId id="448" r:id="rId7"/>
    <p:sldId id="449" r:id="rId8"/>
    <p:sldId id="450" r:id="rId9"/>
    <p:sldId id="451" r:id="rId10"/>
    <p:sldId id="458" r:id="rId11"/>
    <p:sldId id="462" r:id="rId12"/>
    <p:sldId id="454" r:id="rId13"/>
    <p:sldId id="459" r:id="rId14"/>
    <p:sldId id="403" r:id="rId15"/>
    <p:sldId id="466" r:id="rId16"/>
    <p:sldId id="375" r:id="rId17"/>
    <p:sldId id="467" r:id="rId18"/>
    <p:sldId id="457" r:id="rId19"/>
    <p:sldId id="400" r:id="rId20"/>
    <p:sldId id="465" r:id="rId21"/>
    <p:sldId id="428" r:id="rId22"/>
    <p:sldId id="469" r:id="rId23"/>
    <p:sldId id="470" r:id="rId24"/>
    <p:sldId id="468" r:id="rId25"/>
    <p:sldId id="288" r:id="rId26"/>
    <p:sldId id="289" r:id="rId27"/>
    <p:sldId id="452" r:id="rId28"/>
    <p:sldId id="463" r:id="rId29"/>
    <p:sldId id="464" r:id="rId30"/>
    <p:sldId id="461" r:id="rId31"/>
    <p:sldId id="455" r:id="rId32"/>
    <p:sldId id="408" r:id="rId33"/>
  </p:sldIdLst>
  <p:sldSz cx="12188825" cy="6858000"/>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96">
          <p15:clr>
            <a:srgbClr val="A4A3A4"/>
          </p15:clr>
        </p15:guide>
        <p15:guide id="2" orient="horz" pos="3744">
          <p15:clr>
            <a:srgbClr val="A4A3A4"/>
          </p15:clr>
        </p15:guide>
        <p15:guide id="3" orient="horz" pos="336">
          <p15:clr>
            <a:srgbClr val="A4A3A4"/>
          </p15:clr>
        </p15:guide>
        <p15:guide id="4" orient="horz" pos="1512">
          <p15:clr>
            <a:srgbClr val="A4A3A4"/>
          </p15:clr>
        </p15:guide>
        <p15:guide id="5" pos="3839">
          <p15:clr>
            <a:srgbClr val="A4A3A4"/>
          </p15:clr>
        </p15:guide>
        <p15:guide id="6" pos="7343">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4" autoAdjust="0"/>
    <p:restoredTop sz="74240" autoAdjust="0"/>
  </p:normalViewPr>
  <p:slideViewPr>
    <p:cSldViewPr>
      <p:cViewPr varScale="1">
        <p:scale>
          <a:sx n="86" d="100"/>
          <a:sy n="86" d="100"/>
        </p:scale>
        <p:origin x="1440" y="120"/>
      </p:cViewPr>
      <p:guideLst>
        <p:guide orient="horz" pos="2496"/>
        <p:guide orient="horz" pos="3744"/>
        <p:guide orient="horz" pos="336"/>
        <p:guide orient="horz" pos="1512"/>
        <p:guide pos="3839"/>
        <p:guide pos="7343"/>
        <p:guide pos="335"/>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0"/>
    </p:cViewPr>
  </p:sorterViewPr>
  <p:notesViewPr>
    <p:cSldViewPr>
      <p:cViewPr varScale="1">
        <p:scale>
          <a:sx n="83" d="100"/>
          <a:sy n="83"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8/25/2015</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10</a:t>
            </a:fld>
            <a:endParaRPr lang="en-US" dirty="0"/>
          </a:p>
        </p:txBody>
      </p:sp>
    </p:spTree>
    <p:extLst>
      <p:ext uri="{BB962C8B-B14F-4D97-AF65-F5344CB8AC3E}">
        <p14:creationId xmlns:p14="http://schemas.microsoft.com/office/powerpoint/2010/main" val="890060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1" dirty="0" smtClean="0"/>
              <a:t>Speaker’s Notes:  (Option</a:t>
            </a:r>
            <a:r>
              <a:rPr lang="en-US" b="1" baseline="0" dirty="0" smtClean="0"/>
              <a:t> slide – may not be needed if using previous slides)</a:t>
            </a:r>
            <a:endParaRPr lang="en-US" b="1" dirty="0" smtClean="0"/>
          </a:p>
          <a:p>
            <a:endParaRPr lang="en-US" dirty="0" smtClean="0"/>
          </a:p>
          <a:p>
            <a:r>
              <a:rPr lang="en-US" dirty="0" smtClean="0"/>
              <a:t>Indeed there are lots of mobile</a:t>
            </a:r>
            <a:r>
              <a:rPr lang="en-US" baseline="0" dirty="0" smtClean="0"/>
              <a:t> front ends – in Oracle’s vision M is not just mobile but Multi-channel – so we embrace wearables, nearables, Nest thermostats and connected cars etc.</a:t>
            </a:r>
          </a:p>
          <a:p>
            <a:endParaRPr lang="en-US" baseline="0" dirty="0" smtClean="0"/>
          </a:p>
          <a:p>
            <a:r>
              <a:rPr lang="en-US" baseline="0" dirty="0" smtClean="0"/>
              <a:t>And there are lots and lots of backends …. Legacy applications more SaaS and multitude of internet backends including Twilio for messaging webRTC for teal time video.</a:t>
            </a:r>
          </a:p>
          <a:p>
            <a:endParaRPr lang="en-US" baseline="0" dirty="0" smtClean="0"/>
          </a:p>
          <a:p>
            <a:r>
              <a:rPr lang="en-US" baseline="0" dirty="0" smtClean="0"/>
              <a:t>The focus here is on the mobile app developer – to make it as easy as possible to access these backends and access them and use the data in the mobile app.</a:t>
            </a:r>
          </a:p>
          <a:p>
            <a:endParaRPr lang="en-US" baseline="0" dirty="0" smtClean="0"/>
          </a:p>
          <a:p>
            <a:r>
              <a:rPr lang="en-US" baseline="0" dirty="0" smtClean="0"/>
              <a:t>The task of the mobile platform is to “Normalise” the access and date from the backends – to make them consistent and easily accessible. This allows information and function from different sources to be blended together to form richer services. The data from the backends can be shaped – transforming it to make more accessible, enriching it with data and making suitable for delivery over an air interface.</a:t>
            </a:r>
          </a:p>
          <a:p>
            <a:endParaRPr lang="en-US" baseline="0" dirty="0" smtClean="0"/>
          </a:p>
          <a:p>
            <a:r>
              <a:rPr lang="en-US" baseline="0" dirty="0" smtClean="0"/>
              <a:t>And lastly and not least using the data from the apps – context, user behavior, diagnostics to form powerful mobile analytics.</a:t>
            </a:r>
          </a:p>
          <a:p>
            <a:endParaRPr lang="en-US" baseline="0" dirty="0" smtClean="0"/>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11</a:t>
            </a:fld>
            <a:endParaRPr lang="en-US" dirty="0">
              <a:solidFill>
                <a:srgbClr val="5F5F5F"/>
              </a:solidFill>
            </a:endParaRPr>
          </a:p>
        </p:txBody>
      </p:sp>
    </p:spTree>
    <p:extLst>
      <p:ext uri="{BB962C8B-B14F-4D97-AF65-F5344CB8AC3E}">
        <p14:creationId xmlns:p14="http://schemas.microsoft.com/office/powerpoint/2010/main" val="2058180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13</a:t>
            </a:fld>
            <a:endParaRPr lang="en-US" dirty="0"/>
          </a:p>
        </p:txBody>
      </p:sp>
    </p:spTree>
    <p:extLst>
      <p:ext uri="{BB962C8B-B14F-4D97-AF65-F5344CB8AC3E}">
        <p14:creationId xmlns:p14="http://schemas.microsoft.com/office/powerpoint/2010/main" val="890060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1" dirty="0" smtClean="0"/>
              <a:t>Speaker’s Notes:</a:t>
            </a:r>
          </a:p>
          <a:p>
            <a:r>
              <a:rPr lang="en-US" dirty="0" smtClean="0"/>
              <a:t>Oracle’s Mobile Portfolio</a:t>
            </a:r>
            <a:r>
              <a:rPr lang="en-US" baseline="0" dirty="0" smtClean="0"/>
              <a:t> provides a complete end to end solution that manages the entire mobile lifecycle. The key tenants to Oracle’s mobile solution is to provide a platform that allows customers to develop, connect, secure, analyze and a manage their mobile applications. With our platform customers, can build customer apps or use and or extend  our 100’s of packaged mobile apps.</a:t>
            </a:r>
          </a:p>
          <a:p>
            <a:endParaRPr lang="en-US" baseline="0" dirty="0" smtClean="0"/>
          </a:p>
          <a:p>
            <a:r>
              <a:rPr lang="en-US" baseline="0" dirty="0" smtClean="0"/>
              <a:t>With Mobile Cloud Service ( which now together with Mobile Application framework) we provide all the capabilities needed to build, connect, secure, analyze and manage mobile apps </a:t>
            </a:r>
            <a:r>
              <a:rPr lang="en-US" baseline="0" dirty="0" err="1" smtClean="0"/>
              <a:t>wuickly</a:t>
            </a:r>
            <a:r>
              <a:rPr lang="en-US" baseline="0" dirty="0" smtClean="0"/>
              <a:t> and efficiently. We provide Mobile Security Suite which not only is  integrated with MAF/MCS but also tightly integrated with our IDM Suite – is an integral part of our Mobile offering but also can be de-coupled and used as part of a broader enterprise security initiative. </a:t>
            </a:r>
          </a:p>
          <a:p>
            <a:endParaRPr lang="en-US" baseline="0" dirty="0" smtClean="0"/>
          </a:p>
          <a:p>
            <a:r>
              <a:rPr lang="en-US" baseline="0" dirty="0" smtClean="0"/>
              <a:t>Finally Oracle and our partners continue to provide standalone out of the  Mobile apps across our on premises and Cloud offerings. </a:t>
            </a: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217904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1" dirty="0" smtClean="0"/>
              <a:t>Main Point: </a:t>
            </a:r>
            <a:r>
              <a:rPr lang="en-US" b="0" dirty="0" smtClean="0"/>
              <a:t>Included as part of Mobile Cloud Service and also separately</a:t>
            </a:r>
            <a:r>
              <a:rPr lang="en-US" b="0" baseline="0" dirty="0" smtClean="0"/>
              <a:t> is another major component of Oracle’s Mobile Platform – Oracle Mobile Application Framework. It provides the development framework that is designed to boost productivity:</a:t>
            </a:r>
            <a:endParaRPr lang="en-US" b="0" dirty="0" smtClean="0"/>
          </a:p>
          <a:p>
            <a:endParaRPr lang="en-US" b="1" dirty="0" smtClean="0"/>
          </a:p>
          <a:p>
            <a:pPr lvl="1">
              <a:buFont typeface="Arial"/>
              <a:buChar char="•"/>
            </a:pPr>
            <a:r>
              <a:rPr lang="en-US" sz="1150" kern="1200" dirty="0" smtClean="0">
                <a:solidFill>
                  <a:schemeClr val="tx1"/>
                </a:solidFill>
                <a:latin typeface="+mn-lt"/>
                <a:ea typeface="+mn-ea"/>
                <a:cs typeface="+mn-cs"/>
              </a:rPr>
              <a:t>To develop mobile apps – Organizations can leverage the Mobile Application Framework, the only java framework designed to support cross platform development: </a:t>
            </a:r>
          </a:p>
          <a:p>
            <a:pPr lvl="1">
              <a:buFont typeface="Arial"/>
              <a:buChar char="•"/>
            </a:pPr>
            <a:r>
              <a:rPr lang="en-US" sz="1150" kern="1200" dirty="0" smtClean="0">
                <a:solidFill>
                  <a:schemeClr val="tx1"/>
                </a:solidFill>
                <a:latin typeface="+mn-lt"/>
                <a:ea typeface="+mn-ea"/>
                <a:cs typeface="+mn-cs"/>
              </a:rPr>
              <a:t>It enables developers to build a mobile app and being able to deploy it onto multiple devices, iOS, Android and on different form factors – oracle will be responsible for keep up with the changes in the</a:t>
            </a:r>
            <a:r>
              <a:rPr lang="en-US" sz="1150" kern="1200" baseline="0" dirty="0" smtClean="0">
                <a:solidFill>
                  <a:schemeClr val="tx1"/>
                </a:solidFill>
                <a:latin typeface="+mn-lt"/>
                <a:ea typeface="+mn-ea"/>
                <a:cs typeface="+mn-cs"/>
              </a:rPr>
              <a:t> mobile OS</a:t>
            </a:r>
            <a:r>
              <a:rPr lang="en-US" sz="1150" kern="1200" dirty="0" smtClean="0">
                <a:solidFill>
                  <a:schemeClr val="tx1"/>
                </a:solidFill>
                <a:latin typeface="+mn-lt"/>
                <a:ea typeface="+mn-ea"/>
                <a:cs typeface="+mn-cs"/>
              </a:rPr>
              <a:t>.  Of course, we are also watching the other platform as the requirement for these increase we will support other operative systems.</a:t>
            </a:r>
          </a:p>
          <a:p>
            <a:pPr lvl="1">
              <a:buFont typeface="Arial"/>
              <a:buChar char="•"/>
            </a:pPr>
            <a:r>
              <a:rPr lang="en-US" sz="1150" kern="1200" dirty="0" smtClean="0">
                <a:solidFill>
                  <a:schemeClr val="tx1"/>
                </a:solidFill>
                <a:latin typeface="+mn-lt"/>
                <a:ea typeface="+mn-ea"/>
                <a:cs typeface="+mn-cs"/>
              </a:rPr>
              <a:t>The app is build with consistent business logic and data model, it can be native or HTML 5 with full access to native device feature.  This allows you to leverage existing skill among your developers, any one with Java based skill set, can now build mobile apps.</a:t>
            </a:r>
          </a:p>
          <a:p>
            <a:pPr lvl="1">
              <a:buFont typeface="Arial"/>
              <a:buChar char="•"/>
            </a:pPr>
            <a:r>
              <a:rPr lang="en-US" sz="1150" kern="1200" dirty="0" smtClean="0">
                <a:solidFill>
                  <a:schemeClr val="tx1"/>
                </a:solidFill>
                <a:latin typeface="+mn-lt"/>
                <a:ea typeface="+mn-ea"/>
                <a:cs typeface="+mn-cs"/>
              </a:rPr>
              <a:t>It also leverage SQL-lite to support disconnected processes with built-in encryption.</a:t>
            </a:r>
          </a:p>
          <a:p>
            <a:pPr lvl="1">
              <a:buFont typeface="Arial"/>
              <a:buChar char="•"/>
            </a:pPr>
            <a:r>
              <a:rPr lang="en-US" sz="1150" kern="1200" dirty="0" smtClean="0">
                <a:solidFill>
                  <a:schemeClr val="tx1"/>
                </a:solidFill>
                <a:latin typeface="+mn-lt"/>
                <a:ea typeface="+mn-ea"/>
                <a:cs typeface="+mn-cs"/>
              </a:rPr>
              <a:t>Full Access to Native Device Features</a:t>
            </a:r>
          </a:p>
          <a:p>
            <a:pPr lvl="1">
              <a:buFont typeface="Arial"/>
              <a:buChar char="•"/>
            </a:pPr>
            <a:r>
              <a:rPr lang="en-US" sz="1150" kern="1200" dirty="0" smtClean="0">
                <a:solidFill>
                  <a:schemeClr val="tx1"/>
                </a:solidFill>
                <a:latin typeface="+mn-lt"/>
                <a:ea typeface="+mn-ea"/>
                <a:cs typeface="+mn-cs"/>
              </a:rPr>
              <a:t>The framework is designed to be modular with re-useable components that can be leveraged to simplify mobile app development.</a:t>
            </a:r>
          </a:p>
          <a:p>
            <a:r>
              <a:rPr lang="en-US" sz="1200" kern="1200" dirty="0" smtClean="0">
                <a:solidFill>
                  <a:schemeClr val="tx1"/>
                </a:solidFill>
                <a:latin typeface="+mn-lt"/>
                <a:ea typeface="+mn-ea"/>
                <a:cs typeface="+mn-cs"/>
              </a:rPr>
              <a:t> </a:t>
            </a:r>
          </a:p>
          <a:p>
            <a:endParaRPr lang="en-US" b="1" dirty="0" smtClean="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solidFill>
                  <a:prstClr val="black"/>
                </a:solidFill>
                <a:latin typeface="Calibri"/>
              </a:rPr>
              <a:pPr>
                <a:defRPr/>
              </a:pPr>
              <a:t>15</a:t>
            </a:fld>
            <a:endParaRPr lang="en-US" dirty="0">
              <a:solidFill>
                <a:prstClr val="black"/>
              </a:solidFill>
              <a:latin typeface="Calibri"/>
            </a:endParaRPr>
          </a:p>
        </p:txBody>
      </p:sp>
    </p:spTree>
    <p:extLst>
      <p:ext uri="{BB962C8B-B14F-4D97-AF65-F5344CB8AC3E}">
        <p14:creationId xmlns:p14="http://schemas.microsoft.com/office/powerpoint/2010/main" val="506959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20000"/>
          </a:bodyPr>
          <a:lstStyle/>
          <a:p>
            <a:r>
              <a:rPr lang="en-US" b="1" i="0" dirty="0" smtClean="0">
                <a:solidFill>
                  <a:srgbClr val="333333"/>
                </a:solidFill>
                <a:latin typeface="+mn-lt"/>
              </a:rPr>
              <a:t>Speaker’s Notes:</a:t>
            </a:r>
          </a:p>
          <a:p>
            <a:r>
              <a:rPr lang="en-US" b="0" i="0" dirty="0" smtClean="0">
                <a:solidFill>
                  <a:srgbClr val="333333"/>
                </a:solidFill>
                <a:latin typeface="+mn-lt"/>
              </a:rPr>
              <a:t>The Oracle Mobile Service goal</a:t>
            </a:r>
            <a:r>
              <a:rPr lang="en-US" b="0" i="0" baseline="0" dirty="0" smtClean="0">
                <a:solidFill>
                  <a:srgbClr val="333333"/>
                </a:solidFill>
                <a:latin typeface="+mn-lt"/>
              </a:rPr>
              <a:t> is to</a:t>
            </a:r>
            <a:r>
              <a:rPr lang="en-US" b="0" i="0" dirty="0" smtClean="0">
                <a:solidFill>
                  <a:srgbClr val="333333"/>
                </a:solidFill>
                <a:latin typeface="+mn-lt"/>
              </a:rPr>
              <a:t> easily</a:t>
            </a:r>
            <a:r>
              <a:rPr lang="en-US" b="0" i="0" baseline="0" dirty="0" smtClean="0">
                <a:solidFill>
                  <a:srgbClr val="333333"/>
                </a:solidFill>
                <a:latin typeface="+mn-lt"/>
              </a:rPr>
              <a:t> enable mobile </a:t>
            </a:r>
            <a:r>
              <a:rPr lang="en-US" b="0" i="0" dirty="0" smtClean="0">
                <a:solidFill>
                  <a:srgbClr val="333333"/>
                </a:solidFill>
                <a:latin typeface="+mn-lt"/>
              </a:rPr>
              <a:t>application developers</a:t>
            </a:r>
            <a:r>
              <a:rPr lang="en-US" b="0" i="0" baseline="0" dirty="0" smtClean="0">
                <a:solidFill>
                  <a:srgbClr val="333333"/>
                </a:solidFill>
                <a:latin typeface="+mn-lt"/>
              </a:rPr>
              <a:t> that </a:t>
            </a:r>
            <a:r>
              <a:rPr lang="en-US" b="0" i="0" dirty="0" smtClean="0">
                <a:solidFill>
                  <a:srgbClr val="333333"/>
                </a:solidFill>
                <a:latin typeface="+mn-lt"/>
              </a:rPr>
              <a:t>are continually looking for new ways to accelerate development of apps to meet their consumers’ needs. MCS will be a set of cloud-based, server-side mobile services to make app development quicker and easier to deploy. </a:t>
            </a:r>
            <a:r>
              <a:rPr lang="en-US" sz="1200" b="0" i="0" kern="1200" dirty="0" smtClean="0">
                <a:solidFill>
                  <a:schemeClr val="tx1"/>
                </a:solidFill>
                <a:latin typeface="+mn-lt"/>
                <a:ea typeface="+mn-ea"/>
                <a:cs typeface="+mn-cs"/>
              </a:rPr>
              <a:t>MCS reduces the complexities of the application development by dealing with the complex server side programming, reducing the redundancy in creating backend code blocks, providing ready to integrate features and template backend. </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Developers can focus more on the front end of the applications</a:t>
            </a:r>
            <a:r>
              <a:rPr lang="en-US" sz="1200" b="0" i="0" kern="1200" baseline="0" dirty="0" smtClean="0">
                <a:solidFill>
                  <a:schemeClr val="tx1"/>
                </a:solidFill>
                <a:latin typeface="+mn-lt"/>
                <a:ea typeface="+mn-ea"/>
                <a:cs typeface="+mn-cs"/>
              </a:rPr>
              <a:t> and can have their choice of mobile client development tools including ADF-Mobile for cross platform hybrid apps, native development or other Javascript tools – creating a new meaning for BYOD – Bring your own development</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MCS provides a set of rich RESTFul interfaces for all the operations required by the mobile app that abstracts the backend from the mobile developer. In addition it also provides mobile specific interfaces for notification (multi channel – app, SMS), offline data sync, persistence services (to store mobile generated data and user preferences) as cloud data storage service. </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From a backend perspective, MCS provides all the tools required by API developers to expose and shape the services to be consumed by the mobile developer. This includes mechanisms to design, create and expose these services in a catalog that can be easily and securely discoverable by mobile developers and integrated into their app.</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Security is a critical component and is designed ground up in the MCS. From tokens to developers to develop and consume APIs to encryption policies for data in rest, data in motion, policies for single sign on and federated authentication across multiple data sources via Oauth or SAML and policies for defining access rights to applications via mobile application management or container technologies are services that will be available in MCS</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A key component of MCS is to provide developers, IT and business with metrics on service usage and business impact. MCS will be designed to provide technical metrics, engagement metrics, business metrics along with the monitoring and management of the service.</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16</a:t>
            </a:fld>
            <a:endParaRPr lang="en-US" dirty="0"/>
          </a:p>
        </p:txBody>
      </p:sp>
    </p:spTree>
    <p:extLst>
      <p:ext uri="{BB962C8B-B14F-4D97-AF65-F5344CB8AC3E}">
        <p14:creationId xmlns:p14="http://schemas.microsoft.com/office/powerpoint/2010/main" val="465550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70000" lnSpcReduction="20000"/>
          </a:bodyPr>
          <a:lstStyle/>
          <a:p>
            <a:pPr marL="0" marR="0" indent="0" algn="l" defTabSz="914400" rtl="0" eaLnBrk="1" fontAlgn="base" latinLnBrk="0" hangingPunct="1">
              <a:lnSpc>
                <a:spcPct val="100000"/>
              </a:lnSpc>
              <a:spcBef>
                <a:spcPts val="600"/>
              </a:spcBef>
              <a:spcAft>
                <a:spcPct val="0"/>
              </a:spcAft>
              <a:buClrTx/>
              <a:buSzTx/>
              <a:buFontTx/>
              <a:buNone/>
              <a:tabLst/>
              <a:defRPr/>
            </a:pPr>
            <a:r>
              <a:rPr lang="en-US" b="0" dirty="0" smtClean="0"/>
              <a:t>Oracle has an</a:t>
            </a:r>
            <a:r>
              <a:rPr lang="en-US" b="0" baseline="0" dirty="0" smtClean="0"/>
              <a:t> end to end solution for this</a:t>
            </a:r>
          </a:p>
          <a:p>
            <a:pPr marL="0" marR="0" indent="0" algn="l" defTabSz="914400" rtl="0" eaLnBrk="1" fontAlgn="base" latinLnBrk="0" hangingPunct="1">
              <a:lnSpc>
                <a:spcPct val="100000"/>
              </a:lnSpc>
              <a:spcBef>
                <a:spcPts val="600"/>
              </a:spcBef>
              <a:spcAft>
                <a:spcPct val="0"/>
              </a:spcAft>
              <a:buClrTx/>
              <a:buSzTx/>
              <a:buFontTx/>
              <a:buNone/>
              <a:tabLst/>
              <a:defRPr/>
            </a:pPr>
            <a:r>
              <a:rPr lang="en-US" b="0" baseline="0" dirty="0" smtClean="0"/>
              <a:t>Cover this from the perspective of a developer</a:t>
            </a:r>
            <a:endParaRPr lang="en-US" b="0" dirty="0" smtClean="0"/>
          </a:p>
          <a:p>
            <a:endParaRPr lang="en-US"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For</a:t>
            </a:r>
            <a:r>
              <a:rPr lang="en-US" sz="1100" kern="1200" baseline="0" dirty="0" smtClean="0">
                <a:solidFill>
                  <a:schemeClr val="tx1"/>
                </a:solidFill>
                <a:latin typeface="+mn-lt"/>
                <a:ea typeface="+mn-ea"/>
                <a:cs typeface="+mn-cs"/>
              </a:rPr>
              <a:t> CIO’s, security is the #1 concern – with good reason. Mobile is a new channel</a:t>
            </a:r>
            <a:endParaRPr lang="en-US" sz="1100" kern="1200" dirty="0" smtClean="0">
              <a:solidFill>
                <a:schemeClr val="tx1"/>
              </a:solidFill>
              <a:latin typeface="+mn-lt"/>
              <a:ea typeface="+mn-ea"/>
              <a:cs typeface="+mn-cs"/>
            </a:endParaRPr>
          </a:p>
          <a:p>
            <a:endParaRPr lang="en-US" sz="11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600"/>
              </a:spcBef>
              <a:spcAft>
                <a:spcPts val="0"/>
              </a:spcAft>
              <a:buClrTx/>
              <a:buSzTx/>
              <a:buFont typeface="Arial"/>
              <a:buChar char="•"/>
              <a:tabLst/>
              <a:defRPr/>
            </a:pPr>
            <a:r>
              <a:rPr lang="en-US" sz="1100" kern="1200" dirty="0" smtClean="0">
                <a:solidFill>
                  <a:schemeClr val="tx1"/>
                </a:solidFill>
                <a:latin typeface="+mn-lt"/>
                <a:ea typeface="+mn-ea"/>
                <a:cs typeface="+mn-cs"/>
              </a:rPr>
              <a:t>Zero Code</a:t>
            </a:r>
            <a:r>
              <a:rPr lang="en-US" sz="1100" kern="1200" baseline="0" dirty="0" smtClean="0">
                <a:solidFill>
                  <a:schemeClr val="tx1"/>
                </a:solidFill>
                <a:latin typeface="+mn-lt"/>
                <a:ea typeface="+mn-ea"/>
                <a:cs typeface="+mn-cs"/>
              </a:rPr>
              <a:t> wrapping-  a NO-CODE SOLUTION</a:t>
            </a:r>
          </a:p>
          <a:p>
            <a:pPr marL="171450" indent="-171450">
              <a:buFont typeface="Arial"/>
              <a:buChar char="•"/>
            </a:pPr>
            <a:r>
              <a:rPr lang="en-US" sz="1100" kern="1200" dirty="0" smtClean="0">
                <a:solidFill>
                  <a:schemeClr val="tx1"/>
                </a:solidFill>
                <a:latin typeface="+mn-lt"/>
                <a:ea typeface="+mn-ea"/>
                <a:cs typeface="+mn-cs"/>
              </a:rPr>
              <a:t>You DEVELOP </a:t>
            </a:r>
            <a:r>
              <a:rPr lang="en-US" sz="1100" kern="1200" baseline="0" dirty="0" smtClean="0">
                <a:solidFill>
                  <a:schemeClr val="tx1"/>
                </a:solidFill>
                <a:latin typeface="+mn-lt"/>
                <a:ea typeface="+mn-ea"/>
                <a:cs typeface="+mn-cs"/>
              </a:rPr>
              <a:t>apps as USUAL. No need to write extra code to manage authentication.  Manage tokens. Etc.</a:t>
            </a:r>
            <a:endParaRPr lang="en-US" sz="1100" kern="1200" dirty="0" smtClean="0">
              <a:solidFill>
                <a:schemeClr val="tx1"/>
              </a:solidFill>
              <a:latin typeface="+mn-lt"/>
              <a:ea typeface="+mn-ea"/>
              <a:cs typeface="+mn-cs"/>
            </a:endParaRPr>
          </a:p>
          <a:p>
            <a:pPr marL="171450" indent="-171450">
              <a:buFont typeface="Arial"/>
              <a:buChar char="•"/>
            </a:pPr>
            <a:r>
              <a:rPr lang="en-US" sz="1100" kern="1200" dirty="0" smtClean="0">
                <a:solidFill>
                  <a:schemeClr val="tx1"/>
                </a:solidFill>
                <a:latin typeface="+mn-lt"/>
                <a:ea typeface="+mn-ea"/>
                <a:cs typeface="+mn-cs"/>
              </a:rPr>
              <a:t>For mobile identity, plays well with authentication</a:t>
            </a:r>
            <a:r>
              <a:rPr lang="en-US" sz="1100" kern="1200" baseline="0" dirty="0" smtClean="0">
                <a:solidFill>
                  <a:schemeClr val="tx1"/>
                </a:solidFill>
                <a:latin typeface="+mn-lt"/>
                <a:ea typeface="+mn-ea"/>
                <a:cs typeface="+mn-cs"/>
              </a:rPr>
              <a:t> and authorization </a:t>
            </a:r>
            <a:r>
              <a:rPr lang="en-US" sz="1100" kern="1200" dirty="0" smtClean="0">
                <a:solidFill>
                  <a:schemeClr val="tx1"/>
                </a:solidFill>
                <a:latin typeface="+mn-lt"/>
                <a:ea typeface="+mn-ea"/>
                <a:cs typeface="+mn-cs"/>
              </a:rPr>
              <a:t>solutions</a:t>
            </a:r>
            <a:r>
              <a:rPr lang="en-US" sz="1100" kern="1200" baseline="0" dirty="0" smtClean="0">
                <a:solidFill>
                  <a:schemeClr val="tx1"/>
                </a:solidFill>
                <a:latin typeface="+mn-lt"/>
                <a:ea typeface="+mn-ea"/>
                <a:cs typeface="+mn-cs"/>
              </a:rPr>
              <a:t>. Oracle Access Manager, or perhaps Active Directory Services</a:t>
            </a:r>
            <a:endParaRPr lang="en-US" sz="1100" kern="1200" dirty="0" smtClean="0">
              <a:solidFill>
                <a:schemeClr val="tx1"/>
              </a:solidFill>
              <a:latin typeface="+mn-lt"/>
              <a:ea typeface="+mn-ea"/>
              <a:cs typeface="+mn-cs"/>
            </a:endParaRPr>
          </a:p>
          <a:p>
            <a:pPr marL="171450" indent="-171450">
              <a:buFont typeface="Arial"/>
              <a:buChar char="•"/>
            </a:pPr>
            <a:r>
              <a:rPr lang="en-US" sz="1100" kern="1200" dirty="0" smtClean="0">
                <a:solidFill>
                  <a:schemeClr val="tx1"/>
                </a:solidFill>
                <a:latin typeface="+mn-lt"/>
                <a:ea typeface="+mn-ea"/>
                <a:cs typeface="+mn-cs"/>
              </a:rPr>
              <a:t>For a developer,</a:t>
            </a:r>
            <a:r>
              <a:rPr lang="en-US" sz="1100" kern="1200" baseline="0" dirty="0" smtClean="0">
                <a:solidFill>
                  <a:schemeClr val="tx1"/>
                </a:solidFill>
                <a:latin typeface="+mn-lt"/>
                <a:ea typeface="+mn-ea"/>
                <a:cs typeface="+mn-cs"/>
              </a:rPr>
              <a:t> OMSS is a MDM – support for the device centric security policies – leveraging OS specific MDM capabilities in Android and iOS</a:t>
            </a:r>
          </a:p>
          <a:p>
            <a:pPr marL="171450" indent="-171450">
              <a:buFont typeface="Arial"/>
              <a:buChar char="•"/>
            </a:pPr>
            <a:r>
              <a:rPr lang="en-US" sz="1100" kern="1200" dirty="0" smtClean="0">
                <a:solidFill>
                  <a:schemeClr val="tx1"/>
                </a:solidFill>
                <a:latin typeface="+mn-lt"/>
                <a:ea typeface="+mn-ea"/>
                <a:cs typeface="+mn-cs"/>
              </a:rPr>
              <a:t>Secure Container</a:t>
            </a:r>
            <a:r>
              <a:rPr lang="en-US" sz="1100" kern="1200" baseline="0" dirty="0" smtClean="0">
                <a:solidFill>
                  <a:schemeClr val="tx1"/>
                </a:solidFill>
                <a:latin typeface="+mn-lt"/>
                <a:ea typeface="+mn-ea"/>
                <a:cs typeface="+mn-cs"/>
              </a:rPr>
              <a:t> with app tunneling</a:t>
            </a:r>
          </a:p>
          <a:p>
            <a:pPr marL="171450" indent="-171450">
              <a:buFont typeface="Arial"/>
              <a:buChar char="•"/>
            </a:pPr>
            <a:r>
              <a:rPr lang="en-US" sz="1100" kern="1200" baseline="0" dirty="0" smtClean="0">
                <a:solidFill>
                  <a:schemeClr val="tx1"/>
                </a:solidFill>
                <a:latin typeface="+mn-lt"/>
                <a:ea typeface="+mn-ea"/>
                <a:cs typeface="+mn-cs"/>
              </a:rPr>
              <a:t>Strong DLP, Data Loss Prevention policies</a:t>
            </a:r>
          </a:p>
          <a:p>
            <a:pPr marL="171450" indent="-171450">
              <a:buFont typeface="Arial"/>
              <a:buChar char="•"/>
            </a:pPr>
            <a:r>
              <a:rPr lang="en-US" sz="1100" kern="1200" baseline="0" dirty="0" smtClean="0">
                <a:solidFill>
                  <a:schemeClr val="tx1"/>
                </a:solidFill>
                <a:latin typeface="+mn-lt"/>
                <a:ea typeface="+mn-ea"/>
                <a:cs typeface="+mn-cs"/>
              </a:rPr>
              <a:t>For MAF applications, it’s built in.</a:t>
            </a:r>
          </a:p>
          <a:p>
            <a:pPr marL="171450" marR="0" indent="-171450" algn="l" defTabSz="914400" rtl="0" eaLnBrk="1" fontAlgn="auto" latinLnBrk="0" hangingPunct="1">
              <a:lnSpc>
                <a:spcPct val="100000"/>
              </a:lnSpc>
              <a:spcBef>
                <a:spcPts val="600"/>
              </a:spcBef>
              <a:spcAft>
                <a:spcPts val="0"/>
              </a:spcAft>
              <a:buClrTx/>
              <a:buSzTx/>
              <a:buFont typeface="Arial"/>
              <a:buChar char="•"/>
              <a:tabLst/>
              <a:defRPr/>
            </a:pPr>
            <a:r>
              <a:rPr lang="en-US" sz="1100" kern="1200" baseline="0" dirty="0" err="1" smtClean="0">
                <a:solidFill>
                  <a:schemeClr val="tx1"/>
                </a:solidFill>
                <a:latin typeface="+mn-lt"/>
                <a:ea typeface="+mn-ea"/>
                <a:cs typeface="+mn-cs"/>
              </a:rPr>
              <a:t>AppCatalog</a:t>
            </a:r>
            <a:endParaRPr lang="en-US" sz="1100" kern="1200" dirty="0" smtClean="0">
              <a:solidFill>
                <a:schemeClr val="tx1"/>
              </a:solidFill>
              <a:latin typeface="+mn-lt"/>
              <a:ea typeface="+mn-ea"/>
              <a:cs typeface="+mn-cs"/>
            </a:endParaRPr>
          </a:p>
          <a:p>
            <a:endParaRPr lang="en-US" sz="1100" kern="1200" baseline="0" dirty="0" smtClean="0">
              <a:solidFill>
                <a:schemeClr val="tx1"/>
              </a:solidFill>
              <a:latin typeface="+mn-lt"/>
              <a:ea typeface="+mn-ea"/>
              <a:cs typeface="+mn-cs"/>
            </a:endParaRPr>
          </a:p>
          <a:p>
            <a:r>
              <a:rPr lang="en-US" sz="1100" kern="1200" baseline="0" dirty="0" smtClean="0">
                <a:solidFill>
                  <a:schemeClr val="tx1"/>
                </a:solidFill>
                <a:latin typeface="+mn-lt"/>
                <a:ea typeface="+mn-ea"/>
                <a:cs typeface="+mn-cs"/>
              </a:rPr>
              <a:t>Have an exiting MDM solution? Works fine, along side existing MDM like mobile iron.</a:t>
            </a:r>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dirty="0" smtClean="0">
                <a:solidFill>
                  <a:schemeClr val="tx1"/>
                </a:solidFill>
                <a:latin typeface="+mn-lt"/>
                <a:ea typeface="+mn-ea"/>
                <a:cs typeface="+mn-cs"/>
              </a:rPr>
              <a:t>We will see this industry go through some chaotic moments in the next 12 months with Google, Apple, Microsoft providing more of these MAM / MDM features. This coupled with transition to cloud will make enterprises pause and re-consider their decisions. </a:t>
            </a:r>
          </a:p>
          <a:p>
            <a:endParaRPr lang="en-US" sz="1100" kern="1200" dirty="0" smtClean="0">
              <a:solidFill>
                <a:schemeClr val="tx1"/>
              </a:solidFill>
              <a:latin typeface="+mn-lt"/>
              <a:ea typeface="+mn-ea"/>
              <a:cs typeface="+mn-cs"/>
            </a:endParaRPr>
          </a:p>
          <a:p>
            <a:endParaRPr lang="en-US"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On the outset, most customers have deployed some form of mobile device management, but this is still really early days for mobile security. To quote numbers, Mobile Iron’s average revenue per customer was around $17,000. Also, on average, mobile security solutions have less than 50% seat penetration within mid-size companies and even lesser in larger organizations. With Bring Your Own Device growing more employees do not want to use Mobile Device Management (MDM).</a:t>
            </a:r>
          </a:p>
          <a:p>
            <a:r>
              <a:rPr lang="en-US"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Gartner’s prediction for EMM is:</a:t>
            </a:r>
            <a:endParaRPr lang="en-US" sz="1050" kern="1200" baseline="0" dirty="0" smtClean="0">
              <a:solidFill>
                <a:schemeClr val="tx1"/>
              </a:solidFill>
              <a:latin typeface="+mn-lt"/>
              <a:ea typeface="+mn-ea"/>
              <a:cs typeface="+mn-cs"/>
            </a:endParaRPr>
          </a:p>
          <a:p>
            <a:pPr marL="228600" lvl="1" indent="-114300">
              <a:buFontTx/>
              <a:buChar char="•"/>
            </a:pPr>
            <a:r>
              <a:rPr lang="en-US" sz="1050" kern="1200" baseline="0" dirty="0" smtClean="0">
                <a:solidFill>
                  <a:schemeClr val="tx1"/>
                </a:solidFill>
                <a:latin typeface="+mn-lt"/>
                <a:ea typeface="+mn-ea"/>
                <a:cs typeface="+mn-cs"/>
              </a:rPr>
              <a:t>Security with no coding required</a:t>
            </a:r>
          </a:p>
          <a:p>
            <a:pPr marL="228600" lvl="1" indent="-114300">
              <a:buFontTx/>
              <a:buChar char="•"/>
            </a:pPr>
            <a:r>
              <a:rPr lang="en-US" sz="1050" kern="1200" baseline="0" dirty="0" smtClean="0">
                <a:solidFill>
                  <a:schemeClr val="tx1"/>
                </a:solidFill>
                <a:latin typeface="+mn-lt"/>
                <a:ea typeface="+mn-ea"/>
                <a:cs typeface="+mn-cs"/>
              </a:rPr>
              <a:t>Develop as usual, then wrap it with our secure container</a:t>
            </a:r>
          </a:p>
          <a:p>
            <a:pPr marL="228600" lvl="1" indent="-114300">
              <a:buFontTx/>
              <a:buChar char="•"/>
            </a:pPr>
            <a:r>
              <a:rPr lang="en-US" sz="1050" kern="1200" baseline="0" dirty="0" smtClean="0">
                <a:solidFill>
                  <a:schemeClr val="tx1"/>
                </a:solidFill>
                <a:latin typeface="+mn-lt"/>
                <a:ea typeface="+mn-ea"/>
                <a:cs typeface="+mn-cs"/>
              </a:rPr>
              <a:t>MAF and MC integration</a:t>
            </a:r>
          </a:p>
          <a:p>
            <a:pPr marL="228600" lvl="1" indent="-114300">
              <a:buFontTx/>
              <a:buChar char="•"/>
            </a:pPr>
            <a:r>
              <a:rPr lang="en-US" sz="1050" kern="1200" baseline="0" dirty="0" smtClean="0">
                <a:solidFill>
                  <a:schemeClr val="tx1"/>
                </a:solidFill>
                <a:latin typeface="+mn-lt"/>
                <a:ea typeface="+mn-ea"/>
                <a:cs typeface="+mn-cs"/>
              </a:rPr>
              <a:t>Single sign-on, e.g. manage token (</a:t>
            </a:r>
            <a:r>
              <a:rPr lang="en-US" sz="1050" kern="1200" baseline="0" dirty="0" err="1" smtClean="0">
                <a:solidFill>
                  <a:schemeClr val="tx1"/>
                </a:solidFill>
                <a:latin typeface="+mn-lt"/>
                <a:ea typeface="+mn-ea"/>
                <a:cs typeface="+mn-cs"/>
              </a:rPr>
              <a:t>kerperos</a:t>
            </a:r>
            <a:r>
              <a:rPr lang="en-US" sz="1050" kern="1200" baseline="0" dirty="0" smtClean="0">
                <a:solidFill>
                  <a:schemeClr val="tx1"/>
                </a:solidFill>
                <a:latin typeface="+mn-lt"/>
                <a:ea typeface="+mn-ea"/>
                <a:cs typeface="+mn-cs"/>
              </a:rPr>
              <a:t>, SAML, etc.) Oracle Access Manager, Microsoft Active Directory (OAUTH)</a:t>
            </a:r>
          </a:p>
          <a:p>
            <a:pPr marL="228600" lvl="1" indent="-114300">
              <a:buFontTx/>
              <a:buChar char="•"/>
            </a:pPr>
            <a:endParaRPr lang="en-US" sz="105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17</a:t>
            </a:fld>
            <a:endParaRPr lang="en-US" dirty="0"/>
          </a:p>
        </p:txBody>
      </p:sp>
    </p:spTree>
    <p:extLst>
      <p:ext uri="{BB962C8B-B14F-4D97-AF65-F5344CB8AC3E}">
        <p14:creationId xmlns:p14="http://schemas.microsoft.com/office/powerpoint/2010/main" val="420544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77500" lnSpcReduction="20000"/>
          </a:bodyPr>
          <a:lstStyle/>
          <a:p>
            <a:r>
              <a:rPr lang="en-US" b="0" i="0" dirty="0" smtClean="0">
                <a:solidFill>
                  <a:srgbClr val="333333"/>
                </a:solidFill>
                <a:latin typeface="+mn-lt"/>
              </a:rPr>
              <a:t>The Oracle Mobile Service goal</a:t>
            </a:r>
            <a:r>
              <a:rPr lang="en-US" b="0" i="0" baseline="0" dirty="0" smtClean="0">
                <a:solidFill>
                  <a:srgbClr val="333333"/>
                </a:solidFill>
                <a:latin typeface="+mn-lt"/>
              </a:rPr>
              <a:t> is to</a:t>
            </a:r>
            <a:r>
              <a:rPr lang="en-US" b="0" i="0" dirty="0" smtClean="0">
                <a:solidFill>
                  <a:srgbClr val="333333"/>
                </a:solidFill>
                <a:latin typeface="+mn-lt"/>
              </a:rPr>
              <a:t> easily</a:t>
            </a:r>
            <a:r>
              <a:rPr lang="en-US" b="0" i="0" baseline="0" dirty="0" smtClean="0">
                <a:solidFill>
                  <a:srgbClr val="333333"/>
                </a:solidFill>
                <a:latin typeface="+mn-lt"/>
              </a:rPr>
              <a:t> enable mobile </a:t>
            </a:r>
            <a:r>
              <a:rPr lang="en-US" b="0" i="0" dirty="0" smtClean="0">
                <a:solidFill>
                  <a:srgbClr val="333333"/>
                </a:solidFill>
                <a:latin typeface="+mn-lt"/>
              </a:rPr>
              <a:t>application developers</a:t>
            </a:r>
            <a:r>
              <a:rPr lang="en-US" b="0" i="0" baseline="0" dirty="0" smtClean="0">
                <a:solidFill>
                  <a:srgbClr val="333333"/>
                </a:solidFill>
                <a:latin typeface="+mn-lt"/>
              </a:rPr>
              <a:t> that </a:t>
            </a:r>
            <a:r>
              <a:rPr lang="en-US" b="0" i="0" dirty="0" smtClean="0">
                <a:solidFill>
                  <a:srgbClr val="333333"/>
                </a:solidFill>
                <a:latin typeface="+mn-lt"/>
              </a:rPr>
              <a:t>are continually looking for new ways to accelerate development of apps to meet their consumers’ needs. MCS is a set of cloud-based, server-side mobile services to make app development quicker and easier to deploy. </a:t>
            </a:r>
            <a:r>
              <a:rPr lang="en-US" sz="1200" dirty="0"/>
              <a:t>MCS reduces the complexities of the application development by dealing with the complex server side programming, reducing the redundancy in creating backend code blocks, providing ready to integrate features and template backend. </a:t>
            </a:r>
          </a:p>
          <a:p>
            <a:endParaRPr lang="en-US" sz="1200" dirty="0"/>
          </a:p>
          <a:p>
            <a:r>
              <a:rPr lang="en-US" sz="1200" dirty="0"/>
              <a:t>Developers can focus more on the front end of the applications and can have their choice of mobile client development tools including ADF-Mobile for cross platform hybrid apps, native development or other Javascript tools – creating a new meaning for BYOD – Bring your own development</a:t>
            </a:r>
          </a:p>
          <a:p>
            <a:endParaRPr lang="en-US" sz="1200" dirty="0"/>
          </a:p>
          <a:p>
            <a:r>
              <a:rPr lang="en-US" sz="1200" dirty="0"/>
              <a:t>MCS provides a set of rich </a:t>
            </a:r>
            <a:r>
              <a:rPr lang="en-US" sz="1200" dirty="0" err="1"/>
              <a:t>RESTFul</a:t>
            </a:r>
            <a:r>
              <a:rPr lang="en-US" sz="1200" dirty="0"/>
              <a:t> interfaces for all the operations required by the mobile app that abstracts the backend from the mobile developer. In addition it also provides mobile specific interfaces for notification (multi channel – app, SMS), offline data sync, persistence services (to store mobile generated data and user preferences) as cloud data storage service. </a:t>
            </a:r>
          </a:p>
          <a:p>
            <a:endParaRPr lang="en-US" sz="1200" dirty="0"/>
          </a:p>
          <a:p>
            <a:r>
              <a:rPr lang="en-US" sz="1200" dirty="0"/>
              <a:t>From a backend perspective, MCS provides all the tools required by API developers to expose and shape the services to be consumed by the mobile developer. This includes mechanisms to design, create and expose these services in a catalog that can be easily and securely discoverable by mobile developers and integrated into their app.</a:t>
            </a:r>
          </a:p>
          <a:p>
            <a:endParaRPr lang="en-US" sz="1200" dirty="0"/>
          </a:p>
          <a:p>
            <a:r>
              <a:rPr lang="en-US" sz="1200" dirty="0"/>
              <a:t>Security is a critical component and is designed ground up in the MCS. From tokens to developers to develop and consume APIs to encryption policies for data in rest, data in motion, policies for single sign on and federated authentication across multiple data sources via </a:t>
            </a:r>
            <a:r>
              <a:rPr lang="en-US" sz="1200" dirty="0" err="1"/>
              <a:t>Oauth</a:t>
            </a:r>
            <a:r>
              <a:rPr lang="en-US" sz="1200" dirty="0"/>
              <a:t> or SAML and policies for defining access rights to applications via mobile application management or container technologies are services that will be available in MCS</a:t>
            </a:r>
          </a:p>
          <a:p>
            <a:endParaRPr lang="en-US" sz="1200" dirty="0"/>
          </a:p>
          <a:p>
            <a:r>
              <a:rPr lang="en-US" sz="1200" dirty="0"/>
              <a:t>A key component of MCS is to provide developers, IT and business with metrics on service usage and business impact. MCS will be designed to provide technical metrics, engagement metrics, business metrics along with the monitoring and management of the service</a:t>
            </a:r>
            <a:r>
              <a:rPr lang="en-US" sz="1200" dirty="0" smtClean="0"/>
              <a:t>.</a:t>
            </a:r>
          </a:p>
          <a:p>
            <a:endParaRPr lang="en-US" sz="1200" dirty="0" smtClean="0"/>
          </a:p>
          <a:p>
            <a:endParaRPr lang="en-US" sz="1200" dirty="0" smtClean="0"/>
          </a:p>
          <a:p>
            <a:r>
              <a:rPr lang="en-US" sz="1100" dirty="0" smtClean="0"/>
              <a:t>MCS</a:t>
            </a:r>
            <a:r>
              <a:rPr lang="en-US" sz="1100" baseline="0" dirty="0" smtClean="0"/>
              <a:t> designed for flexibility and simplicity.</a:t>
            </a:r>
          </a:p>
          <a:p>
            <a:r>
              <a:rPr lang="en-US" sz="1100" baseline="0" dirty="0" smtClean="0"/>
              <a:t>Mobile clients.  Any.</a:t>
            </a:r>
          </a:p>
          <a:p>
            <a:r>
              <a:rPr lang="en-US" sz="1100" baseline="0" dirty="0" smtClean="0"/>
              <a:t>Mobile cloud services, API catalog. Built in mobile services. Push, sync, user management, etc.</a:t>
            </a:r>
          </a:p>
          <a:p>
            <a:r>
              <a:rPr lang="en-US" sz="1100" baseline="0" dirty="0" smtClean="0"/>
              <a:t>Access to 3</a:t>
            </a:r>
            <a:r>
              <a:rPr lang="en-US" sz="1100" baseline="30000" dirty="0" smtClean="0"/>
              <a:t>rd</a:t>
            </a:r>
            <a:r>
              <a:rPr lang="en-US" sz="1100" baseline="0" dirty="0" smtClean="0"/>
              <a:t> party services.  Add rich content consistently.</a:t>
            </a:r>
          </a:p>
          <a:p>
            <a:r>
              <a:rPr lang="en-US" sz="1100" baseline="0" dirty="0" smtClean="0"/>
              <a:t>Oracle is well know for integration and SOA, bringing that to mobile.  Expose these interfaces as mobile-ready APIs.  </a:t>
            </a:r>
          </a:p>
          <a:p>
            <a:r>
              <a:rPr lang="en-US" sz="1100" baseline="0" dirty="0" smtClean="0"/>
              <a:t>Built in analytics. </a:t>
            </a:r>
          </a:p>
          <a:p>
            <a:endParaRPr lang="en-US" sz="1100" baseline="0" dirty="0" smtClean="0"/>
          </a:p>
          <a:p>
            <a:endParaRPr lang="en-US" sz="1200" dirty="0" smtClean="0"/>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373929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b="1" dirty="0" smtClean="0"/>
              <a:t>Speaker’s Notes: </a:t>
            </a:r>
            <a:r>
              <a:rPr lang="en-US" dirty="0" smtClean="0"/>
              <a:t>Oracle Mobile Cloud Service</a:t>
            </a:r>
            <a:r>
              <a:rPr lang="en-US" baseline="0" dirty="0" smtClean="0"/>
              <a:t> delivers real value for key stakeholders within the enterprise. </a:t>
            </a:r>
          </a:p>
          <a:p>
            <a:pPr lvl="1">
              <a:buFont typeface="Arial"/>
              <a:buChar char="•"/>
            </a:pPr>
            <a:endParaRPr lang="en-US" baseline="0" dirty="0" smtClean="0"/>
          </a:p>
          <a:p>
            <a:pPr lvl="1">
              <a:buFont typeface="Arial"/>
              <a:buChar char="•"/>
            </a:pPr>
            <a:r>
              <a:rPr lang="en-US" baseline="0" dirty="0" smtClean="0"/>
              <a:t>The Mobile Developer – who is interested in building the best mobile experience in their mobile apps. For them MCS provides access to mobile API catalog and SDK that allows them to easily connect to various system.</a:t>
            </a:r>
          </a:p>
          <a:p>
            <a:pPr lvl="1">
              <a:buFont typeface="Arial"/>
              <a:buChar char="•"/>
            </a:pPr>
            <a:endParaRPr lang="en-US" baseline="0" dirty="0" smtClean="0"/>
          </a:p>
          <a:p>
            <a:pPr lvl="1">
              <a:buFont typeface="Arial"/>
              <a:buChar char="•"/>
            </a:pPr>
            <a:r>
              <a:rPr lang="en-US" baseline="0" dirty="0" smtClean="0"/>
              <a:t>The Service Developers  -- that typically focus on providing secure access to various enterprise systems can publish their mobile ready service to the API catalog.</a:t>
            </a:r>
          </a:p>
          <a:p>
            <a:pPr lvl="1">
              <a:buFont typeface="Arial"/>
              <a:buChar char="•"/>
            </a:pPr>
            <a:endParaRPr lang="en-US" baseline="0" dirty="0" smtClean="0"/>
          </a:p>
          <a:p>
            <a:pPr lvl="1">
              <a:buFont typeface="Arial"/>
              <a:buChar char="•"/>
            </a:pPr>
            <a:r>
              <a:rPr lang="en-US" baseline="0" dirty="0" smtClean="0"/>
              <a:t>The business technologist or manager can leverage the mobile analytics and dashboards to gain insight, monitor and analyze the success or performance of their mobile apps. </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1149240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Set up and explain the demo.</a:t>
            </a:r>
            <a:r>
              <a:rPr lang="en-US" baseline="0" dirty="0" smtClean="0"/>
              <a:t> Mobile client  connecting to MCS, connecting to a backend system</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20</a:t>
            </a:fld>
            <a:endParaRPr lang="en-US" dirty="0"/>
          </a:p>
        </p:txBody>
      </p:sp>
    </p:spTree>
    <p:extLst>
      <p:ext uri="{BB962C8B-B14F-4D97-AF65-F5344CB8AC3E}">
        <p14:creationId xmlns:p14="http://schemas.microsoft.com/office/powerpoint/2010/main" val="3659499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extLst>
      <p:ext uri="{BB962C8B-B14F-4D97-AF65-F5344CB8AC3E}">
        <p14:creationId xmlns:p14="http://schemas.microsoft.com/office/powerpoint/2010/main" val="2238467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p:cNvSpPr>
            <a:spLocks noGrp="1" noRot="1" noChangeAspect="1"/>
          </p:cNvSpPr>
          <p:nvPr>
            <p:ph type="sldImg"/>
          </p:nvPr>
        </p:nvSpPr>
        <p:spPr bwMode="auto">
          <a:xfrm>
            <a:off x="382588" y="381000"/>
            <a:ext cx="4572000" cy="2573338"/>
          </a:xfrm>
          <a:noFill/>
          <a:ln>
            <a:solidFill>
              <a:srgbClr val="000000"/>
            </a:solidFill>
            <a:miter lim="800000"/>
            <a:headEnd/>
            <a:tailEnd/>
          </a:ln>
        </p:spPr>
      </p:sp>
      <p:sp>
        <p:nvSpPr>
          <p:cNvPr id="238595" name="Notes Placeholder 2"/>
          <p:cNvSpPr>
            <a:spLocks noGrp="1"/>
          </p:cNvSpPr>
          <p:nvPr>
            <p:ph type="body" idx="1"/>
          </p:nvPr>
        </p:nvSpPr>
        <p:spPr bwMode="auto">
          <a:noFill/>
        </p:spPr>
        <p:txBody>
          <a:bodyPr/>
          <a:lstStyle/>
          <a:p>
            <a:endParaRPr lang="en-US">
              <a:ea typeface="ＭＳ Ｐゴシック" charset="-128"/>
              <a:cs typeface="ＭＳ Ｐゴシック" charset="-128"/>
            </a:endParaRPr>
          </a:p>
        </p:txBody>
      </p:sp>
      <p:sp>
        <p:nvSpPr>
          <p:cNvPr id="238596" name="Slide Number Placeholder 3"/>
          <p:cNvSpPr>
            <a:spLocks noGrp="1"/>
          </p:cNvSpPr>
          <p:nvPr>
            <p:ph type="sldNum" sz="quarter" idx="5"/>
          </p:nvPr>
        </p:nvSpPr>
        <p:spPr bwMode="auto">
          <a:noFill/>
          <a:ln>
            <a:miter lim="800000"/>
            <a:headEnd/>
            <a:tailEnd/>
          </a:ln>
        </p:spPr>
        <p:txBody>
          <a:bodyPr/>
          <a:lstStyle/>
          <a:p>
            <a:fld id="{9290EE17-0139-9743-9DDA-F8F5E4891CD1}" type="slidenum">
              <a:rPr lang="en-US" smtClean="0"/>
              <a:pPr/>
              <a:t>22</a:t>
            </a:fld>
            <a:endParaRPr lang="en-US" smtClean="0"/>
          </a:p>
        </p:txBody>
      </p:sp>
    </p:spTree>
    <p:extLst>
      <p:ext uri="{BB962C8B-B14F-4D97-AF65-F5344CB8AC3E}">
        <p14:creationId xmlns:p14="http://schemas.microsoft.com/office/powerpoint/2010/main" val="5308496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23</a:t>
            </a:fld>
            <a:endParaRPr lang="en-US" dirty="0"/>
          </a:p>
        </p:txBody>
      </p:sp>
    </p:spTree>
    <p:extLst>
      <p:ext uri="{BB962C8B-B14F-4D97-AF65-F5344CB8AC3E}">
        <p14:creationId xmlns:p14="http://schemas.microsoft.com/office/powerpoint/2010/main" val="3991295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p:cNvSpPr>
            <a:spLocks noGrp="1" noRot="1" noChangeAspect="1"/>
          </p:cNvSpPr>
          <p:nvPr>
            <p:ph type="sldImg"/>
          </p:nvPr>
        </p:nvSpPr>
        <p:spPr bwMode="auto">
          <a:xfrm>
            <a:off x="382588" y="381000"/>
            <a:ext cx="4572000" cy="2573338"/>
          </a:xfrm>
          <a:noFill/>
          <a:ln>
            <a:solidFill>
              <a:srgbClr val="000000"/>
            </a:solidFill>
            <a:miter lim="800000"/>
            <a:headEnd/>
            <a:tailEnd/>
          </a:ln>
        </p:spPr>
      </p:sp>
      <p:sp>
        <p:nvSpPr>
          <p:cNvPr id="238595" name="Notes Placeholder 2"/>
          <p:cNvSpPr>
            <a:spLocks noGrp="1"/>
          </p:cNvSpPr>
          <p:nvPr>
            <p:ph type="body" idx="1"/>
          </p:nvPr>
        </p:nvSpPr>
        <p:spPr bwMode="auto">
          <a:noFill/>
        </p:spPr>
        <p:txBody>
          <a:bodyPr/>
          <a:lstStyle/>
          <a:p>
            <a:endParaRPr lang="en-US">
              <a:ea typeface="ＭＳ Ｐゴシック" charset="-128"/>
              <a:cs typeface="ＭＳ Ｐゴシック" charset="-128"/>
            </a:endParaRPr>
          </a:p>
        </p:txBody>
      </p:sp>
      <p:sp>
        <p:nvSpPr>
          <p:cNvPr id="238596" name="Slide Number Placeholder 3"/>
          <p:cNvSpPr>
            <a:spLocks noGrp="1"/>
          </p:cNvSpPr>
          <p:nvPr>
            <p:ph type="sldNum" sz="quarter" idx="5"/>
          </p:nvPr>
        </p:nvSpPr>
        <p:spPr bwMode="auto">
          <a:noFill/>
          <a:ln>
            <a:miter lim="800000"/>
            <a:headEnd/>
            <a:tailEnd/>
          </a:ln>
        </p:spPr>
        <p:txBody>
          <a:bodyPr/>
          <a:lstStyle/>
          <a:p>
            <a:fld id="{9290EE17-0139-9743-9DDA-F8F5E4891CD1}" type="slidenum">
              <a:rPr lang="en-US" smtClean="0"/>
              <a:pPr/>
              <a:t>24</a:t>
            </a:fld>
            <a:endParaRPr lang="en-US" smtClean="0"/>
          </a:p>
        </p:txBody>
      </p:sp>
    </p:spTree>
    <p:extLst>
      <p:ext uri="{BB962C8B-B14F-4D97-AF65-F5344CB8AC3E}">
        <p14:creationId xmlns:p14="http://schemas.microsoft.com/office/powerpoint/2010/main" val="778903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25</a:t>
            </a:fld>
            <a:endParaRPr lang="en-US" dirty="0"/>
          </a:p>
        </p:txBody>
      </p:sp>
    </p:spTree>
    <p:extLst>
      <p:ext uri="{BB962C8B-B14F-4D97-AF65-F5344CB8AC3E}">
        <p14:creationId xmlns:p14="http://schemas.microsoft.com/office/powerpoint/2010/main" val="3991295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26</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Explain Oracle mobile</a:t>
            </a:r>
            <a:r>
              <a:rPr lang="en-US" baseline="0" dirty="0" smtClean="0"/>
              <a:t> strategy to Hershey</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27</a:t>
            </a:fld>
            <a:endParaRPr lang="en-US" dirty="0"/>
          </a:p>
        </p:txBody>
      </p:sp>
    </p:spTree>
    <p:extLst>
      <p:ext uri="{BB962C8B-B14F-4D97-AF65-F5344CB8AC3E}">
        <p14:creationId xmlns:p14="http://schemas.microsoft.com/office/powerpoint/2010/main" val="3394468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171450" indent="-171450">
              <a:buFont typeface="Arial"/>
              <a:buChar char="•"/>
            </a:pPr>
            <a:r>
              <a:rPr lang="en-US" dirty="0" smtClean="0"/>
              <a:t>Along</a:t>
            </a:r>
            <a:r>
              <a:rPr lang="en-US" baseline="0" dirty="0" smtClean="0"/>
              <a:t> with Cloud, Mobile is a huge trend in the Enterprise</a:t>
            </a:r>
          </a:p>
          <a:p>
            <a:pPr marL="171450" indent="-171450">
              <a:buFont typeface="Arial"/>
              <a:buChar char="•"/>
            </a:pPr>
            <a:r>
              <a:rPr lang="en-US" baseline="0" dirty="0" smtClean="0"/>
              <a:t>Job security slide</a:t>
            </a:r>
            <a:endParaRPr lang="en-US" dirty="0" smtClean="0"/>
          </a:p>
          <a:p>
            <a:pPr marL="171450" indent="-171450">
              <a:buFont typeface="Arial"/>
              <a:buChar char="•"/>
            </a:pPr>
            <a:r>
              <a:rPr lang="en-US" dirty="0" smtClean="0"/>
              <a:t>By 2017, $189</a:t>
            </a:r>
            <a:r>
              <a:rPr lang="en-US" baseline="0" dirty="0" smtClean="0"/>
              <a:t>B to enable mobile services</a:t>
            </a:r>
          </a:p>
          <a:p>
            <a:pPr marL="171450" indent="-171450">
              <a:buFont typeface="Arial"/>
              <a:buChar char="•"/>
            </a:pPr>
            <a:r>
              <a:rPr lang="en-US" baseline="0" dirty="0" smtClean="0"/>
              <a:t>More than Oracle!</a:t>
            </a:r>
          </a:p>
          <a:p>
            <a:pPr marL="171450" indent="-171450">
              <a:buFont typeface="Arial"/>
              <a:buChar char="•"/>
            </a:pPr>
            <a:r>
              <a:rPr lang="en-US" baseline="0" dirty="0" smtClean="0"/>
              <a:t>We know why. It’s the First Screen.</a:t>
            </a:r>
          </a:p>
          <a:p>
            <a:pPr marL="171450" indent="-171450">
              <a:buFont typeface="Arial"/>
              <a:buChar char="•"/>
            </a:pPr>
            <a:r>
              <a:rPr lang="en-US" baseline="0" dirty="0" smtClean="0"/>
              <a:t>BYOD. </a:t>
            </a:r>
            <a:r>
              <a:rPr lang="en-US" baseline="0" dirty="0" err="1" smtClean="0"/>
              <a:t>Consumerization</a:t>
            </a:r>
            <a:r>
              <a:rPr lang="en-US" baseline="0" dirty="0" smtClean="0"/>
              <a:t> of IT.</a:t>
            </a:r>
          </a:p>
          <a:p>
            <a:pPr marL="171450" indent="-171450">
              <a:buFont typeface="Arial"/>
              <a:buChar char="•"/>
            </a:pPr>
            <a:r>
              <a:rPr lang="en-US" dirty="0" smtClean="0"/>
              <a:t>You will be busy.</a:t>
            </a:r>
          </a:p>
          <a:p>
            <a:endParaRPr lang="en-US"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28</a:t>
            </a:fld>
            <a:endParaRPr lang="en-US" dirty="0"/>
          </a:p>
        </p:txBody>
      </p:sp>
    </p:spTree>
    <p:extLst>
      <p:ext uri="{BB962C8B-B14F-4D97-AF65-F5344CB8AC3E}">
        <p14:creationId xmlns:p14="http://schemas.microsoft.com/office/powerpoint/2010/main" val="198989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25000" lnSpcReduction="20000"/>
          </a:bodyPr>
          <a:lstStyle/>
          <a:p>
            <a:pPr marL="171450" indent="-171450">
              <a:buFont typeface="Arial"/>
              <a:buChar char="•"/>
            </a:pPr>
            <a:r>
              <a:rPr lang="en-US" dirty="0" smtClean="0"/>
              <a:t>In terms of challenges, it’s not just about technology</a:t>
            </a:r>
          </a:p>
          <a:p>
            <a:pPr marL="0" indent="0">
              <a:buFont typeface="Arial"/>
              <a:buNone/>
            </a:pPr>
            <a:endParaRPr lang="en-US" baseline="0" dirty="0" smtClean="0"/>
          </a:p>
          <a:p>
            <a:pPr marL="171450" indent="-171450">
              <a:buFontTx/>
              <a:buChar char="•"/>
            </a:pPr>
            <a:r>
              <a:rPr lang="en-US" baseline="0" dirty="0" smtClean="0"/>
              <a:t>Business wants mobile. Marketer like me, want to take advantage of mobile</a:t>
            </a:r>
          </a:p>
          <a:p>
            <a:pPr marL="171450" indent="-171450">
              <a:buFontTx/>
              <a:buChar char="•"/>
            </a:pPr>
            <a:r>
              <a:rPr lang="en-US" baseline="0" dirty="0" smtClean="0"/>
              <a:t>Time to Market = Key</a:t>
            </a:r>
          </a:p>
          <a:p>
            <a:pPr marL="0" indent="0">
              <a:buFontTx/>
              <a:buNone/>
            </a:pPr>
            <a:endParaRPr lang="en-US" baseline="0" dirty="0" smtClean="0"/>
          </a:p>
          <a:p>
            <a:pPr marL="171450" indent="-171450">
              <a:buFontTx/>
              <a:buChar char="•"/>
            </a:pPr>
            <a:r>
              <a:rPr lang="en-US" baseline="0" dirty="0" smtClean="0"/>
              <a:t>IT leadership tries to meet business needs, while managing costs. </a:t>
            </a:r>
          </a:p>
          <a:p>
            <a:pPr marL="0" indent="0">
              <a:buFontTx/>
              <a:buNone/>
            </a:pPr>
            <a:r>
              <a:rPr lang="en-US" baseline="0" dirty="0" smtClean="0"/>
              <a:t>&lt;slide bullets&gt;</a:t>
            </a:r>
          </a:p>
          <a:p>
            <a:pPr marL="0" indent="0">
              <a:buFontTx/>
              <a:buNone/>
            </a:pPr>
            <a:endParaRPr lang="en-US" baseline="0" dirty="0" smtClean="0"/>
          </a:p>
          <a:p>
            <a:pPr marL="171450" indent="-171450">
              <a:buFontTx/>
              <a:buChar char="•"/>
            </a:pPr>
            <a:r>
              <a:rPr lang="en-US" baseline="0" dirty="0" smtClean="0"/>
              <a:t>Security – that’s the #1 concern – with good reason.</a:t>
            </a:r>
          </a:p>
          <a:p>
            <a:pPr marL="0" indent="0">
              <a:buFontTx/>
              <a:buNone/>
            </a:pPr>
            <a:r>
              <a:rPr lang="en-US" baseline="0" dirty="0" smtClean="0"/>
              <a:t>&lt;slide bullets&gt;</a:t>
            </a:r>
          </a:p>
          <a:p>
            <a:pPr marL="0" indent="0">
              <a:buFontTx/>
              <a:buNone/>
            </a:pPr>
            <a:endParaRPr lang="en-US" baseline="0" dirty="0" smtClean="0"/>
          </a:p>
          <a:p>
            <a:pPr marL="171450" indent="-171450">
              <a:buFontTx/>
              <a:buChar char="•"/>
            </a:pPr>
            <a:r>
              <a:rPr lang="en-US" baseline="0" dirty="0" smtClean="0"/>
              <a:t>For developers, it’s more complex</a:t>
            </a:r>
          </a:p>
          <a:p>
            <a:pPr marL="0" indent="0">
              <a:buFontTx/>
              <a:buNone/>
            </a:pPr>
            <a:r>
              <a:rPr lang="en-US" baseline="0" dirty="0" smtClean="0"/>
              <a:t>&lt;slide bullets&gt;</a:t>
            </a:r>
          </a:p>
          <a:p>
            <a:endParaRPr lang="en-US" baseline="0" dirty="0" smtClean="0"/>
          </a:p>
          <a:p>
            <a:endParaRPr lang="en-US" baseline="0" dirty="0" smtClean="0"/>
          </a:p>
          <a:p>
            <a:endParaRPr lang="en-US" baseline="0" dirty="0" smtClean="0"/>
          </a:p>
          <a:p>
            <a:pPr marL="171441" indent="-171441">
              <a:buFontTx/>
              <a:buChar char="-"/>
            </a:pPr>
            <a:r>
              <a:rPr lang="en-US" baseline="0" dirty="0" smtClean="0"/>
              <a:t>Cost of solution. Ease and speed at which mobile apps can be released. </a:t>
            </a:r>
          </a:p>
          <a:p>
            <a:pPr marL="171441" indent="-171441">
              <a:buFontTx/>
              <a:buChar char="-"/>
            </a:pPr>
            <a:r>
              <a:rPr lang="en-US" baseline="0" dirty="0" smtClean="0"/>
              <a:t>Managing investment across a portfolio of mobile apps. Helping CIO decide on investment priority and provide visibility into usage and adoption</a:t>
            </a:r>
          </a:p>
          <a:p>
            <a:pPr marL="171441" indent="-171441">
              <a:buFontTx/>
              <a:buChar char="-"/>
            </a:pPr>
            <a:r>
              <a:rPr lang="en-US" baseline="0" dirty="0" smtClean="0"/>
              <a:t>Keep pace with business needs and changes.</a:t>
            </a:r>
          </a:p>
          <a:p>
            <a:pPr marL="171441" indent="-171441">
              <a:buFontTx/>
              <a:buChar char="-"/>
            </a:pPr>
            <a:endParaRPr lang="en-US" baseline="0" dirty="0" smtClean="0"/>
          </a:p>
          <a:p>
            <a:r>
              <a:rPr lang="en-US" baseline="0" dirty="0" smtClean="0"/>
              <a:t>For the LOB</a:t>
            </a:r>
          </a:p>
          <a:p>
            <a:endParaRPr lang="en-US" baseline="0" dirty="0" smtClean="0"/>
          </a:p>
          <a:p>
            <a:pPr marL="171441" indent="-171441">
              <a:buFontTx/>
              <a:buChar char="-"/>
            </a:pPr>
            <a:r>
              <a:rPr lang="en-US" baseline="0" dirty="0" smtClean="0"/>
              <a:t>Speed, time to market. </a:t>
            </a:r>
          </a:p>
          <a:p>
            <a:pPr marL="171441" indent="-171441">
              <a:buFontTx/>
              <a:buChar char="-"/>
            </a:pPr>
            <a:r>
              <a:rPr lang="en-US" baseline="0" dirty="0" smtClean="0"/>
              <a:t>Mobile needs to be easy to use and flexible</a:t>
            </a:r>
          </a:p>
          <a:p>
            <a:pPr marL="171441" indent="-171441">
              <a:buFontTx/>
              <a:buChar char="-"/>
            </a:pPr>
            <a:r>
              <a:rPr lang="en-US" baseline="0" dirty="0" smtClean="0"/>
              <a:t>LOB owners want KPIs to manage their business and be able to take quick actions – become a connected real time business</a:t>
            </a:r>
          </a:p>
          <a:p>
            <a:pPr marL="171441" indent="-171441">
              <a:buFontTx/>
              <a:buChar char="-"/>
            </a:pPr>
            <a:endParaRPr lang="en-US" baseline="0" dirty="0" smtClean="0"/>
          </a:p>
          <a:p>
            <a:pPr marL="171441" indent="-171441">
              <a:buFontTx/>
              <a:buChar char="-"/>
            </a:pPr>
            <a:endParaRPr lang="en-US" baseline="0" dirty="0" smtClean="0"/>
          </a:p>
          <a:p>
            <a:r>
              <a:rPr lang="en-US" baseline="0" dirty="0" smtClean="0"/>
              <a:t>For Security</a:t>
            </a:r>
          </a:p>
          <a:p>
            <a:endParaRPr lang="en-US" baseline="0" dirty="0" smtClean="0"/>
          </a:p>
          <a:p>
            <a:pPr marL="171441" indent="-171441">
              <a:buFontTx/>
              <a:buChar char="-"/>
            </a:pPr>
            <a:r>
              <a:rPr lang="en-US" baseline="0" dirty="0" smtClean="0"/>
              <a:t>It is not about device management any more. IT is concerned about</a:t>
            </a:r>
          </a:p>
          <a:p>
            <a:pPr marL="171441" indent="-171441">
              <a:buFontTx/>
              <a:buChar char="-"/>
            </a:pPr>
            <a:r>
              <a:rPr lang="en-US" baseline="0" dirty="0" smtClean="0"/>
              <a:t>Managing user identity across devices, managing application and application data security</a:t>
            </a:r>
          </a:p>
          <a:p>
            <a:pPr marL="171441" indent="-171441">
              <a:buFontTx/>
              <a:buChar char="-"/>
            </a:pPr>
            <a:r>
              <a:rPr lang="en-US" baseline="0" dirty="0" smtClean="0"/>
              <a:t>Managing content created and shared by the mobile device such as file sharing </a:t>
            </a:r>
            <a:r>
              <a:rPr lang="en-US" baseline="0" dirty="0" err="1" smtClean="0"/>
              <a:t>etc</a:t>
            </a:r>
            <a:endParaRPr lang="en-US" baseline="0" dirty="0" smtClean="0"/>
          </a:p>
          <a:p>
            <a:pPr marL="171441" indent="-171441">
              <a:buFontTx/>
              <a:buChar char="-"/>
            </a:pPr>
            <a:endParaRPr lang="en-US" baseline="0" dirty="0" smtClean="0"/>
          </a:p>
          <a:p>
            <a:r>
              <a:rPr lang="en-US" baseline="0" dirty="0" smtClean="0"/>
              <a:t>For developers (client &amp; service developers)</a:t>
            </a:r>
          </a:p>
          <a:p>
            <a:endParaRPr lang="en-US" baseline="0" dirty="0" smtClean="0"/>
          </a:p>
          <a:p>
            <a:pPr marL="171441" indent="-171441">
              <a:buFontTx/>
              <a:buChar char="-"/>
            </a:pPr>
            <a:r>
              <a:rPr lang="en-US" baseline="0" dirty="0" smtClean="0"/>
              <a:t>Size, shape, differing and continuous update of of OS and mobile devices. – Challenge cost to develop applications across multiple form factors and OS and the on going support and maintenance of these devices that is rapidly changing every 6 months. Side note – </a:t>
            </a:r>
            <a:r>
              <a:rPr lang="en-US" baseline="0" dirty="0" err="1" smtClean="0"/>
              <a:t>SmartWatches</a:t>
            </a:r>
            <a:r>
              <a:rPr lang="en-US" baseline="0" dirty="0" smtClean="0"/>
              <a:t> are still in its infancy and even before it becomes a part of the enterprise, there are 5 operating systems for these watches (Pebble OS (Linux based), Android One, </a:t>
            </a:r>
            <a:r>
              <a:rPr lang="en-US" baseline="0" dirty="0" err="1" smtClean="0"/>
              <a:t>Tizen</a:t>
            </a:r>
            <a:r>
              <a:rPr lang="en-US" baseline="0" dirty="0" smtClean="0"/>
              <a:t> (Samsung), Apple and now MSFT). This issue is further exacerbated by the bring your own device (BYOD) where the enterprise has to support employee devices and cannot dictate which device to bring if they support this policy</a:t>
            </a:r>
          </a:p>
          <a:p>
            <a:pPr marL="171441" indent="-171441">
              <a:buFontTx/>
              <a:buChar char="-"/>
            </a:pPr>
            <a:r>
              <a:rPr lang="en-US" baseline="0" dirty="0" smtClean="0"/>
              <a:t>Integration – 90% of the cost of any mobile app development is attributed directly to enterprise integration tasks. Mobile client development (i.e. the font end) has become easier over time but the complexity of integration has increased. Many enterprises are supporting a cloud &amp; On Premise architecture for their applications (e.g. HCM / CRM on the cloud &amp; ERP on premise). In addition true value of mobile and a rich user experience is achieved when mobile data sources is added such as geo location, social, payment, collaboration </a:t>
            </a:r>
            <a:r>
              <a:rPr lang="en-US" baseline="0" dirty="0" err="1" smtClean="0"/>
              <a:t>etc</a:t>
            </a:r>
            <a:r>
              <a:rPr lang="en-US" baseline="0" dirty="0" smtClean="0"/>
              <a:t> which makes integration that much more complex</a:t>
            </a:r>
          </a:p>
          <a:p>
            <a:pPr marL="171441" indent="-171441">
              <a:buFontTx/>
              <a:buChar char="-"/>
            </a:pPr>
            <a:r>
              <a:rPr lang="en-US" baseline="0" dirty="0" smtClean="0"/>
              <a:t>Enterprises are beginning to adopt a much more agile methodology in the way consumer apps are being constantly updated in the app store. While the client side app can go through rapid iteration, enterprise’s face the challenge with their backend infrastructure unable to keep pace with the client front end changes.</a:t>
            </a:r>
          </a:p>
          <a:p>
            <a:pPr defTabSz="914350">
              <a:defRPr/>
            </a:pPr>
            <a:endParaRPr lang="en-US" dirty="0" smtClean="0"/>
          </a:p>
          <a:p>
            <a:pPr defTabSz="914350">
              <a:defRPr/>
            </a:pPr>
            <a:r>
              <a:rPr lang="en-US" dirty="0" smtClean="0"/>
              <a:t>----- Meeting Notes (8/21/15 12:19) -----</a:t>
            </a:r>
          </a:p>
          <a:p>
            <a:pPr defTabSz="914350">
              <a:defRPr/>
            </a:pPr>
            <a:r>
              <a:rPr lang="en-US" dirty="0" smtClean="0"/>
              <a:t>no man is an island</a:t>
            </a:r>
          </a:p>
          <a:p>
            <a:pPr defTabSz="914350">
              <a:defRPr/>
            </a:pPr>
            <a:r>
              <a:rPr lang="en-US" dirty="0" smtClean="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29</a:t>
            </a:fld>
            <a:endParaRPr lang="en-US" dirty="0"/>
          </a:p>
        </p:txBody>
      </p:sp>
    </p:spTree>
    <p:extLst>
      <p:ext uri="{BB962C8B-B14F-4D97-AF65-F5344CB8AC3E}">
        <p14:creationId xmlns:p14="http://schemas.microsoft.com/office/powerpoint/2010/main" val="9687698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30</a:t>
            </a:fld>
            <a:endParaRPr lang="en-US" dirty="0"/>
          </a:p>
        </p:txBody>
      </p:sp>
    </p:spTree>
    <p:extLst>
      <p:ext uri="{BB962C8B-B14F-4D97-AF65-F5344CB8AC3E}">
        <p14:creationId xmlns:p14="http://schemas.microsoft.com/office/powerpoint/2010/main" val="8900609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5175" cy="2573338"/>
          </a:xfrm>
        </p:spPr>
      </p:sp>
      <p:sp>
        <p:nvSpPr>
          <p:cNvPr id="3" name="Notes Placeholder 2"/>
          <p:cNvSpPr>
            <a:spLocks noGrp="1"/>
          </p:cNvSpPr>
          <p:nvPr>
            <p:ph type="body" idx="1"/>
          </p:nvPr>
        </p:nvSpPr>
        <p:spPr/>
        <p:txBody>
          <a:bodyPr/>
          <a:lstStyle/>
          <a:p>
            <a:pPr algn="l"/>
            <a:r>
              <a:rPr lang="en-US" b="1" dirty="0" smtClean="0"/>
              <a:t>Speaker’s Notes:</a:t>
            </a:r>
          </a:p>
          <a:p>
            <a:pPr algn="l"/>
            <a:r>
              <a:rPr lang="en-US" dirty="0" smtClean="0">
                <a:solidFill>
                  <a:srgbClr val="5F5F5F"/>
                </a:solidFill>
                <a:ea typeface="Century Gothic" charset="0"/>
                <a:cs typeface="Calibri"/>
              </a:rPr>
              <a:t>There</a:t>
            </a:r>
            <a:r>
              <a:rPr lang="en-US" baseline="0" dirty="0" smtClean="0">
                <a:solidFill>
                  <a:srgbClr val="5F5F5F"/>
                </a:solidFill>
                <a:ea typeface="Century Gothic" charset="0"/>
                <a:cs typeface="Calibri"/>
              </a:rPr>
              <a:t>fore our goal with </a:t>
            </a:r>
            <a:r>
              <a:rPr lang="en-US" dirty="0" smtClean="0">
                <a:solidFill>
                  <a:srgbClr val="5F5F5F"/>
                </a:solidFill>
                <a:ea typeface="Century Gothic" charset="0"/>
                <a:cs typeface="Calibri"/>
              </a:rPr>
              <a:t>Oracle Mobile Cloud Service was to make mobile simple – for everyone. It is a comprehensive set of Cloud-based mobile services designed to </a:t>
            </a:r>
            <a:r>
              <a:rPr lang="en-US" baseline="0" dirty="0" smtClean="0">
                <a:solidFill>
                  <a:srgbClr val="5F5F5F"/>
                </a:solidFill>
                <a:ea typeface="Century Gothic" charset="0"/>
                <a:cs typeface="Calibri"/>
              </a:rPr>
              <a:t> </a:t>
            </a:r>
            <a:r>
              <a:rPr lang="en-US" dirty="0" smtClean="0">
                <a:solidFill>
                  <a:srgbClr val="5F5F5F"/>
                </a:solidFill>
                <a:ea typeface="Century Gothic" charset="0"/>
                <a:cs typeface="Calibri"/>
              </a:rPr>
              <a:t>make app development &amp; integration quick, secure &amp; easy to </a:t>
            </a:r>
            <a:r>
              <a:rPr lang="en-US" dirty="0" err="1" smtClean="0">
                <a:solidFill>
                  <a:srgbClr val="5F5F5F"/>
                </a:solidFill>
                <a:ea typeface="Century Gothic" charset="0"/>
                <a:cs typeface="Calibri"/>
              </a:rPr>
              <a:t>deploy.</a:t>
            </a:r>
            <a:r>
              <a:rPr lang="en-US" dirty="0" err="1" smtClean="0"/>
              <a:t>Oracle’s</a:t>
            </a:r>
            <a:r>
              <a:rPr lang="en-US" dirty="0" smtClean="0"/>
              <a:t> Mobile Portfolio</a:t>
            </a:r>
            <a:r>
              <a:rPr lang="en-US" baseline="0" dirty="0" smtClean="0"/>
              <a:t> </a:t>
            </a:r>
          </a:p>
          <a:p>
            <a:endParaRPr lang="en-US" sz="1100" dirty="0" smtClean="0">
              <a:latin typeface="Century Gothic" charset="0"/>
              <a:ea typeface="Century Gothic" charset="0"/>
              <a:cs typeface="Century Gothic" charset="0"/>
            </a:endParaRPr>
          </a:p>
          <a:p>
            <a:pPr lvl="1">
              <a:buFont typeface="Arial"/>
              <a:buChar char="•"/>
            </a:pPr>
            <a:r>
              <a:rPr lang="en-US" sz="1000" dirty="0" smtClean="0">
                <a:latin typeface="Century Gothic" charset="0"/>
                <a:ea typeface="Century Gothic" charset="0"/>
                <a:cs typeface="Century Gothic" charset="0"/>
              </a:rPr>
              <a:t>MCS reduces the complexities of the application development by providing ready to integrate features and template backend. </a:t>
            </a:r>
          </a:p>
          <a:p>
            <a:pPr lvl="1">
              <a:buFont typeface="Arial"/>
              <a:buChar char="•"/>
            </a:pPr>
            <a:endParaRPr lang="en-US" sz="1000" dirty="0" smtClean="0">
              <a:latin typeface="Century Gothic" charset="0"/>
              <a:ea typeface="Century Gothic" charset="0"/>
              <a:cs typeface="Century Gothic" charset="0"/>
            </a:endParaRPr>
          </a:p>
          <a:p>
            <a:pPr lvl="1">
              <a:buFont typeface="Arial"/>
              <a:buChar char="•"/>
            </a:pPr>
            <a:r>
              <a:rPr lang="en-US" sz="1100" dirty="0" smtClean="0">
                <a:latin typeface="Century Gothic" charset="0"/>
                <a:ea typeface="Century Gothic" charset="0"/>
                <a:cs typeface="Century Gothic" charset="0"/>
              </a:rPr>
              <a:t>Developers can focus more on the front end of the applications and can have their choice of mobile client development tools including ADF-Mobile for cross platform hybrid apps, native development or other </a:t>
            </a:r>
            <a:r>
              <a:rPr lang="en-US" sz="1100" dirty="0" err="1" smtClean="0">
                <a:latin typeface="Century Gothic" charset="0"/>
                <a:ea typeface="Century Gothic" charset="0"/>
                <a:cs typeface="Century Gothic" charset="0"/>
              </a:rPr>
              <a:t>Javascript</a:t>
            </a:r>
            <a:r>
              <a:rPr lang="en-US" sz="1100" dirty="0" smtClean="0">
                <a:latin typeface="Century Gothic" charset="0"/>
                <a:ea typeface="Century Gothic" charset="0"/>
                <a:cs typeface="Century Gothic" charset="0"/>
              </a:rPr>
              <a:t> tools</a:t>
            </a:r>
            <a:endParaRPr lang="en-US" sz="160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559301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xfrm>
            <a:off x="382588" y="381000"/>
            <a:ext cx="4572000" cy="2573338"/>
          </a:xfrm>
          <a:noFill/>
          <a:ln>
            <a:solidFill>
              <a:srgbClr val="000000"/>
            </a:solidFill>
            <a:miter lim="800000"/>
            <a:headEnd/>
            <a:tailEnd/>
          </a:ln>
        </p:spPr>
      </p:sp>
      <p:sp>
        <p:nvSpPr>
          <p:cNvPr id="962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a:p>
            <a:endParaRPr lang="en-US" dirty="0" smtClean="0"/>
          </a:p>
          <a:p>
            <a:endParaRPr lang="en-US" dirty="0" smtClean="0"/>
          </a:p>
        </p:txBody>
      </p:sp>
      <p:sp>
        <p:nvSpPr>
          <p:cNvPr id="962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CDE44F8-3FB2-4B40-91E9-E526B6EA213E}" type="slidenum">
              <a:rPr lang="en-US" smtClean="0"/>
              <a:pPr fontAlgn="base">
                <a:spcBef>
                  <a:spcPct val="0"/>
                </a:spcBef>
                <a:spcAft>
                  <a:spcPct val="0"/>
                </a:spcAft>
              </a:pPr>
              <a:t>3</a:t>
            </a:fld>
            <a:endParaRPr lang="en-US" smtClean="0"/>
          </a:p>
        </p:txBody>
      </p:sp>
    </p:spTree>
    <p:extLst>
      <p:ext uri="{BB962C8B-B14F-4D97-AF65-F5344CB8AC3E}">
        <p14:creationId xmlns:p14="http://schemas.microsoft.com/office/powerpoint/2010/main" val="3637460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xfrm>
            <a:off x="381000" y="381000"/>
            <a:ext cx="4573588" cy="2573338"/>
          </a:xfrm>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b="1" dirty="0" smtClean="0">
                <a:solidFill>
                  <a:schemeClr val="accent1"/>
                </a:solidFill>
              </a:rPr>
              <a:t>Speaker’s Notes:</a:t>
            </a:r>
          </a:p>
          <a:p>
            <a:r>
              <a:rPr lang="en-US" dirty="0" smtClean="0">
                <a:solidFill>
                  <a:schemeClr val="accent1"/>
                </a:solidFill>
              </a:rPr>
              <a:t>Mobile Cloud</a:t>
            </a:r>
            <a:r>
              <a:rPr lang="en-US" baseline="0" dirty="0" smtClean="0">
                <a:solidFill>
                  <a:schemeClr val="accent1"/>
                </a:solidFill>
              </a:rPr>
              <a:t> service is designed for multiple roles within any organization. The Mobile developer can use it to develop their mobile apps, The service developer can use it to process access in the secure, scalable manager, and finally the business stakeholder can monitor and analyze the success of the mobile apps.</a:t>
            </a:r>
          </a:p>
          <a:p>
            <a:endParaRPr lang="en-US" dirty="0" smtClean="0">
              <a:solidFill>
                <a:schemeClr val="accent1"/>
              </a:solidFill>
            </a:endParaRPr>
          </a:p>
          <a:p>
            <a:r>
              <a:rPr lang="en-US" dirty="0" smtClean="0">
                <a:solidFill>
                  <a:schemeClr val="accent1"/>
                </a:solidFill>
              </a:rPr>
              <a:t>Oracle Mobile Cloud Service</a:t>
            </a:r>
            <a:r>
              <a:rPr lang="en-US" baseline="0" dirty="0" smtClean="0">
                <a:solidFill>
                  <a:schemeClr val="accent1"/>
                </a:solidFill>
              </a:rPr>
              <a:t>s offers the complete set of services needed to:</a:t>
            </a:r>
            <a:endParaRPr lang="en-US" dirty="0" smtClean="0">
              <a:solidFill>
                <a:schemeClr val="accent1"/>
              </a:solidFill>
            </a:endParaRPr>
          </a:p>
          <a:p>
            <a:r>
              <a:rPr lang="en-US" dirty="0" smtClean="0">
                <a:solidFill>
                  <a:schemeClr val="accent1"/>
                </a:solidFill>
              </a:rPr>
              <a:t>Speed innovation and agility </a:t>
            </a:r>
            <a:r>
              <a:rPr lang="en-US" dirty="0" smtClean="0"/>
              <a:t>– </a:t>
            </a:r>
          </a:p>
          <a:p>
            <a:pPr lvl="1"/>
            <a:r>
              <a:rPr lang="en-US" dirty="0" smtClean="0"/>
              <a:t>keep pace with business needs and mobile app client development, </a:t>
            </a:r>
          </a:p>
          <a:p>
            <a:pPr lvl="1"/>
            <a:r>
              <a:rPr lang="en-US" dirty="0" smtClean="0"/>
              <a:t>Add mobile centric features – push, sync, storage, diagnostics, analytics,</a:t>
            </a:r>
          </a:p>
          <a:p>
            <a:pPr marL="224851" lvl="1" indent="-112425" defTabSz="899404">
              <a:spcBef>
                <a:spcPts val="590"/>
              </a:spcBef>
            </a:pPr>
            <a:r>
              <a:rPr lang="en-US" dirty="0" smtClean="0"/>
              <a:t>Get insights into Mobile Portfolio ROI</a:t>
            </a:r>
          </a:p>
          <a:p>
            <a:pPr lvl="1"/>
            <a:endParaRPr lang="en-US" dirty="0" smtClean="0"/>
          </a:p>
          <a:p>
            <a:r>
              <a:rPr lang="en-US" dirty="0" smtClean="0"/>
              <a:t>Reduce cost – </a:t>
            </a:r>
          </a:p>
          <a:p>
            <a:pPr lvl="1"/>
            <a:r>
              <a:rPr lang="en-US" dirty="0" smtClean="0"/>
              <a:t>Reduce risk of mobile connectivity into enterprise data centers</a:t>
            </a:r>
          </a:p>
          <a:p>
            <a:pPr lvl="1"/>
            <a:r>
              <a:rPr lang="en-US" dirty="0" smtClean="0"/>
              <a:t>Get insights into Mobile Portfolio ROI</a:t>
            </a:r>
          </a:p>
          <a:p>
            <a:pPr>
              <a:buNone/>
            </a:pPr>
            <a:endParaRPr lang="en-US" dirty="0" smtClean="0"/>
          </a:p>
          <a:p>
            <a:r>
              <a:rPr lang="en-US" dirty="0" smtClean="0"/>
              <a:t>Simplify Enterprise Mobility:</a:t>
            </a:r>
          </a:p>
          <a:p>
            <a:pPr lvl="1"/>
            <a:r>
              <a:rPr lang="en-US" dirty="0" smtClean="0"/>
              <a:t> easily connect mobile app to enterprise backend services &amp; security</a:t>
            </a:r>
          </a:p>
          <a:p>
            <a:pPr lvl="1"/>
            <a:r>
              <a:rPr lang="en-US" dirty="0" smtClean="0"/>
              <a:t>Hire less experienced mobile developers and enable them with enterprise grade services</a:t>
            </a:r>
          </a:p>
          <a:p>
            <a:pPr lvl="1"/>
            <a:r>
              <a:rPr lang="en-US" dirty="0" smtClean="0"/>
              <a:t>Increase mobile adoption and personalize engagement</a:t>
            </a:r>
          </a:p>
          <a:p>
            <a:pPr lvl="1"/>
            <a:endParaRPr lang="en-US" dirty="0" smtClean="0"/>
          </a:p>
          <a:p>
            <a:pPr eaLnBrk="1" hangingPunct="1"/>
            <a:endParaRPr lang="en-US" dirty="0" smtClean="0"/>
          </a:p>
        </p:txBody>
      </p:sp>
      <p:sp>
        <p:nvSpPr>
          <p:cNvPr id="839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C2F8B08-72A2-4DDE-BA9C-00DF4AA8C9AB}" type="slidenum">
              <a:rPr lang="en-US" smtClean="0">
                <a:solidFill>
                  <a:prstClr val="black"/>
                </a:solidFill>
              </a:rPr>
              <a:pPr>
                <a:defRPr/>
              </a:pPr>
              <a:t>32</a:t>
            </a:fld>
            <a:endParaRPr lang="en-US" dirty="0" smtClean="0">
              <a:solidFill>
                <a:prstClr val="black"/>
              </a:solidFill>
            </a:endParaRPr>
          </a:p>
        </p:txBody>
      </p:sp>
    </p:spTree>
    <p:extLst>
      <p:ext uri="{BB962C8B-B14F-4D97-AF65-F5344CB8AC3E}">
        <p14:creationId xmlns:p14="http://schemas.microsoft.com/office/powerpoint/2010/main" val="452087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1" dirty="0" smtClean="0"/>
              <a:t>Main Points: </a:t>
            </a:r>
            <a:r>
              <a:rPr lang="en-US" b="1" baseline="0" dirty="0" smtClean="0"/>
              <a:t> </a:t>
            </a:r>
            <a:r>
              <a:rPr lang="en-US" b="0" baseline="0" dirty="0" smtClean="0"/>
              <a:t>Mobile and specifically enterprise mobility topic continues to be the topic on everyone’s mind. In today’s session and Mobile track we will go through the following agenda sections:</a:t>
            </a:r>
          </a:p>
          <a:p>
            <a:pPr lvl="1">
              <a:buFont typeface="Arial"/>
              <a:buChar char="•"/>
            </a:pPr>
            <a:r>
              <a:rPr lang="en-US" b="0" baseline="0" dirty="0" smtClean="0"/>
              <a:t>Transform The Enterprise – discuss </a:t>
            </a:r>
            <a:r>
              <a:rPr lang="en-US" baseline="0" dirty="0" smtClean="0"/>
              <a:t>how mobile is playing a key role in the digital and or mobile </a:t>
            </a:r>
            <a:r>
              <a:rPr lang="en-US" b="0" baseline="0" dirty="0" smtClean="0"/>
              <a:t>transformations across industries, with organizations large and small around the world</a:t>
            </a:r>
          </a:p>
          <a:p>
            <a:pPr lvl="1">
              <a:buFont typeface="Arial"/>
              <a:buChar char="•"/>
            </a:pPr>
            <a:r>
              <a:rPr lang="en-US" b="0" baseline="0" dirty="0" smtClean="0"/>
              <a:t>Rethink Mobile – discuss what we have learned especially in the past decade and discuss why it is time to Rethink Mobile … and look to thinking beyond having a Mobile-first strategy, </a:t>
            </a:r>
          </a:p>
          <a:p>
            <a:pPr lvl="1">
              <a:buFont typeface="Arial"/>
              <a:buChar char="•"/>
            </a:pPr>
            <a:r>
              <a:rPr lang="en-US" b="0" baseline="0" dirty="0" smtClean="0"/>
              <a:t>Simplify Enterprise Mobility – discuss Oracle Mobile’s core value proposition and strategy to simplify enterprise mobility.</a:t>
            </a:r>
          </a:p>
          <a:p>
            <a:pPr lvl="1">
              <a:buFont typeface="Arial"/>
              <a:buChar char="•"/>
            </a:pPr>
            <a:r>
              <a:rPr lang="en-US" b="0" baseline="0" dirty="0" smtClean="0"/>
              <a:t>In the Future… What next? –  discuss where we are going … how Oracle is continuing to invest in mobile platform to simplify enterprise mobility  </a:t>
            </a:r>
          </a:p>
          <a:p>
            <a:endParaRPr lang="en-US" b="0" baseline="0" dirty="0" smtClean="0"/>
          </a:p>
          <a:p>
            <a:r>
              <a:rPr lang="en-US" b="0" dirty="0" smtClean="0"/>
              <a:t>Let’s get started.</a:t>
            </a:r>
            <a:r>
              <a:rPr lang="en-US" b="0" baseline="0" dirty="0" smtClean="0"/>
              <a:t> </a:t>
            </a:r>
            <a:endParaRPr lang="en-US" b="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2994716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1" dirty="0" smtClean="0"/>
              <a:t>Main</a:t>
            </a:r>
            <a:r>
              <a:rPr lang="en-US" b="1" baseline="0" dirty="0" smtClean="0"/>
              <a:t> Points:</a:t>
            </a:r>
          </a:p>
          <a:p>
            <a:r>
              <a:rPr lang="en-US" dirty="0" smtClean="0"/>
              <a:t>Over last few decades, with maturity of internet, IT has evolved from predominantly mainframe and client/server dominated environment to a much more open web based environment.  And more recently with the dramatic increased in capabilities and adoptions of </a:t>
            </a:r>
            <a:r>
              <a:rPr lang="en-US" dirty="0" err="1" smtClean="0"/>
              <a:t>smartphones</a:t>
            </a:r>
            <a:r>
              <a:rPr lang="en-US" dirty="0" smtClean="0"/>
              <a:t>, and tablets -- mobility has become a critical part of IT environment.  </a:t>
            </a:r>
          </a:p>
          <a:p>
            <a:r>
              <a:rPr lang="en-US" dirty="0" smtClean="0"/>
              <a:t> </a:t>
            </a:r>
          </a:p>
          <a:p>
            <a:r>
              <a:rPr lang="en-US" dirty="0" smtClean="0"/>
              <a:t>But mobility does not stop with devices we are already seeing much more -- the power of mobility extended from devices to things – e.g. smart forks, refrigerators, TV, vehicles, and other devices that allows users as well as machine to interact with enterprise IT. More and more of these integrations and apps will be delivered through cloud services. Enterprises will soon need to evolve to the connected enterprise.  Customers, partners, and employees are expecting to get things done intuitive via any device at anytime, anywhere.  IT need to have a robust, open,  and agile environment to support this.   </a:t>
            </a:r>
          </a:p>
          <a:p>
            <a:pPr defTabSz="931774">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1380340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What</a:t>
            </a:r>
            <a:r>
              <a:rPr lang="en-US" baseline="0" dirty="0" smtClean="0"/>
              <a:t> I plan to cover this morning is share with you how mobile is playing a key role in the digital transformation, lessons we have learnt, our strategy at Oracle to simplify enterprise mobility and our investment in product and technology that is going to help you invent the future.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extLst>
      <p:ext uri="{BB962C8B-B14F-4D97-AF65-F5344CB8AC3E}">
        <p14:creationId xmlns:p14="http://schemas.microsoft.com/office/powerpoint/2010/main" val="2994716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1" dirty="0" smtClean="0"/>
              <a:t>Speaker’s Notes – </a:t>
            </a:r>
          </a:p>
          <a:p>
            <a:r>
              <a:rPr lang="en-US" dirty="0" smtClean="0"/>
              <a:t>In order to explain</a:t>
            </a:r>
            <a:r>
              <a:rPr lang="en-US" baseline="0" dirty="0" smtClean="0"/>
              <a:t> what MCS is, let us first take a look at why we wanted to build MCS from the outside – in.</a:t>
            </a:r>
          </a:p>
          <a:p>
            <a:endParaRPr lang="en-US" baseline="0" dirty="0" smtClean="0"/>
          </a:p>
          <a:p>
            <a:r>
              <a:rPr lang="en-US" baseline="0" dirty="0" smtClean="0"/>
              <a:t>Imagine that as a mobile developer you were asked to build a mobile app that looked like this – a very simple, elegant HR mobile designed for the HR rep or a manger to use. This screen in this looks relatively simple and has all the data the user needs about their employee.</a:t>
            </a:r>
          </a:p>
          <a:p>
            <a:endParaRPr lang="en-US" baseline="0" dirty="0" smtClean="0"/>
          </a:p>
          <a:p>
            <a:r>
              <a:rPr lang="en-US" baseline="0" dirty="0" smtClean="0"/>
              <a:t>It has information about the employee, their contact details, their social networking information, their performance information, talent management information, their location etc.</a:t>
            </a:r>
          </a:p>
          <a:p>
            <a:endParaRPr lang="en-US" baseline="0" dirty="0" smtClean="0"/>
          </a:p>
          <a:p>
            <a:r>
              <a:rPr lang="en-US" baseline="0" dirty="0" smtClean="0"/>
              <a:t>Overall we would all agree this looks like a simple app.</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7</a:t>
            </a:fld>
            <a:endParaRPr lang="en-US" dirty="0"/>
          </a:p>
        </p:txBody>
      </p:sp>
    </p:spTree>
    <p:extLst>
      <p:ext uri="{BB962C8B-B14F-4D97-AF65-F5344CB8AC3E}">
        <p14:creationId xmlns:p14="http://schemas.microsoft.com/office/powerpoint/2010/main" val="890060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But as we map the</a:t>
            </a:r>
            <a:r>
              <a:rPr lang="en-US" baseline="0" dirty="0" smtClean="0"/>
              <a:t> data back to the systems of record we quickly can understand the complexity behind any “simple” mobile app.  </a:t>
            </a:r>
            <a:r>
              <a:rPr lang="en-US" dirty="0" smtClean="0"/>
              <a:t>That fact</a:t>
            </a:r>
            <a:r>
              <a:rPr lang="en-US" baseline="0" dirty="0" smtClean="0"/>
              <a:t> is - this simple app is quite complex in that you need to integrate data from multiple systems of record. For e.g. let’s say the HR systems were different based by geo – on premise (SAP in Europe and Oracle PeopleSoft in US), the talent information came from Taelo – a SaaS app Social networking came from LinkedIn, FB and Twitter. Mapping service from Google. This enterprise wants to store employee photo but the backends may not be set up for storing images.</a:t>
            </a:r>
          </a:p>
          <a:p>
            <a:endParaRPr lang="en-US" baseline="0" dirty="0" smtClean="0"/>
          </a:p>
          <a:p>
            <a:r>
              <a:rPr lang="en-US" baseline="0" dirty="0" smtClean="0"/>
              <a:t>While creating the front end is a relative easy task trying to integrate this data, map user identity and security policies and getting different APIs together is what takes the longest time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8</a:t>
            </a:fld>
            <a:endParaRPr lang="en-US" dirty="0"/>
          </a:p>
        </p:txBody>
      </p:sp>
    </p:spTree>
    <p:extLst>
      <p:ext uri="{BB962C8B-B14F-4D97-AF65-F5344CB8AC3E}">
        <p14:creationId xmlns:p14="http://schemas.microsoft.com/office/powerpoint/2010/main" val="890060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So</a:t>
            </a:r>
            <a:r>
              <a:rPr lang="en-US" baseline="0" dirty="0" smtClean="0"/>
              <a:t> now it is up to the mobile app developer to think about  many different things as they consider how to build and engaging mobile app. For example:</a:t>
            </a:r>
          </a:p>
          <a:p>
            <a:endParaRPr lang="en-US" baseline="0" dirty="0" smtClean="0"/>
          </a:p>
          <a:p>
            <a:pPr marL="171450" indent="-171450">
              <a:buFontTx/>
              <a:buChar char="-"/>
            </a:pPr>
            <a:r>
              <a:rPr lang="en-US" baseline="0" dirty="0" smtClean="0"/>
              <a:t>What tool will they use to build the mobile, native or cross platform ?</a:t>
            </a:r>
          </a:p>
          <a:p>
            <a:pPr marL="171450" indent="-171450">
              <a:buFontTx/>
              <a:buChar char="-"/>
            </a:pPr>
            <a:r>
              <a:rPr lang="en-US" baseline="0" dirty="0" smtClean="0"/>
              <a:t>How do they integrate to these multiple systems of record – 7 in this case</a:t>
            </a:r>
          </a:p>
          <a:p>
            <a:pPr marL="171450" indent="-171450">
              <a:buFontTx/>
              <a:buChar char="-"/>
            </a:pPr>
            <a:r>
              <a:rPr lang="en-US" baseline="0" dirty="0" smtClean="0"/>
              <a:t>What are the user identity policies for these backend systems. They may be different based on the authentication policy of the backend </a:t>
            </a:r>
          </a:p>
          <a:p>
            <a:pPr marL="171450" indent="-171450">
              <a:buFontTx/>
              <a:buChar char="-"/>
            </a:pPr>
            <a:r>
              <a:rPr lang="en-US" baseline="0" dirty="0" smtClean="0"/>
              <a:t>IT would need to provide environments for dev, test and prod – multiple environments since the app is not static and will have continuous development</a:t>
            </a:r>
          </a:p>
          <a:p>
            <a:pPr marL="171450" indent="-171450">
              <a:buFontTx/>
              <a:buChar char="-"/>
            </a:pPr>
            <a:r>
              <a:rPr lang="en-US" baseline="0" dirty="0" smtClean="0"/>
              <a:t>What about adding mobile services like the ability to work in an offline mode, to get push notifications, add geo coding to the employee record</a:t>
            </a:r>
          </a:p>
          <a:p>
            <a:pPr marL="171450" indent="-171450">
              <a:buFontTx/>
              <a:buChar char="-"/>
            </a:pPr>
            <a:r>
              <a:rPr lang="en-US" baseline="0" dirty="0" smtClean="0"/>
              <a:t>What about diagnostics, analytics to determine how the app is performing, who is using the app etc</a:t>
            </a:r>
          </a:p>
          <a:p>
            <a:pPr marL="171450" indent="-171450">
              <a:buFontTx/>
              <a:buChar char="-"/>
            </a:pPr>
            <a:endParaRPr lang="en-US" baseline="0" dirty="0" smtClean="0"/>
          </a:p>
          <a:p>
            <a:pPr marL="0" indent="0">
              <a:buFontTx/>
              <a:buNone/>
            </a:pPr>
            <a:r>
              <a:rPr lang="en-US" baseline="0" dirty="0" smtClean="0"/>
              <a:t>In summary, there is a lot that goes on in building a mobile app. Building the UI becomes the easy part. The hard part is managing all these other areas.</a:t>
            </a:r>
          </a:p>
        </p:txBody>
      </p:sp>
      <p:sp>
        <p:nvSpPr>
          <p:cNvPr id="4" name="Slide Number Placeholder 3"/>
          <p:cNvSpPr>
            <a:spLocks noGrp="1"/>
          </p:cNvSpPr>
          <p:nvPr>
            <p:ph type="sldNum" sz="quarter" idx="10"/>
          </p:nvPr>
        </p:nvSpPr>
        <p:spPr/>
        <p:txBody>
          <a:bodyPr/>
          <a:lstStyle/>
          <a:p>
            <a:fld id="{8C72D9AE-7182-4680-8F79-479C4181FF08}" type="slidenum">
              <a:rPr lang="en-US" smtClean="0"/>
              <a:pPr/>
              <a:t>9</a:t>
            </a:fld>
            <a:endParaRPr lang="en-US" dirty="0"/>
          </a:p>
        </p:txBody>
      </p:sp>
    </p:spTree>
    <p:extLst>
      <p:ext uri="{BB962C8B-B14F-4D97-AF65-F5344CB8AC3E}">
        <p14:creationId xmlns:p14="http://schemas.microsoft.com/office/powerpoint/2010/main" val="33782302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a:t>
            </a:r>
            <a:r>
              <a:rPr sz="800" dirty="0" smtClean="0">
                <a:solidFill>
                  <a:schemeClr val="tx1">
                    <a:lumMod val="60000"/>
                    <a:lumOff val="40000"/>
                  </a:schemeClr>
                </a:solidFill>
              </a:rPr>
              <a:t>.</a:t>
            </a:r>
            <a:r>
              <a:rPr lang="en-US" sz="800" dirty="0" smtClean="0">
                <a:solidFill>
                  <a:schemeClr val="tx1">
                    <a:lumMod val="60000"/>
                    <a:lumOff val="40000"/>
                  </a:schemeClr>
                </a:solidFill>
              </a:rPr>
              <a:t> </a:t>
            </a:r>
            <a:r>
              <a:rPr sz="800" dirty="0" smtClean="0">
                <a:solidFill>
                  <a:schemeClr val="tx1">
                    <a:lumMod val="60000"/>
                    <a:lumOff val="40000"/>
                  </a:schemeClr>
                </a:solidFill>
              </a:rPr>
              <a:t>|</a:t>
            </a:r>
            <a:endParaRPr sz="800" dirty="0">
              <a:solidFill>
                <a:schemeClr val="tx1">
                  <a:lumMod val="60000"/>
                  <a:lumOff val="40000"/>
                </a:schemeClr>
              </a:solidFill>
            </a:endParaRPr>
          </a:p>
        </p:txBody>
      </p:sp>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4" name="Picture 13" descr="1.5X red tab for PPT.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2" y="1524001"/>
            <a:ext cx="3474720"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smtClean="0"/>
              <a:t>XX</a:t>
            </a:r>
            <a:endParaRPr lang="en-US"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endParaRPr dirty="0"/>
          </a:p>
        </p:txBody>
      </p:sp>
      <p:sp>
        <p:nvSpPr>
          <p:cNvPr id="8" name="Footer Placeholder 7"/>
          <p:cNvSpPr>
            <a:spLocks noGrp="1"/>
          </p:cNvSpPr>
          <p:nvPr>
            <p:ph type="ftr" sz="quarter" idx="11"/>
          </p:nvPr>
        </p:nvSpPr>
        <p:spPr/>
        <p:txBody>
          <a:bodyPr/>
          <a:lstStyle/>
          <a:p>
            <a:endParaRPr dirty="0"/>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dirty="0"/>
          </a:p>
        </p:txBody>
      </p:sp>
      <p:sp>
        <p:nvSpPr>
          <p:cNvPr id="4" name="Footer Placeholder 3"/>
          <p:cNvSpPr>
            <a:spLocks noGrp="1"/>
          </p:cNvSpPr>
          <p:nvPr>
            <p:ph type="ftr" sz="quarter" idx="11"/>
          </p:nvPr>
        </p:nvSpPr>
        <p:spPr/>
        <p:txBody>
          <a:bodyPr/>
          <a:lstStyle/>
          <a:p>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Subtitle, and Content">
    <p:spTree>
      <p:nvGrpSpPr>
        <p:cNvPr id="1" name=""/>
        <p:cNvGrpSpPr/>
        <p:nvPr/>
      </p:nvGrpSpPr>
      <p:grpSpPr>
        <a:xfrm>
          <a:off x="0" y="0"/>
          <a:ext cx="0" cy="0"/>
          <a:chOff x="0" y="0"/>
          <a:chExt cx="0" cy="0"/>
        </a:xfrm>
      </p:grpSpPr>
      <p:pic>
        <p:nvPicPr>
          <p:cNvPr id="4" name="Picture 3" descr="shutterstock_186791447.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0"/>
            <a:ext cx="11860188" cy="6858000"/>
          </a:xfrm>
          <a:prstGeom prst="rect">
            <a:avLst/>
          </a:prstGeom>
        </p:spPr>
      </p:pic>
      <p:sp>
        <p:nvSpPr>
          <p:cNvPr id="18" name="Rectangle 17"/>
          <p:cNvSpPr/>
          <p:nvPr userDrawn="1"/>
        </p:nvSpPr>
        <p:spPr bwMode="gray">
          <a:xfrm>
            <a:off x="0" y="3608"/>
            <a:ext cx="12188825" cy="6858000"/>
          </a:xfrm>
          <a:prstGeom prst="rect">
            <a:avLst/>
          </a:prstGeom>
          <a:solidFill>
            <a:srgbClr val="000000">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rtlCol="0" anchor="ctr"/>
          <a:lstStyle/>
          <a:p>
            <a:pPr algn="ctr"/>
            <a:endParaRPr dirty="0"/>
          </a:p>
        </p:txBody>
      </p:sp>
      <p:grpSp>
        <p:nvGrpSpPr>
          <p:cNvPr id="19" name="Group 18"/>
          <p:cNvGrpSpPr/>
          <p:nvPr userDrawn="1"/>
        </p:nvGrpSpPr>
        <p:grpSpPr bwMode="gray">
          <a:xfrm>
            <a:off x="-285" y="0"/>
            <a:ext cx="12189400" cy="6858000"/>
            <a:chOff x="-287" y="0"/>
            <a:chExt cx="12189399" cy="6858000"/>
          </a:xfrm>
        </p:grpSpPr>
        <p:sp>
          <p:nvSpPr>
            <p:cNvPr id="20" name="Rectangle 19"/>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1" name="Rectangle 20"/>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2" name="Rectangle 21"/>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3" name="Rectangle 22"/>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28" name="Picture 27" descr="1.5X red tab for PP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531812" y="6268261"/>
            <a:ext cx="1610255" cy="589743"/>
          </a:xfrm>
          <a:prstGeom prst="rect">
            <a:avLst/>
          </a:prstGeom>
        </p:spPr>
      </p:pic>
      <p:sp>
        <p:nvSpPr>
          <p:cNvPr id="24" name="Date Placeholder 3"/>
          <p:cNvSpPr>
            <a:spLocks noGrp="1"/>
          </p:cNvSpPr>
          <p:nvPr>
            <p:ph type="dt" sz="half" idx="2"/>
          </p:nvPr>
        </p:nvSpPr>
        <p:spPr bwMode="gray">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endParaRPr lang="en-IN" dirty="0"/>
          </a:p>
        </p:txBody>
      </p:sp>
      <p:sp>
        <p:nvSpPr>
          <p:cNvPr id="25" name="Footer Placeholder 4"/>
          <p:cNvSpPr>
            <a:spLocks noGrp="1"/>
          </p:cNvSpPr>
          <p:nvPr>
            <p:ph type="ftr" sz="quarter" idx="3"/>
          </p:nvPr>
        </p:nvSpPr>
        <p:spPr bwMode="gray">
          <a:xfrm>
            <a:off x="8777290" y="6556248"/>
            <a:ext cx="2498722"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endParaRPr lang="en-US" dirty="0"/>
          </a:p>
        </p:txBody>
      </p:sp>
      <p:sp>
        <p:nvSpPr>
          <p:cNvPr id="26" name="Slide Number Placeholder 5"/>
          <p:cNvSpPr>
            <a:spLocks noGrp="1"/>
          </p:cNvSpPr>
          <p:nvPr>
            <p:ph type="sldNum" sz="quarter" idx="4"/>
          </p:nvPr>
        </p:nvSpPr>
        <p:spPr bwMode="gray">
          <a:xfrm>
            <a:off x="11276012"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lang="en-US" smtClean="0"/>
              <a:pPr/>
              <a:t>‹#›</a:t>
            </a:fld>
            <a:endParaRPr lang="en-US" dirty="0"/>
          </a:p>
        </p:txBody>
      </p:sp>
      <p:sp>
        <p:nvSpPr>
          <p:cNvPr id="27" name="TextBox 26"/>
          <p:cNvSpPr txBox="1"/>
          <p:nvPr userDrawn="1"/>
        </p:nvSpPr>
        <p:spPr bwMode="gray">
          <a:xfrm>
            <a:off x="5989642"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a:t>
            </a:r>
            <a:r>
              <a:rPr sz="800" dirty="0" smtClean="0">
                <a:solidFill>
                  <a:schemeClr val="tx1">
                    <a:lumMod val="60000"/>
                    <a:lumOff val="40000"/>
                  </a:schemeClr>
                </a:solidFill>
              </a:rPr>
              <a:t>201</a:t>
            </a:r>
            <a:r>
              <a:rPr lang="en-US" sz="800" dirty="0" smtClean="0">
                <a:solidFill>
                  <a:schemeClr val="tx1">
                    <a:lumMod val="60000"/>
                    <a:lumOff val="40000"/>
                  </a:schemeClr>
                </a:solidFill>
              </a:rPr>
              <a:t>5</a:t>
            </a:r>
            <a:r>
              <a:rPr sz="800" dirty="0" smtClean="0">
                <a:solidFill>
                  <a:schemeClr val="tx1">
                    <a:lumMod val="60000"/>
                    <a:lumOff val="40000"/>
                  </a:schemeClr>
                </a:solidFill>
              </a:rPr>
              <a:t> </a:t>
            </a:r>
            <a:r>
              <a:rPr sz="800" dirty="0">
                <a:solidFill>
                  <a:schemeClr val="tx1">
                    <a:lumMod val="60000"/>
                    <a:lumOff val="40000"/>
                  </a:schemeClr>
                </a:solidFill>
              </a:rPr>
              <a:t>Oracle and/or its affiliates. All rights reserved</a:t>
            </a:r>
            <a:r>
              <a:rPr sz="800" dirty="0" smtClean="0">
                <a:solidFill>
                  <a:schemeClr val="tx1">
                    <a:lumMod val="60000"/>
                    <a:lumOff val="40000"/>
                  </a:schemeClr>
                </a:solidFill>
              </a:rPr>
              <a:t>.</a:t>
            </a:r>
            <a:r>
              <a:rPr lang="en-US" sz="800" dirty="0" smtClean="0">
                <a:solidFill>
                  <a:schemeClr val="tx1">
                    <a:lumMod val="60000"/>
                    <a:lumOff val="40000"/>
                  </a:schemeClr>
                </a:solidFill>
              </a:rPr>
              <a:t> </a:t>
            </a:r>
            <a:endParaRPr sz="800" dirty="0">
              <a:solidFill>
                <a:schemeClr val="tx1">
                  <a:lumMod val="60000"/>
                  <a:lumOff val="40000"/>
                </a:schemeClr>
              </a:solidFill>
            </a:endParaRPr>
          </a:p>
        </p:txBody>
      </p:sp>
      <p:sp>
        <p:nvSpPr>
          <p:cNvPr id="17" name="Title 1"/>
          <p:cNvSpPr>
            <a:spLocks noGrp="1"/>
          </p:cNvSpPr>
          <p:nvPr>
            <p:ph type="title"/>
          </p:nvPr>
        </p:nvSpPr>
        <p:spPr>
          <a:xfrm>
            <a:off x="531812" y="406400"/>
            <a:ext cx="11125200" cy="889000"/>
          </a:xfrm>
        </p:spPr>
        <p:txBody>
          <a:bodyPr/>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8202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dirty="0"/>
          </a:p>
        </p:txBody>
      </p:sp>
      <p:sp>
        <p:nvSpPr>
          <p:cNvPr id="4" name="Footer Placeholder 3"/>
          <p:cNvSpPr>
            <a:spLocks noGrp="1"/>
          </p:cNvSpPr>
          <p:nvPr>
            <p:ph type="ftr" sz="quarter" idx="11"/>
          </p:nvPr>
        </p:nvSpPr>
        <p:spPr/>
        <p:txBody>
          <a:bodyPr/>
          <a:lstStyle/>
          <a:p>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6" name="Group 5"/>
          <p:cNvGrpSpPr/>
          <p:nvPr userDrawn="1"/>
        </p:nvGrpSpPr>
        <p:grpSpPr>
          <a:xfrm>
            <a:off x="188912" y="3657600"/>
            <a:ext cx="11816783" cy="2746220"/>
            <a:chOff x="188912" y="4004183"/>
            <a:chExt cx="11816783" cy="2399637"/>
          </a:xfrm>
        </p:grpSpPr>
        <p:sp>
          <p:nvSpPr>
            <p:cNvPr id="7" name="Rectangle 6"/>
            <p:cNvSpPr>
              <a:spLocks noChangeArrowheads="1"/>
            </p:cNvSpPr>
            <p:nvPr/>
          </p:nvSpPr>
          <p:spPr bwMode="gray">
            <a:xfrm>
              <a:off x="188912" y="4007986"/>
              <a:ext cx="11816783" cy="2395834"/>
            </a:xfrm>
            <a:prstGeom prst="rect">
              <a:avLst/>
            </a:prstGeom>
            <a:solidFill>
              <a:schemeClr val="accent6">
                <a:lumMod val="60000"/>
                <a:lumOff val="4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Freeform 7"/>
            <p:cNvSpPr>
              <a:spLocks/>
            </p:cNvSpPr>
            <p:nvPr/>
          </p:nvSpPr>
          <p:spPr bwMode="gray">
            <a:xfrm>
              <a:off x="5522678" y="4004183"/>
              <a:ext cx="3862311" cy="2392622"/>
            </a:xfrm>
            <a:custGeom>
              <a:avLst/>
              <a:gdLst/>
              <a:ahLst/>
              <a:cxnLst>
                <a:cxn ang="0">
                  <a:pos x="1882" y="1738"/>
                </a:cxn>
                <a:cxn ang="0">
                  <a:pos x="0" y="1738"/>
                </a:cxn>
                <a:cxn ang="0">
                  <a:pos x="840" y="0"/>
                </a:cxn>
                <a:cxn ang="0">
                  <a:pos x="1082" y="0"/>
                </a:cxn>
                <a:cxn ang="0">
                  <a:pos x="1882" y="1738"/>
                </a:cxn>
              </a:cxnLst>
              <a:rect l="0" t="0" r="r" b="b"/>
              <a:pathLst>
                <a:path w="1882" h="1738">
                  <a:moveTo>
                    <a:pt x="1882" y="1738"/>
                  </a:moveTo>
                  <a:lnTo>
                    <a:pt x="0" y="1738"/>
                  </a:lnTo>
                  <a:lnTo>
                    <a:pt x="840" y="0"/>
                  </a:lnTo>
                  <a:lnTo>
                    <a:pt x="1082" y="0"/>
                  </a:lnTo>
                  <a:lnTo>
                    <a:pt x="1882" y="173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Freeform 8"/>
            <p:cNvSpPr>
              <a:spLocks/>
            </p:cNvSpPr>
            <p:nvPr/>
          </p:nvSpPr>
          <p:spPr bwMode="gray">
            <a:xfrm>
              <a:off x="7226035" y="5832443"/>
              <a:ext cx="535635" cy="426762"/>
            </a:xfrm>
            <a:custGeom>
              <a:avLst/>
              <a:gdLst/>
              <a:ahLst/>
              <a:cxnLst>
                <a:cxn ang="0">
                  <a:pos x="0" y="310"/>
                </a:cxn>
                <a:cxn ang="0">
                  <a:pos x="261" y="310"/>
                </a:cxn>
                <a:cxn ang="0">
                  <a:pos x="171" y="0"/>
                </a:cxn>
                <a:cxn ang="0">
                  <a:pos x="70" y="0"/>
                </a:cxn>
                <a:cxn ang="0">
                  <a:pos x="0" y="310"/>
                </a:cxn>
              </a:cxnLst>
              <a:rect l="0" t="0" r="r" b="b"/>
              <a:pathLst>
                <a:path w="261" h="310">
                  <a:moveTo>
                    <a:pt x="0" y="310"/>
                  </a:moveTo>
                  <a:lnTo>
                    <a:pt x="261" y="310"/>
                  </a:lnTo>
                  <a:lnTo>
                    <a:pt x="171" y="0"/>
                  </a:lnTo>
                  <a:lnTo>
                    <a:pt x="70" y="0"/>
                  </a:lnTo>
                  <a:lnTo>
                    <a:pt x="0" y="310"/>
                  </a:ln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9"/>
            <p:cNvSpPr>
              <a:spLocks/>
            </p:cNvSpPr>
            <p:nvPr/>
          </p:nvSpPr>
          <p:spPr bwMode="gray">
            <a:xfrm>
              <a:off x="7334803" y="4832482"/>
              <a:ext cx="287313" cy="309747"/>
            </a:xfrm>
            <a:custGeom>
              <a:avLst/>
              <a:gdLst/>
              <a:ahLst/>
              <a:cxnLst>
                <a:cxn ang="0">
                  <a:pos x="0" y="225"/>
                </a:cxn>
                <a:cxn ang="0">
                  <a:pos x="140" y="225"/>
                </a:cxn>
                <a:cxn ang="0">
                  <a:pos x="91" y="0"/>
                </a:cxn>
                <a:cxn ang="0">
                  <a:pos x="37" y="0"/>
                </a:cxn>
                <a:cxn ang="0">
                  <a:pos x="0" y="225"/>
                </a:cxn>
              </a:cxnLst>
              <a:rect l="0" t="0" r="r" b="b"/>
              <a:pathLst>
                <a:path w="140" h="225">
                  <a:moveTo>
                    <a:pt x="0" y="225"/>
                  </a:moveTo>
                  <a:lnTo>
                    <a:pt x="140" y="225"/>
                  </a:lnTo>
                  <a:lnTo>
                    <a:pt x="91" y="0"/>
                  </a:lnTo>
                  <a:lnTo>
                    <a:pt x="37" y="0"/>
                  </a:lnTo>
                  <a:lnTo>
                    <a:pt x="0" y="225"/>
                  </a:ln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10"/>
            <p:cNvSpPr>
              <a:spLocks/>
            </p:cNvSpPr>
            <p:nvPr/>
          </p:nvSpPr>
          <p:spPr bwMode="gray">
            <a:xfrm>
              <a:off x="7392265" y="4174188"/>
              <a:ext cx="170336" cy="214757"/>
            </a:xfrm>
            <a:custGeom>
              <a:avLst/>
              <a:gdLst/>
              <a:ahLst/>
              <a:cxnLst>
                <a:cxn ang="0">
                  <a:pos x="0" y="156"/>
                </a:cxn>
                <a:cxn ang="0">
                  <a:pos x="83" y="156"/>
                </a:cxn>
                <a:cxn ang="0">
                  <a:pos x="55" y="0"/>
                </a:cxn>
                <a:cxn ang="0">
                  <a:pos x="22" y="0"/>
                </a:cxn>
                <a:cxn ang="0">
                  <a:pos x="0" y="156"/>
                </a:cxn>
              </a:cxnLst>
              <a:rect l="0" t="0" r="r" b="b"/>
              <a:pathLst>
                <a:path w="83" h="156">
                  <a:moveTo>
                    <a:pt x="0" y="156"/>
                  </a:moveTo>
                  <a:lnTo>
                    <a:pt x="83" y="156"/>
                  </a:lnTo>
                  <a:lnTo>
                    <a:pt x="55" y="0"/>
                  </a:lnTo>
                  <a:lnTo>
                    <a:pt x="22" y="0"/>
                  </a:lnTo>
                  <a:lnTo>
                    <a:pt x="0" y="156"/>
                  </a:ln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12" name="Picture 11" descr="1.5X red tab for PPT.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73109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a:t>
            </a:r>
            <a:r>
              <a:rPr sz="800" dirty="0" smtClean="0">
                <a:solidFill>
                  <a:schemeClr val="tx1">
                    <a:lumMod val="60000"/>
                    <a:lumOff val="40000"/>
                  </a:schemeClr>
                </a:solidFill>
              </a:rPr>
              <a:t>.</a:t>
            </a:r>
            <a:r>
              <a:rPr lang="en-US" sz="800" dirty="0" smtClean="0">
                <a:solidFill>
                  <a:schemeClr val="tx1">
                    <a:lumMod val="60000"/>
                    <a:lumOff val="40000"/>
                  </a:schemeClr>
                </a:solidFill>
              </a:rPr>
              <a:t> </a:t>
            </a:r>
            <a:r>
              <a:rPr sz="800" dirty="0" smtClean="0">
                <a:solidFill>
                  <a:schemeClr val="tx1">
                    <a:lumMod val="60000"/>
                    <a:lumOff val="40000"/>
                  </a:schemeClr>
                </a:solidFill>
              </a:rPr>
              <a:t>|</a:t>
            </a:r>
            <a:endParaRPr sz="800" dirty="0">
              <a:solidFill>
                <a:schemeClr val="tx1">
                  <a:lumMod val="60000"/>
                  <a:lumOff val="40000"/>
                </a:schemeClr>
              </a:solidFill>
            </a:endParaRPr>
          </a:p>
        </p:txBody>
      </p:sp>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pPr/>
              <a:t>‹#›</a:t>
            </a:fld>
            <a:endParaRPr dirty="0"/>
          </a:p>
        </p:txBody>
      </p:sp>
      <p:pic>
        <p:nvPicPr>
          <p:cNvPr id="13" name="Picture 12" descr="1.5X red tab for PPT.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dirty="0"/>
          </a:p>
        </p:txBody>
      </p:sp>
      <p:sp>
        <p:nvSpPr>
          <p:cNvPr id="4" name="Footer Placeholder 3"/>
          <p:cNvSpPr>
            <a:spLocks noGrp="1"/>
          </p:cNvSpPr>
          <p:nvPr>
            <p:ph type="ftr" sz="quarter" idx="11"/>
          </p:nvPr>
        </p:nvSpPr>
        <p:spPr/>
        <p:txBody>
          <a:bodyPr/>
          <a:lstStyle/>
          <a:p>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391549"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151812" y="1524001"/>
            <a:ext cx="350520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martphone and Tablet: Horizontal">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
        <p:nvSpPr>
          <p:cNvPr id="5" name="Date Placeholder 4"/>
          <p:cNvSpPr>
            <a:spLocks noGrp="1"/>
          </p:cNvSpPr>
          <p:nvPr>
            <p:ph type="dt" sz="half" idx="10"/>
          </p:nvPr>
        </p:nvSpPr>
        <p:spPr/>
        <p:txBody>
          <a:bodyPr/>
          <a:lstStyle/>
          <a:p>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2" y="406400"/>
            <a:ext cx="5562601"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bg1">
                    <a:lumMod val="60000"/>
                    <a:lumOff val="40000"/>
                  </a:schemeClr>
                </a:solidFill>
              </a:rPr>
              <a:t>Copyright © </a:t>
            </a:r>
            <a:r>
              <a:rPr sz="800" dirty="0" smtClean="0">
                <a:solidFill>
                  <a:schemeClr val="bg1">
                    <a:lumMod val="60000"/>
                    <a:lumOff val="40000"/>
                  </a:schemeClr>
                </a:solidFill>
              </a:rPr>
              <a:t>201</a:t>
            </a:r>
            <a:r>
              <a:rPr lang="en-US" sz="800" dirty="0" smtClean="0">
                <a:solidFill>
                  <a:schemeClr val="bg1">
                    <a:lumMod val="60000"/>
                    <a:lumOff val="40000"/>
                  </a:schemeClr>
                </a:solidFill>
              </a:rPr>
              <a:t>5</a:t>
            </a:r>
            <a:r>
              <a:rPr sz="800" dirty="0" smtClean="0">
                <a:solidFill>
                  <a:schemeClr val="bg1">
                    <a:lumMod val="60000"/>
                    <a:lumOff val="40000"/>
                  </a:schemeClr>
                </a:solidFill>
              </a:rPr>
              <a:t> </a:t>
            </a:r>
            <a:r>
              <a:rPr sz="800" dirty="0">
                <a:solidFill>
                  <a:schemeClr val="bg1">
                    <a:lumMod val="60000"/>
                    <a:lumOff val="40000"/>
                  </a:schemeClr>
                </a:solidFill>
              </a:rPr>
              <a:t>Oracle and/or its affiliates. All rights reserved</a:t>
            </a:r>
            <a:r>
              <a:rPr sz="800" dirty="0" smtClean="0">
                <a:solidFill>
                  <a:schemeClr val="bg1">
                    <a:lumMod val="60000"/>
                    <a:lumOff val="40000"/>
                  </a:schemeClr>
                </a:solidFill>
              </a:rPr>
              <a:t>.</a:t>
            </a:r>
            <a:r>
              <a:rPr lang="en-US" sz="800" dirty="0" smtClean="0">
                <a:solidFill>
                  <a:schemeClr val="bg1">
                    <a:lumMod val="60000"/>
                    <a:lumOff val="40000"/>
                  </a:schemeClr>
                </a:solidFill>
              </a:rPr>
              <a:t> </a:t>
            </a:r>
            <a:r>
              <a:rPr sz="800" dirty="0" smtClean="0">
                <a:solidFill>
                  <a:schemeClr val="bg1">
                    <a:lumMod val="60000"/>
                    <a:lumOff val="40000"/>
                  </a:schemeClr>
                </a:solidFill>
              </a:rPr>
              <a:t>|</a:t>
            </a:r>
            <a:endParaRPr sz="800" dirty="0">
              <a:solidFill>
                <a:schemeClr val="bg1">
                  <a:lumMod val="60000"/>
                  <a:lumOff val="40000"/>
                </a:schemeClr>
              </a:solidFill>
            </a:endParaRP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endParaRPr dirty="0"/>
          </a:p>
        </p:txBody>
      </p:sp>
      <p:sp>
        <p:nvSpPr>
          <p:cNvPr id="6" name="Footer Placeholder 5"/>
          <p:cNvSpPr>
            <a:spLocks noGrp="1"/>
          </p:cNvSpPr>
          <p:nvPr>
            <p:ph type="ftr" sz="quarter" idx="11"/>
          </p:nvPr>
        </p:nvSpPr>
        <p:spPr/>
        <p:txBody>
          <a:bodyPr/>
          <a:lstStyle>
            <a:lvl1pPr>
              <a:defRPr>
                <a:solidFill>
                  <a:schemeClr val="bg1">
                    <a:lumMod val="60000"/>
                    <a:lumOff val="40000"/>
                  </a:schemeClr>
                </a:solidFill>
              </a:defRPr>
            </a:lvl1pPr>
          </a:lstStyle>
          <a:p>
            <a:endParaRPr dirty="0"/>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pPr/>
              <a:t>‹#›</a:t>
            </a:fld>
            <a:endParaRPr dirty="0"/>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9" name="Picture 18" descr="1.5X red tab for PP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smtClean="0"/>
              <a:t>XX</a:t>
            </a:r>
            <a:endParaRPr lang="en-US" dirty="0"/>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5" name="Picture 14" descr="shutterstock_203618407.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188825" cy="6858000"/>
          </a:xfrm>
          <a:prstGeom prst="rect">
            <a:avLst/>
          </a:prstGeom>
        </p:spPr>
      </p:pic>
      <p:sp>
        <p:nvSpPr>
          <p:cNvPr id="16" name="Rectangle 15" descr="A large metric, brief statement, and 4-color photo can be included here"/>
          <p:cNvSpPr/>
          <p:nvPr userDrawn="1"/>
        </p:nvSpPr>
        <p:spPr bwMode="hidden">
          <a:xfrm>
            <a:off x="0" y="0"/>
            <a:ext cx="12188825" cy="6858000"/>
          </a:xfrm>
          <a:prstGeom prst="rect">
            <a:avLst/>
          </a:prstGeom>
          <a:solidFill>
            <a:srgbClr val="00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Calibri"/>
            </a:endParaRPr>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bg1">
                    <a:lumMod val="60000"/>
                    <a:lumOff val="40000"/>
                  </a:schemeClr>
                </a:solidFill>
              </a:rPr>
              <a:t>Copyright © </a:t>
            </a:r>
            <a:r>
              <a:rPr sz="800" dirty="0" smtClean="0">
                <a:solidFill>
                  <a:schemeClr val="bg1">
                    <a:lumMod val="60000"/>
                    <a:lumOff val="40000"/>
                  </a:schemeClr>
                </a:solidFill>
              </a:rPr>
              <a:t>201</a:t>
            </a:r>
            <a:r>
              <a:rPr lang="en-US" sz="800" dirty="0" smtClean="0">
                <a:solidFill>
                  <a:schemeClr val="bg1">
                    <a:lumMod val="60000"/>
                    <a:lumOff val="40000"/>
                  </a:schemeClr>
                </a:solidFill>
              </a:rPr>
              <a:t>5</a:t>
            </a:r>
            <a:r>
              <a:rPr sz="800" dirty="0" smtClean="0">
                <a:solidFill>
                  <a:schemeClr val="bg1">
                    <a:lumMod val="60000"/>
                    <a:lumOff val="40000"/>
                  </a:schemeClr>
                </a:solidFill>
              </a:rPr>
              <a:t> </a:t>
            </a:r>
            <a:r>
              <a:rPr sz="800" dirty="0">
                <a:solidFill>
                  <a:schemeClr val="bg1">
                    <a:lumMod val="60000"/>
                    <a:lumOff val="40000"/>
                  </a:schemeClr>
                </a:solidFill>
              </a:rPr>
              <a:t>Oracle and/or its affiliates. All rights reserved</a:t>
            </a:r>
            <a:r>
              <a:rPr sz="800" dirty="0" smtClean="0">
                <a:solidFill>
                  <a:schemeClr val="bg1">
                    <a:lumMod val="60000"/>
                    <a:lumOff val="40000"/>
                  </a:schemeClr>
                </a:solidFill>
              </a:rPr>
              <a:t>.</a:t>
            </a:r>
            <a:r>
              <a:rPr lang="en-US" sz="800" dirty="0" smtClean="0">
                <a:solidFill>
                  <a:schemeClr val="bg1">
                    <a:lumMod val="60000"/>
                    <a:lumOff val="40000"/>
                  </a:schemeClr>
                </a:solidFill>
              </a:rPr>
              <a:t> </a:t>
            </a:r>
            <a:endParaRPr sz="800" dirty="0">
              <a:solidFill>
                <a:schemeClr val="bg1">
                  <a:lumMod val="60000"/>
                  <a:lumOff val="40000"/>
                </a:schemeClr>
              </a:solidFill>
            </a:endParaRP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endParaRPr dirty="0"/>
          </a:p>
        </p:txBody>
      </p:sp>
      <p:sp>
        <p:nvSpPr>
          <p:cNvPr id="6" name="Footer Placeholder 5"/>
          <p:cNvSpPr>
            <a:spLocks noGrp="1"/>
          </p:cNvSpPr>
          <p:nvPr>
            <p:ph type="ftr" sz="quarter" idx="11"/>
          </p:nvPr>
        </p:nvSpPr>
        <p:spPr/>
        <p:txBody>
          <a:bodyPr/>
          <a:lstStyle>
            <a:lvl1pPr>
              <a:defRPr>
                <a:solidFill>
                  <a:schemeClr val="bg1">
                    <a:lumMod val="60000"/>
                    <a:lumOff val="40000"/>
                  </a:schemeClr>
                </a:solidFill>
              </a:defRPr>
            </a:lvl1pPr>
          </a:lstStyle>
          <a:p>
            <a:endParaRPr dirty="0"/>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pPr/>
              <a:t>‹#›</a:t>
            </a:fld>
            <a:endParaRPr dirty="0"/>
          </a:p>
        </p:txBody>
      </p:sp>
      <p:pic>
        <p:nvPicPr>
          <p:cNvPr id="19" name="Picture 18" descr="1.5X red tab for PPT.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
        <p:nvSpPr>
          <p:cNvPr id="17"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dirty="0" smtClean="0"/>
              <a:t>Click to edit Master title style</a:t>
            </a:r>
            <a:endParaRPr dirty="0"/>
          </a:p>
        </p:txBody>
      </p:sp>
      <p:sp>
        <p:nvSpPr>
          <p:cNvPr id="18"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632651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7" name="Picture 6" descr="shutterstock_163229387.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72110" cy="6858000"/>
          </a:xfrm>
          <a:prstGeom prst="rect">
            <a:avLst/>
          </a:prstGeom>
        </p:spPr>
      </p:pic>
      <p:sp>
        <p:nvSpPr>
          <p:cNvPr id="10" name="Rectangle 9"/>
          <p:cNvSpPr/>
          <p:nvPr/>
        </p:nvSpPr>
        <p:spPr bwMode="hidden">
          <a:xfrm>
            <a:off x="0" y="0"/>
            <a:ext cx="12188825" cy="6858000"/>
          </a:xfrm>
          <a:prstGeom prst="rect">
            <a:avLst/>
          </a:prstGeom>
          <a:solidFill>
            <a:schemeClr val="accent4">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a:t>
            </a:r>
            <a:r>
              <a:rPr sz="800" dirty="0" smtClean="0">
                <a:solidFill>
                  <a:schemeClr val="tx1">
                    <a:lumMod val="60000"/>
                    <a:lumOff val="40000"/>
                  </a:schemeClr>
                </a:solidFill>
              </a:rPr>
              <a:t>201</a:t>
            </a:r>
            <a:r>
              <a:rPr lang="en-US" sz="800" dirty="0" smtClean="0">
                <a:solidFill>
                  <a:schemeClr val="tx1">
                    <a:lumMod val="60000"/>
                    <a:lumOff val="40000"/>
                  </a:schemeClr>
                </a:solidFill>
              </a:rPr>
              <a:t>5</a:t>
            </a:r>
            <a:r>
              <a:rPr sz="800" dirty="0" smtClean="0">
                <a:solidFill>
                  <a:schemeClr val="tx1">
                    <a:lumMod val="60000"/>
                    <a:lumOff val="40000"/>
                  </a:schemeClr>
                </a:solidFill>
              </a:rPr>
              <a:t> </a:t>
            </a:r>
            <a:r>
              <a:rPr sz="800" dirty="0">
                <a:solidFill>
                  <a:schemeClr val="tx1">
                    <a:lumMod val="60000"/>
                    <a:lumOff val="40000"/>
                  </a:schemeClr>
                </a:solidFill>
              </a:rPr>
              <a:t>Oracle and/or its affiliates. All rights reserved</a:t>
            </a:r>
            <a:r>
              <a:rPr sz="800" dirty="0" smtClean="0">
                <a:solidFill>
                  <a:schemeClr val="tx1">
                    <a:lumMod val="60000"/>
                    <a:lumOff val="40000"/>
                  </a:schemeClr>
                </a:solidFill>
              </a:rPr>
              <a:t>.</a:t>
            </a:r>
            <a:r>
              <a:rPr lang="en-US" sz="800" dirty="0" smtClean="0">
                <a:solidFill>
                  <a:schemeClr val="tx1">
                    <a:lumMod val="60000"/>
                    <a:lumOff val="40000"/>
                  </a:schemeClr>
                </a:solidFill>
              </a:rPr>
              <a:t> </a:t>
            </a:r>
            <a:endParaRPr sz="800" dirty="0">
              <a:solidFill>
                <a:schemeClr val="tx1">
                  <a:lumMod val="60000"/>
                  <a:lumOff val="40000"/>
                </a:schemeClr>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a:xfrm>
            <a:off x="11276011" y="6556248"/>
            <a:ext cx="381661" cy="182880"/>
          </a:xfrm>
        </p:spPr>
        <p:txBody>
          <a:bodyPr/>
          <a:lstStyle>
            <a:lvl1pPr>
              <a:defRPr>
                <a:solidFill>
                  <a:srgbClr val="BDC1C5"/>
                </a:solidFill>
              </a:defRPr>
            </a:lvl1p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5" name="Picture 14" descr="1.5X red tab for PPT.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3" name="Picture 2" descr="shutterstock_189433727.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01862" y="0"/>
            <a:ext cx="12012350" cy="6696833"/>
          </a:xfrm>
          <a:prstGeom prst="rect">
            <a:avLst/>
          </a:prstGeom>
        </p:spPr>
      </p:pic>
      <p:sp>
        <p:nvSpPr>
          <p:cNvPr id="20" name="Rectangle 19" descr="A large metric, brief statement, and 4-color photo can be included here"/>
          <p:cNvSpPr/>
          <p:nvPr userDrawn="1"/>
        </p:nvSpPr>
        <p:spPr bwMode="hidden">
          <a:xfrm>
            <a:off x="0" y="0"/>
            <a:ext cx="12188825" cy="6858000"/>
          </a:xfrm>
          <a:prstGeom prst="rect">
            <a:avLst/>
          </a:prstGeom>
          <a:solidFill>
            <a:srgbClr val="00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Calibri"/>
            </a:endParaRPr>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bg1">
                    <a:lumMod val="60000"/>
                    <a:lumOff val="40000"/>
                  </a:schemeClr>
                </a:solidFill>
              </a:rPr>
              <a:t>Copyright © </a:t>
            </a:r>
            <a:r>
              <a:rPr sz="800" dirty="0" smtClean="0">
                <a:solidFill>
                  <a:schemeClr val="bg1">
                    <a:lumMod val="60000"/>
                    <a:lumOff val="40000"/>
                  </a:schemeClr>
                </a:solidFill>
              </a:rPr>
              <a:t>201</a:t>
            </a:r>
            <a:r>
              <a:rPr lang="en-US" sz="800" dirty="0" smtClean="0">
                <a:solidFill>
                  <a:schemeClr val="bg1">
                    <a:lumMod val="60000"/>
                    <a:lumOff val="40000"/>
                  </a:schemeClr>
                </a:solidFill>
              </a:rPr>
              <a:t>5</a:t>
            </a:r>
            <a:r>
              <a:rPr sz="800" dirty="0" smtClean="0">
                <a:solidFill>
                  <a:schemeClr val="bg1">
                    <a:lumMod val="60000"/>
                    <a:lumOff val="40000"/>
                  </a:schemeClr>
                </a:solidFill>
              </a:rPr>
              <a:t> </a:t>
            </a:r>
            <a:r>
              <a:rPr sz="800" dirty="0">
                <a:solidFill>
                  <a:schemeClr val="bg1">
                    <a:lumMod val="60000"/>
                    <a:lumOff val="40000"/>
                  </a:schemeClr>
                </a:solidFill>
              </a:rPr>
              <a:t>Oracle and/or its affiliates. All rights reserved</a:t>
            </a:r>
            <a:r>
              <a:rPr sz="800" dirty="0" smtClean="0">
                <a:solidFill>
                  <a:schemeClr val="bg1">
                    <a:lumMod val="60000"/>
                    <a:lumOff val="40000"/>
                  </a:schemeClr>
                </a:solidFill>
              </a:rPr>
              <a:t>.</a:t>
            </a:r>
            <a:r>
              <a:rPr lang="en-US" sz="800" dirty="0" smtClean="0">
                <a:solidFill>
                  <a:schemeClr val="bg1">
                    <a:lumMod val="60000"/>
                    <a:lumOff val="40000"/>
                  </a:schemeClr>
                </a:solidFill>
              </a:rPr>
              <a:t> </a:t>
            </a:r>
            <a:endParaRPr sz="800" dirty="0">
              <a:solidFill>
                <a:schemeClr val="bg1">
                  <a:lumMod val="60000"/>
                  <a:lumOff val="40000"/>
                </a:schemeClr>
              </a:solidFill>
            </a:endParaRP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endParaRPr dirty="0"/>
          </a:p>
        </p:txBody>
      </p:sp>
      <p:sp>
        <p:nvSpPr>
          <p:cNvPr id="6" name="Footer Placeholder 5"/>
          <p:cNvSpPr>
            <a:spLocks noGrp="1"/>
          </p:cNvSpPr>
          <p:nvPr>
            <p:ph type="ftr" sz="quarter" idx="11"/>
          </p:nvPr>
        </p:nvSpPr>
        <p:spPr/>
        <p:txBody>
          <a:bodyPr/>
          <a:lstStyle>
            <a:lvl1pPr>
              <a:defRPr>
                <a:solidFill>
                  <a:schemeClr val="bg1">
                    <a:lumMod val="60000"/>
                    <a:lumOff val="40000"/>
                  </a:schemeClr>
                </a:solidFill>
              </a:defRPr>
            </a:lvl1pPr>
          </a:lstStyle>
          <a:p>
            <a:endParaRPr dirty="0"/>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pPr/>
              <a:t>‹#›</a:t>
            </a:fld>
            <a:endParaRPr dirty="0"/>
          </a:p>
        </p:txBody>
      </p:sp>
      <p:pic>
        <p:nvPicPr>
          <p:cNvPr id="19" name="Picture 18" descr="1.5X red tab for PPT.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
        <p:nvSpPr>
          <p:cNvPr id="17"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dirty="0" smtClean="0"/>
              <a:t>Click to edit Master title style</a:t>
            </a:r>
            <a:endParaRPr dirty="0"/>
          </a:p>
        </p:txBody>
      </p:sp>
      <p:sp>
        <p:nvSpPr>
          <p:cNvPr id="18"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892858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_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4" name="Picture 3" descr="shutterstock_234165178.jpg"/>
          <p:cNvPicPr>
            <a:picLocks noChangeAspect="1"/>
          </p:cNvPicPr>
          <p:nvPr userDrawn="1"/>
        </p:nvPicPr>
        <p:blipFill rotWithShape="1">
          <a:blip r:embed="rId3" cstate="print">
            <a:extLst>
              <a:ext uri="{28A0092B-C50C-407E-A947-70E740481C1C}">
                <a14:useLocalDpi xmlns:a14="http://schemas.microsoft.com/office/drawing/2010/main" val="0"/>
              </a:ext>
            </a:extLst>
          </a:blip>
          <a:srcRect l="221" t="2807" r="-1" b="12983"/>
          <a:stretch/>
        </p:blipFill>
        <p:spPr>
          <a:xfrm>
            <a:off x="-1" y="1"/>
            <a:ext cx="12188825" cy="6858000"/>
          </a:xfrm>
          <a:prstGeom prst="rect">
            <a:avLst/>
          </a:prstGeom>
        </p:spPr>
      </p:pic>
      <p:sp>
        <p:nvSpPr>
          <p:cNvPr id="21" name="Rectangle 20" descr="A large metric, brief statement, and 4-color photo can be included here"/>
          <p:cNvSpPr/>
          <p:nvPr userDrawn="1"/>
        </p:nvSpPr>
        <p:spPr bwMode="hidden">
          <a:xfrm>
            <a:off x="0" y="0"/>
            <a:ext cx="12188825" cy="6858000"/>
          </a:xfrm>
          <a:prstGeom prst="rect">
            <a:avLst/>
          </a:prstGeom>
          <a:solidFill>
            <a:srgbClr val="00000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Calibri"/>
            </a:endParaRPr>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bg1">
                    <a:lumMod val="60000"/>
                    <a:lumOff val="40000"/>
                  </a:schemeClr>
                </a:solidFill>
              </a:rPr>
              <a:t>Copyright © </a:t>
            </a:r>
            <a:r>
              <a:rPr sz="800" dirty="0" smtClean="0">
                <a:solidFill>
                  <a:schemeClr val="bg1">
                    <a:lumMod val="60000"/>
                    <a:lumOff val="40000"/>
                  </a:schemeClr>
                </a:solidFill>
              </a:rPr>
              <a:t>201</a:t>
            </a:r>
            <a:r>
              <a:rPr lang="en-US" sz="800" dirty="0" smtClean="0">
                <a:solidFill>
                  <a:schemeClr val="bg1">
                    <a:lumMod val="60000"/>
                    <a:lumOff val="40000"/>
                  </a:schemeClr>
                </a:solidFill>
              </a:rPr>
              <a:t>5</a:t>
            </a:r>
            <a:r>
              <a:rPr sz="800" dirty="0" smtClean="0">
                <a:solidFill>
                  <a:schemeClr val="bg1">
                    <a:lumMod val="60000"/>
                    <a:lumOff val="40000"/>
                  </a:schemeClr>
                </a:solidFill>
              </a:rPr>
              <a:t> </a:t>
            </a:r>
            <a:r>
              <a:rPr sz="800" dirty="0">
                <a:solidFill>
                  <a:schemeClr val="bg1">
                    <a:lumMod val="60000"/>
                    <a:lumOff val="40000"/>
                  </a:schemeClr>
                </a:solidFill>
              </a:rPr>
              <a:t>Oracle and/or its affiliates. All rights reserved</a:t>
            </a:r>
            <a:r>
              <a:rPr sz="800" dirty="0" smtClean="0">
                <a:solidFill>
                  <a:schemeClr val="bg1">
                    <a:lumMod val="60000"/>
                    <a:lumOff val="40000"/>
                  </a:schemeClr>
                </a:solidFill>
              </a:rPr>
              <a:t>.</a:t>
            </a:r>
            <a:r>
              <a:rPr lang="en-US" sz="800" dirty="0" smtClean="0">
                <a:solidFill>
                  <a:schemeClr val="bg1">
                    <a:lumMod val="60000"/>
                    <a:lumOff val="40000"/>
                  </a:schemeClr>
                </a:solidFill>
              </a:rPr>
              <a:t> </a:t>
            </a:r>
            <a:endParaRPr sz="800" dirty="0">
              <a:solidFill>
                <a:schemeClr val="bg1">
                  <a:lumMod val="60000"/>
                  <a:lumOff val="40000"/>
                </a:schemeClr>
              </a:solidFill>
            </a:endParaRP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endParaRPr dirty="0"/>
          </a:p>
        </p:txBody>
      </p:sp>
      <p:sp>
        <p:nvSpPr>
          <p:cNvPr id="6" name="Footer Placeholder 5"/>
          <p:cNvSpPr>
            <a:spLocks noGrp="1"/>
          </p:cNvSpPr>
          <p:nvPr>
            <p:ph type="ftr" sz="quarter" idx="11"/>
          </p:nvPr>
        </p:nvSpPr>
        <p:spPr/>
        <p:txBody>
          <a:bodyPr/>
          <a:lstStyle>
            <a:lvl1pPr>
              <a:defRPr>
                <a:solidFill>
                  <a:schemeClr val="bg1">
                    <a:lumMod val="60000"/>
                    <a:lumOff val="40000"/>
                  </a:schemeClr>
                </a:solidFill>
              </a:defRPr>
            </a:lvl1pPr>
          </a:lstStyle>
          <a:p>
            <a:endParaRPr dirty="0"/>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pPr/>
              <a:t>‹#›</a:t>
            </a:fld>
            <a:endParaRPr dirty="0"/>
          </a:p>
        </p:txBody>
      </p:sp>
      <p:pic>
        <p:nvPicPr>
          <p:cNvPr id="19" name="Picture 18" descr="1.5X red tab for PPT.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
        <p:nvSpPr>
          <p:cNvPr id="17"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dirty="0" smtClean="0"/>
              <a:t>Click to edit Master title style</a:t>
            </a:r>
            <a:endParaRPr dirty="0"/>
          </a:p>
        </p:txBody>
      </p:sp>
      <p:sp>
        <p:nvSpPr>
          <p:cNvPr id="18"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036833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grpSp>
        <p:nvGrpSpPr>
          <p:cNvPr id="3093" name="Group 3092"/>
          <p:cNvGrpSpPr/>
          <p:nvPr/>
        </p:nvGrpSpPr>
        <p:grpSpPr bwMode="gray">
          <a:xfrm>
            <a:off x="3263901" y="2743200"/>
            <a:ext cx="5668962" cy="1081088"/>
            <a:chOff x="3263901" y="1227138"/>
            <a:chExt cx="5668962" cy="1081088"/>
          </a:xfrm>
        </p:grpSpPr>
        <p:sp>
          <p:nvSpPr>
            <p:cNvPr id="8"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9" name="Freeform 6"/>
            <p:cNvSpPr>
              <a:spLocks noEditPoints="1"/>
            </p:cNvSpPr>
            <p:nvPr/>
          </p:nvSpPr>
          <p:spPr bwMode="gray">
            <a:xfrm>
              <a:off x="48355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0"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1" name="Freeform 8"/>
            <p:cNvSpPr>
              <a:spLocks noEditPoints="1"/>
            </p:cNvSpPr>
            <p:nvPr/>
          </p:nvSpPr>
          <p:spPr bwMode="gray">
            <a:xfrm>
              <a:off x="3602038" y="1362075"/>
              <a:ext cx="246063"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2" name="Freeform 9"/>
            <p:cNvSpPr>
              <a:spLocks/>
            </p:cNvSpPr>
            <p:nvPr/>
          </p:nvSpPr>
          <p:spPr bwMode="gray">
            <a:xfrm>
              <a:off x="3897313" y="1362075"/>
              <a:ext cx="165100" cy="309563"/>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3" name="Freeform 10"/>
            <p:cNvSpPr>
              <a:spLocks/>
            </p:cNvSpPr>
            <p:nvPr/>
          </p:nvSpPr>
          <p:spPr bwMode="gray">
            <a:xfrm>
              <a:off x="4367213" y="1362075"/>
              <a:ext cx="444500" cy="309563"/>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4" name="Freeform 11"/>
            <p:cNvSpPr>
              <a:spLocks/>
            </p:cNvSpPr>
            <p:nvPr/>
          </p:nvSpPr>
          <p:spPr bwMode="gray">
            <a:xfrm>
              <a:off x="5132388" y="1362075"/>
              <a:ext cx="155575"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5" name="Freeform 12"/>
            <p:cNvSpPr>
              <a:spLocks noEditPoints="1"/>
            </p:cNvSpPr>
            <p:nvPr/>
          </p:nvSpPr>
          <p:spPr bwMode="gray">
            <a:xfrm>
              <a:off x="5321301" y="1362075"/>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6" name="Freeform 13"/>
            <p:cNvSpPr>
              <a:spLocks noEditPoints="1"/>
            </p:cNvSpPr>
            <p:nvPr/>
          </p:nvSpPr>
          <p:spPr bwMode="gray">
            <a:xfrm>
              <a:off x="5748338" y="1362075"/>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7" name="Freeform 14"/>
            <p:cNvSpPr>
              <a:spLocks/>
            </p:cNvSpPr>
            <p:nvPr/>
          </p:nvSpPr>
          <p:spPr bwMode="gray">
            <a:xfrm>
              <a:off x="6045201" y="1362075"/>
              <a:ext cx="230188" cy="309563"/>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8" name="Freeform 15"/>
            <p:cNvSpPr>
              <a:spLocks noEditPoints="1"/>
            </p:cNvSpPr>
            <p:nvPr/>
          </p:nvSpPr>
          <p:spPr bwMode="gray">
            <a:xfrm>
              <a:off x="6332538" y="1236663"/>
              <a:ext cx="239713"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9" name="Freeform 16"/>
            <p:cNvSpPr>
              <a:spLocks noEditPoints="1"/>
            </p:cNvSpPr>
            <p:nvPr/>
          </p:nvSpPr>
          <p:spPr bwMode="gray">
            <a:xfrm>
              <a:off x="4087813"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0"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1" name="Freeform 18"/>
            <p:cNvSpPr>
              <a:spLocks noEditPoints="1"/>
            </p:cNvSpPr>
            <p:nvPr/>
          </p:nvSpPr>
          <p:spPr bwMode="gray">
            <a:xfrm>
              <a:off x="7081838" y="1362075"/>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2" name="Freeform 19"/>
            <p:cNvSpPr>
              <a:spLocks/>
            </p:cNvSpPr>
            <p:nvPr/>
          </p:nvSpPr>
          <p:spPr bwMode="gray">
            <a:xfrm>
              <a:off x="7345363" y="1227138"/>
              <a:ext cx="163513"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3" name="Freeform 20"/>
            <p:cNvSpPr>
              <a:spLocks/>
            </p:cNvSpPr>
            <p:nvPr/>
          </p:nvSpPr>
          <p:spPr bwMode="gray">
            <a:xfrm>
              <a:off x="7542213" y="1277938"/>
              <a:ext cx="157163"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4" name="Freeform 21"/>
            <p:cNvSpPr>
              <a:spLocks/>
            </p:cNvSpPr>
            <p:nvPr/>
          </p:nvSpPr>
          <p:spPr bwMode="gray">
            <a:xfrm>
              <a:off x="7731126" y="1362075"/>
              <a:ext cx="452438" cy="309563"/>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5" name="Freeform 22"/>
            <p:cNvSpPr>
              <a:spLocks noEditPoints="1"/>
            </p:cNvSpPr>
            <p:nvPr/>
          </p:nvSpPr>
          <p:spPr bwMode="gray">
            <a:xfrm>
              <a:off x="82010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6" name="Freeform 23"/>
            <p:cNvSpPr>
              <a:spLocks/>
            </p:cNvSpPr>
            <p:nvPr/>
          </p:nvSpPr>
          <p:spPr bwMode="gray">
            <a:xfrm>
              <a:off x="8496301" y="1362075"/>
              <a:ext cx="157163"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7" name="Freeform 24"/>
            <p:cNvSpPr>
              <a:spLocks noEditPoints="1"/>
            </p:cNvSpPr>
            <p:nvPr/>
          </p:nvSpPr>
          <p:spPr bwMode="gray">
            <a:xfrm>
              <a:off x="8685213" y="1362075"/>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8"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29" name="Freeform 26"/>
            <p:cNvSpPr>
              <a:spLocks noEditPoints="1"/>
            </p:cNvSpPr>
            <p:nvPr/>
          </p:nvSpPr>
          <p:spPr bwMode="gray">
            <a:xfrm>
              <a:off x="8553451"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1" name="Freeform 28"/>
            <p:cNvSpPr>
              <a:spLocks/>
            </p:cNvSpPr>
            <p:nvPr/>
          </p:nvSpPr>
          <p:spPr bwMode="gray">
            <a:xfrm>
              <a:off x="3503613" y="1957388"/>
              <a:ext cx="188913"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2" name="Freeform 29"/>
            <p:cNvSpPr>
              <a:spLocks noEditPoints="1"/>
            </p:cNvSpPr>
            <p:nvPr/>
          </p:nvSpPr>
          <p:spPr bwMode="gray">
            <a:xfrm>
              <a:off x="3741738"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3" name="Rectangle 30"/>
            <p:cNvSpPr>
              <a:spLocks noChangeArrowheads="1"/>
            </p:cNvSpPr>
            <p:nvPr/>
          </p:nvSpPr>
          <p:spPr bwMode="gray">
            <a:xfrm>
              <a:off x="3997326" y="1965325"/>
              <a:ext cx="73025" cy="2428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3074"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5"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6"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8" name="Freeform 34"/>
            <p:cNvSpPr>
              <a:spLocks/>
            </p:cNvSpPr>
            <p:nvPr/>
          </p:nvSpPr>
          <p:spPr bwMode="gray">
            <a:xfrm>
              <a:off x="48434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9" name="Freeform 35"/>
            <p:cNvSpPr>
              <a:spLocks noEditPoints="1"/>
            </p:cNvSpPr>
            <p:nvPr/>
          </p:nvSpPr>
          <p:spPr bwMode="gray">
            <a:xfrm>
              <a:off x="4992688"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0" name="Freeform 36"/>
            <p:cNvSpPr>
              <a:spLocks noEditPoints="1"/>
            </p:cNvSpPr>
            <p:nvPr/>
          </p:nvSpPr>
          <p:spPr bwMode="gray">
            <a:xfrm>
              <a:off x="5230813"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1" name="Freeform 37"/>
            <p:cNvSpPr>
              <a:spLocks/>
            </p:cNvSpPr>
            <p:nvPr/>
          </p:nvSpPr>
          <p:spPr bwMode="gray">
            <a:xfrm>
              <a:off x="5584826" y="1889125"/>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2"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3" name="Freeform 39"/>
            <p:cNvSpPr>
              <a:spLocks/>
            </p:cNvSpPr>
            <p:nvPr/>
          </p:nvSpPr>
          <p:spPr bwMode="gray">
            <a:xfrm>
              <a:off x="6069013" y="1855788"/>
              <a:ext cx="436563"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4" name="Freeform 40"/>
            <p:cNvSpPr>
              <a:spLocks noEditPoints="1"/>
            </p:cNvSpPr>
            <p:nvPr/>
          </p:nvSpPr>
          <p:spPr bwMode="gray">
            <a:xfrm>
              <a:off x="6513513" y="1957388"/>
              <a:ext cx="198438"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5" name="Freeform 41"/>
            <p:cNvSpPr>
              <a:spLocks/>
            </p:cNvSpPr>
            <p:nvPr/>
          </p:nvSpPr>
          <p:spPr bwMode="gray">
            <a:xfrm>
              <a:off x="67611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6" name="Freeform 42"/>
            <p:cNvSpPr>
              <a:spLocks/>
            </p:cNvSpPr>
            <p:nvPr/>
          </p:nvSpPr>
          <p:spPr bwMode="gray">
            <a:xfrm>
              <a:off x="6924676"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7" name="Freeform 43"/>
            <p:cNvSpPr>
              <a:spLocks/>
            </p:cNvSpPr>
            <p:nvPr/>
          </p:nvSpPr>
          <p:spPr bwMode="gray">
            <a:xfrm>
              <a:off x="7229476"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8"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9" name="Freeform 45"/>
            <p:cNvSpPr>
              <a:spLocks noEditPoints="1"/>
            </p:cNvSpPr>
            <p:nvPr/>
          </p:nvSpPr>
          <p:spPr bwMode="gray">
            <a:xfrm>
              <a:off x="7681913" y="1957388"/>
              <a:ext cx="198438"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0" name="Freeform 46"/>
            <p:cNvSpPr>
              <a:spLocks/>
            </p:cNvSpPr>
            <p:nvPr/>
          </p:nvSpPr>
          <p:spPr bwMode="gray">
            <a:xfrm>
              <a:off x="8142288" y="1889125"/>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1"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2" name="Freeform 48"/>
            <p:cNvSpPr>
              <a:spLocks/>
            </p:cNvSpPr>
            <p:nvPr/>
          </p:nvSpPr>
          <p:spPr bwMode="gray">
            <a:xfrm>
              <a:off x="8801101"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gr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dirty="0"/>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Title-Only">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smtClean="0"/>
              <a:t>Click to edit Master title style</a:t>
            </a:r>
            <a:endParaRPr lang="en-US" dirty="0"/>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183" y="327385"/>
            <a:ext cx="10969924" cy="541860"/>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1072183" y="2029468"/>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83" y="864288"/>
            <a:ext cx="10969943" cy="406400"/>
          </a:xfrm>
        </p:spPr>
        <p:txBody>
          <a:bodyPr anchor="t" anchorCtr="0">
            <a:noAutofit/>
          </a:bodyPr>
          <a:lstStyle>
            <a:lvl1pPr marL="0" indent="0">
              <a:spcAft>
                <a:spcPts val="0"/>
              </a:spcAft>
              <a:buFontTx/>
              <a:buNone/>
              <a:defRPr sz="2700">
                <a:solidFill>
                  <a:schemeClr val="accent1"/>
                </a:solidFill>
              </a:defRPr>
            </a:lvl1pPr>
            <a:lvl2pPr marL="609493" indent="0">
              <a:buFontTx/>
              <a:buNone/>
              <a:defRPr/>
            </a:lvl2pPr>
            <a:lvl3pPr marL="1218987" indent="0">
              <a:buFontTx/>
              <a:buNone/>
              <a:defRPr/>
            </a:lvl3pPr>
            <a:lvl4pPr marL="1828480" indent="0">
              <a:buFontTx/>
              <a:buNone/>
              <a:defRPr/>
            </a:lvl4pPr>
            <a:lvl5pPr marL="2437973" indent="0">
              <a:buFontTx/>
              <a:buNone/>
              <a:defRPr/>
            </a:lvl5pPr>
          </a:lstStyle>
          <a:p>
            <a:pPr lvl="0"/>
            <a:r>
              <a:rPr lang="en-US" smtClean="0"/>
              <a:t>Click to edit Master text styles</a:t>
            </a:r>
          </a:p>
        </p:txBody>
      </p:sp>
    </p:spTree>
    <p:extLst>
      <p:ext uri="{BB962C8B-B14F-4D97-AF65-F5344CB8AC3E}">
        <p14:creationId xmlns:p14="http://schemas.microsoft.com/office/powerpoint/2010/main" val="296127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Footer Placeholder 1"/>
          <p:cNvSpPr txBox="1">
            <a:spLocks/>
          </p:cNvSpPr>
          <p:nvPr userDrawn="1"/>
        </p:nvSpPr>
        <p:spPr>
          <a:xfrm>
            <a:off x="8621423" y="6539536"/>
            <a:ext cx="2743200"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5F5F5F"/>
                </a:solidFill>
                <a:effectLst/>
                <a:uLnTx/>
                <a:uFillTx/>
                <a:latin typeface="+mn-lt"/>
                <a:ea typeface="+mn-ea"/>
                <a:cs typeface="+mn-cs"/>
              </a:rPr>
              <a:t>Oracle Confidential – Highly Restricted</a:t>
            </a:r>
            <a:endParaRPr kumimoji="0" lang="en-US" sz="1050" b="0" i="0" u="none" strike="noStrike" kern="1200" cap="none" spc="0" normalizeH="0" baseline="0" noProof="0" dirty="0">
              <a:ln>
                <a:noFill/>
              </a:ln>
              <a:solidFill>
                <a:srgbClr val="5F5F5F"/>
              </a:solidFill>
              <a:effectLst/>
              <a:uLnTx/>
              <a:uFillTx/>
              <a:latin typeface="+mn-lt"/>
              <a:ea typeface="+mn-ea"/>
              <a:cs typeface="+mn-cs"/>
            </a:endParaRPr>
          </a:p>
        </p:txBody>
      </p:sp>
    </p:spTree>
    <p:extLst>
      <p:ext uri="{BB962C8B-B14F-4D97-AF65-F5344CB8AC3E}">
        <p14:creationId xmlns:p14="http://schemas.microsoft.com/office/powerpoint/2010/main" val="3454817571"/>
      </p:ext>
    </p:extLst>
  </p:cSld>
  <p:clrMapOvr>
    <a:masterClrMapping/>
  </p:clrMapOvr>
  <p:transition spd="med">
    <p:wipe dir="r"/>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35E02B2-7838-4049-BAF4-6C3BF748B4C0}" type="datetime1">
              <a:rPr lang="en-US" smtClean="0"/>
              <a:pPr/>
              <a:t>8/25/2015</a:t>
            </a:fld>
            <a:endParaRPr lang="en-US" dirty="0"/>
          </a:p>
        </p:txBody>
      </p:sp>
      <p:sp>
        <p:nvSpPr>
          <p:cNvPr id="4" name="Footer Placeholder 3"/>
          <p:cNvSpPr>
            <a:spLocks noGrp="1"/>
          </p:cNvSpPr>
          <p:nvPr>
            <p:ph type="ftr" sz="quarter" idx="11"/>
          </p:nvPr>
        </p:nvSpPr>
        <p:spPr/>
        <p:txBody>
          <a:bodyPr/>
          <a:lstStyle/>
          <a:p>
            <a:r>
              <a:rPr lang="en-US" smtClean="0"/>
              <a:t>Oracle Confidential – Internal</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59625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endParaRPr dirty="0"/>
          </a:p>
        </p:txBody>
      </p:sp>
      <p:sp>
        <p:nvSpPr>
          <p:cNvPr id="5" name="Footer Placeholder 4"/>
          <p:cNvSpPr>
            <a:spLocks noGrp="1"/>
          </p:cNvSpPr>
          <p:nvPr>
            <p:ph type="ftr" sz="quarter" idx="3"/>
          </p:nvPr>
        </p:nvSpPr>
        <p:spPr>
          <a:xfrm>
            <a:off x="8777289"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endParaRPr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pPr/>
              <a:t>‹#›</a:t>
            </a:fld>
            <a:endParaRPr dirty="0"/>
          </a:p>
        </p:txBody>
      </p:sp>
      <p:sp>
        <p:nvSpPr>
          <p:cNvPr id="15" name="TextBox 14"/>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a:t>
            </a:r>
            <a:r>
              <a:rPr sz="800" dirty="0" smtClean="0">
                <a:solidFill>
                  <a:schemeClr val="tx1">
                    <a:lumMod val="60000"/>
                    <a:lumOff val="40000"/>
                  </a:schemeClr>
                </a:solidFill>
              </a:rPr>
              <a:t>201</a:t>
            </a:r>
            <a:r>
              <a:rPr lang="en-US" sz="800" dirty="0" smtClean="0">
                <a:solidFill>
                  <a:schemeClr val="tx1">
                    <a:lumMod val="60000"/>
                    <a:lumOff val="40000"/>
                  </a:schemeClr>
                </a:solidFill>
              </a:rPr>
              <a:t>5</a:t>
            </a:r>
            <a:r>
              <a:rPr sz="800" dirty="0" smtClean="0">
                <a:solidFill>
                  <a:schemeClr val="tx1">
                    <a:lumMod val="60000"/>
                    <a:lumOff val="40000"/>
                  </a:schemeClr>
                </a:solidFill>
              </a:rPr>
              <a:t> </a:t>
            </a:r>
            <a:r>
              <a:rPr sz="800" dirty="0">
                <a:solidFill>
                  <a:schemeClr val="tx1">
                    <a:lumMod val="60000"/>
                    <a:lumOff val="40000"/>
                  </a:schemeClr>
                </a:solidFill>
              </a:rPr>
              <a:t>Oracle and/or its affiliates. All rights reserved</a:t>
            </a:r>
            <a:r>
              <a:rPr sz="800" dirty="0" smtClean="0">
                <a:solidFill>
                  <a:schemeClr val="tx1">
                    <a:lumMod val="60000"/>
                    <a:lumOff val="40000"/>
                  </a:schemeClr>
                </a:solidFill>
              </a:rPr>
              <a:t>.</a:t>
            </a:r>
            <a:r>
              <a:rPr lang="en-US" sz="800" dirty="0" smtClean="0">
                <a:solidFill>
                  <a:schemeClr val="tx1">
                    <a:lumMod val="60000"/>
                    <a:lumOff val="40000"/>
                  </a:schemeClr>
                </a:solidFill>
              </a:rPr>
              <a:t> </a:t>
            </a:r>
            <a:endParaRPr sz="800" dirty="0">
              <a:solidFill>
                <a:schemeClr val="tx1">
                  <a:lumMod val="60000"/>
                  <a:lumOff val="40000"/>
                </a:schemeClr>
              </a:solidFill>
            </a:endParaRPr>
          </a:p>
        </p:txBody>
      </p:sp>
      <p:pic>
        <p:nvPicPr>
          <p:cNvPr id="19" name="Picture 18" descr="1.5X red tab for PPT.png"/>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50" r:id="rId4"/>
    <p:sldLayoutId id="2147483663" r:id="rId5"/>
    <p:sldLayoutId id="2147483686" r:id="rId6"/>
    <p:sldLayoutId id="2147483651" r:id="rId7"/>
    <p:sldLayoutId id="2147483669" r:id="rId8"/>
    <p:sldLayoutId id="2147483683" r:id="rId9"/>
    <p:sldLayoutId id="2147483670" r:id="rId10"/>
    <p:sldLayoutId id="2147483652" r:id="rId11"/>
    <p:sldLayoutId id="2147483671" r:id="rId12"/>
    <p:sldLayoutId id="2147483672" r:id="rId13"/>
    <p:sldLayoutId id="2147483679" r:id="rId14"/>
    <p:sldLayoutId id="2147483685" r:id="rId15"/>
    <p:sldLayoutId id="2147483688" r:id="rId16"/>
    <p:sldLayoutId id="2147483654" r:id="rId17"/>
    <p:sldLayoutId id="2147483698" r:id="rId18"/>
    <p:sldLayoutId id="2147483696" r:id="rId19"/>
    <p:sldLayoutId id="2147483666" r:id="rId20"/>
    <p:sldLayoutId id="2147483655" r:id="rId21"/>
    <p:sldLayoutId id="2147483656" r:id="rId22"/>
    <p:sldLayoutId id="2147483657" r:id="rId23"/>
    <p:sldLayoutId id="2147483673" r:id="rId24"/>
    <p:sldLayoutId id="2147483674" r:id="rId25"/>
    <p:sldLayoutId id="2147483682" r:id="rId26"/>
    <p:sldLayoutId id="2147483684" r:id="rId27"/>
    <p:sldLayoutId id="2147483668" r:id="rId28"/>
    <p:sldLayoutId id="2147483694" r:id="rId29"/>
    <p:sldLayoutId id="2147483695" r:id="rId30"/>
    <p:sldLayoutId id="2147483735" r:id="rId31"/>
    <p:sldLayoutId id="2147483675" r:id="rId32"/>
    <p:sldLayoutId id="2147483676" r:id="rId33"/>
    <p:sldLayoutId id="2147483667" r:id="rId34"/>
    <p:sldLayoutId id="2147483661" r:id="rId35"/>
    <p:sldLayoutId id="2147483687" r:id="rId36"/>
    <p:sldLayoutId id="2147483659" r:id="rId37"/>
    <p:sldLayoutId id="2147483736" r:id="rId38"/>
    <p:sldLayoutId id="2147483737" r:id="rId39"/>
    <p:sldLayoutId id="2147483738" r:id="rId40"/>
    <p:sldLayoutId id="2147483739"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3.jpeg"/><Relationship Id="rId7" Type="http://schemas.openxmlformats.org/officeDocument/2006/relationships/image" Target="../media/image45.jpeg"/><Relationship Id="rId12" Type="http://schemas.openxmlformats.org/officeDocument/2006/relationships/image" Target="../media/image50.jpeg"/><Relationship Id="rId17" Type="http://schemas.openxmlformats.org/officeDocument/2006/relationships/image" Target="../media/image55.png"/><Relationship Id="rId2" Type="http://schemas.openxmlformats.org/officeDocument/2006/relationships/notesSlide" Target="../notesSlides/notesSlide10.xml"/><Relationship Id="rId16" Type="http://schemas.openxmlformats.org/officeDocument/2006/relationships/image" Target="../media/image54.jpeg"/><Relationship Id="rId1" Type="http://schemas.openxmlformats.org/officeDocument/2006/relationships/slideLayout" Target="../slideLayouts/slideLayout17.xml"/><Relationship Id="rId6" Type="http://schemas.openxmlformats.org/officeDocument/2006/relationships/image" Target="../media/image27.png"/><Relationship Id="rId11" Type="http://schemas.openxmlformats.org/officeDocument/2006/relationships/image" Target="../media/image49.gif"/><Relationship Id="rId5" Type="http://schemas.openxmlformats.org/officeDocument/2006/relationships/image" Target="../media/image26.png"/><Relationship Id="rId15" Type="http://schemas.openxmlformats.org/officeDocument/2006/relationships/image" Target="../media/image53.jpeg"/><Relationship Id="rId10" Type="http://schemas.openxmlformats.org/officeDocument/2006/relationships/image" Target="../media/image48.png"/><Relationship Id="rId19" Type="http://schemas.openxmlformats.org/officeDocument/2006/relationships/image" Target="../media/image57.gif"/><Relationship Id="rId4" Type="http://schemas.openxmlformats.org/officeDocument/2006/relationships/image" Target="../media/image44.jpeg"/><Relationship Id="rId9" Type="http://schemas.openxmlformats.org/officeDocument/2006/relationships/image" Target="../media/image47.jpeg"/><Relationship Id="rId14" Type="http://schemas.openxmlformats.org/officeDocument/2006/relationships/image" Target="../media/image52.jpeg"/></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8.png"/><Relationship Id="rId7" Type="http://schemas.openxmlformats.org/officeDocument/2006/relationships/image" Target="../media/image41.png"/><Relationship Id="rId12"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image" Target="../media/image61.png"/><Relationship Id="rId11" Type="http://schemas.openxmlformats.org/officeDocument/2006/relationships/image" Target="../media/image65.png"/><Relationship Id="rId5" Type="http://schemas.openxmlformats.org/officeDocument/2006/relationships/image" Target="../media/image60.png"/><Relationship Id="rId10" Type="http://schemas.openxmlformats.org/officeDocument/2006/relationships/image" Target="../media/image64.png"/><Relationship Id="rId4" Type="http://schemas.openxmlformats.org/officeDocument/2006/relationships/image" Target="../media/image59.jpeg"/><Relationship Id="rId9" Type="http://schemas.openxmlformats.org/officeDocument/2006/relationships/image" Target="../media/image63.png"/></Relationships>
</file>

<file path=ppt/slides/_rels/slide1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png"/><Relationship Id="rId26" Type="http://schemas.openxmlformats.org/officeDocument/2006/relationships/image" Target="../media/image107.png"/><Relationship Id="rId3" Type="http://schemas.openxmlformats.org/officeDocument/2006/relationships/notesSlide" Target="../notesSlides/notesSlide17.xml"/><Relationship Id="rId21" Type="http://schemas.openxmlformats.org/officeDocument/2006/relationships/image" Target="../media/image102.jpeg"/><Relationship Id="rId34" Type="http://schemas.openxmlformats.org/officeDocument/2006/relationships/image" Target="../media/image115.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png"/><Relationship Id="rId25" Type="http://schemas.openxmlformats.org/officeDocument/2006/relationships/image" Target="../media/image106.png"/><Relationship Id="rId33" Type="http://schemas.openxmlformats.org/officeDocument/2006/relationships/image" Target="../media/image114.png"/><Relationship Id="rId2" Type="http://schemas.openxmlformats.org/officeDocument/2006/relationships/slideLayout" Target="../slideLayouts/slideLayout40.xml"/><Relationship Id="rId16" Type="http://schemas.openxmlformats.org/officeDocument/2006/relationships/image" Target="../media/image97.png"/><Relationship Id="rId20" Type="http://schemas.openxmlformats.org/officeDocument/2006/relationships/image" Target="../media/image101.jpeg"/><Relationship Id="rId29" Type="http://schemas.openxmlformats.org/officeDocument/2006/relationships/image" Target="../media/image110.png"/><Relationship Id="rId1" Type="http://schemas.openxmlformats.org/officeDocument/2006/relationships/tags" Target="../tags/tag2.xml"/><Relationship Id="rId6" Type="http://schemas.openxmlformats.org/officeDocument/2006/relationships/image" Target="../media/image87.png"/><Relationship Id="rId11" Type="http://schemas.openxmlformats.org/officeDocument/2006/relationships/image" Target="../media/image92.png"/><Relationship Id="rId24" Type="http://schemas.openxmlformats.org/officeDocument/2006/relationships/image" Target="../media/image105.png"/><Relationship Id="rId32" Type="http://schemas.openxmlformats.org/officeDocument/2006/relationships/image" Target="../media/image113.png"/><Relationship Id="rId5" Type="http://schemas.openxmlformats.org/officeDocument/2006/relationships/image" Target="../media/image86.jpeg"/><Relationship Id="rId15" Type="http://schemas.openxmlformats.org/officeDocument/2006/relationships/image" Target="../media/image96.png"/><Relationship Id="rId23" Type="http://schemas.openxmlformats.org/officeDocument/2006/relationships/image" Target="../media/image104.png"/><Relationship Id="rId28" Type="http://schemas.openxmlformats.org/officeDocument/2006/relationships/image" Target="../media/image109.png"/><Relationship Id="rId10" Type="http://schemas.openxmlformats.org/officeDocument/2006/relationships/image" Target="../media/image91.jpeg"/><Relationship Id="rId19" Type="http://schemas.openxmlformats.org/officeDocument/2006/relationships/image" Target="../media/image100.jpeg"/><Relationship Id="rId31" Type="http://schemas.openxmlformats.org/officeDocument/2006/relationships/image" Target="../media/image112.png"/><Relationship Id="rId4" Type="http://schemas.openxmlformats.org/officeDocument/2006/relationships/image" Target="../media/image85.png"/><Relationship Id="rId9" Type="http://schemas.openxmlformats.org/officeDocument/2006/relationships/image" Target="../media/image90.jpeg"/><Relationship Id="rId14" Type="http://schemas.openxmlformats.org/officeDocument/2006/relationships/image" Target="../media/image95.png"/><Relationship Id="rId22" Type="http://schemas.openxmlformats.org/officeDocument/2006/relationships/image" Target="../media/image103.png"/><Relationship Id="rId27" Type="http://schemas.openxmlformats.org/officeDocument/2006/relationships/image" Target="../media/image108.png"/><Relationship Id="rId30" Type="http://schemas.openxmlformats.org/officeDocument/2006/relationships/image" Target="../media/image1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25.xml"/><Relationship Id="rId1" Type="http://schemas.openxmlformats.org/officeDocument/2006/relationships/slideLayout" Target="../slideLayouts/slideLayout39.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0.xml"/><Relationship Id="rId1" Type="http://schemas.openxmlformats.org/officeDocument/2006/relationships/tags" Target="../tags/tag3.xml"/></Relationships>
</file>

<file path=ppt/slides/_rels/slide2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notesSlide" Target="../notesSlides/notesSlide27.xml"/><Relationship Id="rId7" Type="http://schemas.microsoft.com/office/2007/relationships/hdphoto" Target="../media/hdphoto1.wdp"/><Relationship Id="rId2" Type="http://schemas.openxmlformats.org/officeDocument/2006/relationships/slideLayout" Target="../slideLayouts/slideLayout14.xml"/><Relationship Id="rId1" Type="http://schemas.openxmlformats.org/officeDocument/2006/relationships/tags" Target="../tags/tag4.xml"/><Relationship Id="rId6" Type="http://schemas.openxmlformats.org/officeDocument/2006/relationships/image" Target="../media/image125.jpeg"/><Relationship Id="rId5" Type="http://schemas.openxmlformats.org/officeDocument/2006/relationships/image" Target="../media/image124.png"/><Relationship Id="rId4" Type="http://schemas.openxmlformats.org/officeDocument/2006/relationships/image" Target="../media/image123.pn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41.xml"/><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jpe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emf"/><Relationship Id="rId2" Type="http://schemas.openxmlformats.org/officeDocument/2006/relationships/notesSlide" Target="../notesSlides/notesSlide9.xml"/><Relationship Id="rId16" Type="http://schemas.openxmlformats.org/officeDocument/2006/relationships/image" Target="../media/image41.png"/><Relationship Id="rId1" Type="http://schemas.openxmlformats.org/officeDocument/2006/relationships/slideLayout" Target="../slideLayouts/slideLayout17.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Picture 11" descr="C:\Users\cmikus\AppData\Local\Microsoft\Windows\Temporary Internet Files\Content.IE5\G8KB23ZF\8672563571_4c0a4eaa5d_z[1].jpg"/>
          <p:cNvPicPr>
            <a:picLocks noChangeAspect="1" noChangeArrowheads="1"/>
          </p:cNvPicPr>
          <p:nvPr/>
        </p:nvPicPr>
        <p:blipFill>
          <a:blip r:embed="rId3" cstate="print"/>
          <a:srcRect/>
          <a:stretch>
            <a:fillRect/>
          </a:stretch>
        </p:blipFill>
        <p:spPr bwMode="auto">
          <a:xfrm>
            <a:off x="5942011" y="838200"/>
            <a:ext cx="763192" cy="762000"/>
          </a:xfrm>
          <a:prstGeom prst="rect">
            <a:avLst/>
          </a:prstGeom>
          <a:noFill/>
        </p:spPr>
      </p:pic>
      <p:pic>
        <p:nvPicPr>
          <p:cNvPr id="115" name="Picture 11" descr="C:\Users\cmikus\AppData\Local\Microsoft\Windows\Temporary Internet Files\Content.IE5\G8KB23ZF\8672563571_4c0a4eaa5d_z[1].jpg"/>
          <p:cNvPicPr>
            <a:picLocks noChangeAspect="1" noChangeArrowheads="1"/>
          </p:cNvPicPr>
          <p:nvPr/>
        </p:nvPicPr>
        <p:blipFill>
          <a:blip r:embed="rId4" cstate="print"/>
          <a:srcRect/>
          <a:stretch>
            <a:fillRect/>
          </a:stretch>
        </p:blipFill>
        <p:spPr bwMode="auto">
          <a:xfrm>
            <a:off x="7466012" y="2133600"/>
            <a:ext cx="685800" cy="684728"/>
          </a:xfrm>
          <a:prstGeom prst="rect">
            <a:avLst/>
          </a:prstGeom>
          <a:noFill/>
        </p:spPr>
      </p:pic>
      <p:grpSp>
        <p:nvGrpSpPr>
          <p:cNvPr id="2" name="Group 31"/>
          <p:cNvGrpSpPr/>
          <p:nvPr/>
        </p:nvGrpSpPr>
        <p:grpSpPr>
          <a:xfrm>
            <a:off x="1370012" y="1516919"/>
            <a:ext cx="2971939" cy="2140681"/>
            <a:chOff x="2894012" y="1447800"/>
            <a:chExt cx="6096139" cy="4807681"/>
          </a:xfrm>
        </p:grpSpPr>
        <p:pic>
          <p:nvPicPr>
            <p:cNvPr id="8" name="Picture 7" descr="ipad2_black.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894012" y="1447800"/>
              <a:ext cx="6096139" cy="4807681"/>
            </a:xfrm>
            <a:prstGeom prst="rect">
              <a:avLst/>
            </a:prstGeom>
          </p:spPr>
        </p:pic>
        <p:pic>
          <p:nvPicPr>
            <p:cNvPr id="9" name="e13d2e2a-8b13-42bb-830a-be394222be36" descr="91996589-95B0-4597-9162-45B61DB7F8AF@us"/>
            <p:cNvPicPr>
              <a:picLocks noChangeArrowheads="1"/>
            </p:cNvPicPr>
            <p:nvPr/>
          </p:nvPicPr>
          <p:blipFill rotWithShape="1">
            <a:blip r:embed="rId6" cstate="screen">
              <a:extLst>
                <a:ext uri="{28A0092B-C50C-407E-A947-70E740481C1C}">
                  <a14:useLocalDpi xmlns:a14="http://schemas.microsoft.com/office/drawing/2010/main"/>
                </a:ext>
              </a:extLst>
            </a:blip>
            <a:srcRect/>
            <a:stretch/>
          </p:blipFill>
          <p:spPr bwMode="gray">
            <a:xfrm>
              <a:off x="3503612" y="1998135"/>
              <a:ext cx="4937655" cy="3678330"/>
            </a:xfrm>
            <a:prstGeom prst="rect">
              <a:avLst/>
            </a:prstGeom>
            <a:noFill/>
            <a:ln w="9525">
              <a:noFill/>
              <a:miter lim="800000"/>
              <a:headEnd/>
              <a:tailEnd/>
            </a:ln>
          </p:spPr>
        </p:pic>
        <p:sp>
          <p:nvSpPr>
            <p:cNvPr id="11" name="Rectangle 10"/>
            <p:cNvSpPr/>
            <p:nvPr/>
          </p:nvSpPr>
          <p:spPr bwMode="gray">
            <a:xfrm>
              <a:off x="3545655" y="2286000"/>
              <a:ext cx="501516" cy="685800"/>
            </a:xfrm>
            <a:prstGeom prst="rect">
              <a:avLst/>
            </a:prstGeom>
            <a:noFill/>
            <a:ln w="19050" cmpd="sng">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2" name="Rectangle 11"/>
            <p:cNvSpPr/>
            <p:nvPr/>
          </p:nvSpPr>
          <p:spPr bwMode="gray">
            <a:xfrm>
              <a:off x="4077625" y="2286000"/>
              <a:ext cx="2473987" cy="685800"/>
            </a:xfrm>
            <a:prstGeom prst="rect">
              <a:avLst/>
            </a:prstGeom>
            <a:noFill/>
            <a:ln w="19050" cmpd="sng">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3" name="Rectangle 12"/>
            <p:cNvSpPr/>
            <p:nvPr/>
          </p:nvSpPr>
          <p:spPr bwMode="gray">
            <a:xfrm>
              <a:off x="7161212" y="2286000"/>
              <a:ext cx="1168246" cy="685800"/>
            </a:xfrm>
            <a:prstGeom prst="rect">
              <a:avLst/>
            </a:prstGeom>
            <a:noFill/>
            <a:ln w="19050" cmpd="sng">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4" name="Rectangle 13"/>
            <p:cNvSpPr/>
            <p:nvPr/>
          </p:nvSpPr>
          <p:spPr bwMode="gray">
            <a:xfrm>
              <a:off x="6170612" y="3200400"/>
              <a:ext cx="2057400" cy="762000"/>
            </a:xfrm>
            <a:prstGeom prst="rect">
              <a:avLst/>
            </a:prstGeom>
            <a:noFill/>
            <a:ln w="19050" cmpd="sng">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5" name="Rectangle 14"/>
            <p:cNvSpPr/>
            <p:nvPr/>
          </p:nvSpPr>
          <p:spPr bwMode="gray">
            <a:xfrm>
              <a:off x="3800151" y="3200400"/>
              <a:ext cx="2057400" cy="762000"/>
            </a:xfrm>
            <a:prstGeom prst="rect">
              <a:avLst/>
            </a:prstGeom>
            <a:noFill/>
            <a:ln w="19050" cmpd="sng">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6" name="Rectangle 15"/>
            <p:cNvSpPr>
              <a:spLocks/>
            </p:cNvSpPr>
            <p:nvPr/>
          </p:nvSpPr>
          <p:spPr bwMode="gray">
            <a:xfrm>
              <a:off x="3554408" y="4673601"/>
              <a:ext cx="2057400" cy="762000"/>
            </a:xfrm>
            <a:prstGeom prst="rect">
              <a:avLst/>
            </a:prstGeom>
            <a:noFill/>
            <a:ln w="19050" cmpd="sng">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7" name="Rectangle 16"/>
            <p:cNvSpPr/>
            <p:nvPr/>
          </p:nvSpPr>
          <p:spPr bwMode="gray">
            <a:xfrm>
              <a:off x="6018212" y="4191000"/>
              <a:ext cx="2362200" cy="1371600"/>
            </a:xfrm>
            <a:prstGeom prst="rect">
              <a:avLst/>
            </a:prstGeom>
            <a:noFill/>
            <a:ln w="19050" cmpd="sng">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8" name="Rectangle 17"/>
            <p:cNvSpPr>
              <a:spLocks/>
            </p:cNvSpPr>
            <p:nvPr/>
          </p:nvSpPr>
          <p:spPr bwMode="gray">
            <a:xfrm>
              <a:off x="3554408" y="4038600"/>
              <a:ext cx="2057400" cy="457200"/>
            </a:xfrm>
            <a:prstGeom prst="rect">
              <a:avLst/>
            </a:prstGeom>
            <a:noFill/>
            <a:ln w="19050" cmpd="sng">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50" name="Rectangle 49"/>
            <p:cNvSpPr/>
            <p:nvPr/>
          </p:nvSpPr>
          <p:spPr bwMode="gray">
            <a:xfrm>
              <a:off x="5180012" y="2286000"/>
              <a:ext cx="152400" cy="15240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pic>
        <p:nvPicPr>
          <p:cNvPr id="99" name="Picture 11" descr="C:\Users\cmikus\AppData\Local\Microsoft\Windows\Temporary Internet Files\Content.IE5\G8KB23ZF\8672563571_4c0a4eaa5d_z[1].jpg"/>
          <p:cNvPicPr>
            <a:picLocks noChangeAspect="1" noChangeArrowheads="1"/>
          </p:cNvPicPr>
          <p:nvPr/>
        </p:nvPicPr>
        <p:blipFill>
          <a:blip r:embed="rId7" cstate="print"/>
          <a:srcRect/>
          <a:stretch>
            <a:fillRect/>
          </a:stretch>
        </p:blipFill>
        <p:spPr bwMode="auto">
          <a:xfrm>
            <a:off x="5637212" y="4724400"/>
            <a:ext cx="838200" cy="836890"/>
          </a:xfrm>
          <a:prstGeom prst="rect">
            <a:avLst/>
          </a:prstGeom>
          <a:noFill/>
        </p:spPr>
      </p:pic>
      <p:pic>
        <p:nvPicPr>
          <p:cNvPr id="97" name="Picture 11" descr="C:\Users\cmikus\AppData\Local\Microsoft\Windows\Temporary Internet Files\Content.IE5\G8KB23ZF\8672563571_4c0a4eaa5d_z[1].jpg"/>
          <p:cNvPicPr>
            <a:picLocks noChangeAspect="1" noChangeArrowheads="1"/>
          </p:cNvPicPr>
          <p:nvPr/>
        </p:nvPicPr>
        <p:blipFill>
          <a:blip r:embed="rId4" cstate="print"/>
          <a:srcRect/>
          <a:stretch>
            <a:fillRect/>
          </a:stretch>
        </p:blipFill>
        <p:spPr bwMode="auto">
          <a:xfrm>
            <a:off x="3351212" y="5691184"/>
            <a:ext cx="685800" cy="684728"/>
          </a:xfrm>
          <a:prstGeom prst="rect">
            <a:avLst/>
          </a:prstGeom>
          <a:noFill/>
        </p:spPr>
      </p:pic>
      <p:sp>
        <p:nvSpPr>
          <p:cNvPr id="33" name="Rectangle 32"/>
          <p:cNvSpPr/>
          <p:nvPr/>
        </p:nvSpPr>
        <p:spPr>
          <a:xfrm>
            <a:off x="9142412" y="609600"/>
            <a:ext cx="2514600" cy="1447800"/>
          </a:xfrm>
          <a:prstGeom prst="rect">
            <a:avLst/>
          </a:prstGeom>
          <a:solidFill>
            <a:schemeClr val="accent5">
              <a:alpha val="13000"/>
            </a:schemeClr>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 name="Slide Number Placeholder 3"/>
          <p:cNvSpPr>
            <a:spLocks noGrp="1"/>
          </p:cNvSpPr>
          <p:nvPr>
            <p:ph type="sldNum" sz="quarter" idx="12"/>
          </p:nvPr>
        </p:nvSpPr>
        <p:spPr bwMode="gray"/>
        <p:txBody>
          <a:bodyPr/>
          <a:lstStyle/>
          <a:p>
            <a:fld id="{C51EAA63-D034-42AE-91FA-B13B9518C7BE}" type="slidenum">
              <a:rPr lang="en-US" smtClean="0"/>
              <a:pPr/>
              <a:t>10</a:t>
            </a:fld>
            <a:endParaRPr lang="en-US" dirty="0"/>
          </a:p>
        </p:txBody>
      </p:sp>
      <p:sp>
        <p:nvSpPr>
          <p:cNvPr id="5" name="Title 4"/>
          <p:cNvSpPr>
            <a:spLocks noGrp="1"/>
          </p:cNvSpPr>
          <p:nvPr>
            <p:ph type="title"/>
          </p:nvPr>
        </p:nvSpPr>
        <p:spPr bwMode="gray">
          <a:xfrm>
            <a:off x="379412" y="304800"/>
            <a:ext cx="6400798" cy="419100"/>
          </a:xfrm>
        </p:spPr>
        <p:txBody>
          <a:bodyPr/>
          <a:lstStyle/>
          <a:p>
            <a:r>
              <a:rPr lang="en-US" sz="2800" dirty="0" smtClean="0"/>
              <a:t>The Roles involved to build a mobile app ... </a:t>
            </a:r>
            <a:endParaRPr lang="en-US" sz="2800" dirty="0"/>
          </a:p>
        </p:txBody>
      </p:sp>
      <p:sp>
        <p:nvSpPr>
          <p:cNvPr id="20" name="TextBox 19"/>
          <p:cNvSpPr txBox="1">
            <a:spLocks/>
          </p:cNvSpPr>
          <p:nvPr/>
        </p:nvSpPr>
        <p:spPr bwMode="gray">
          <a:xfrm>
            <a:off x="9218612" y="1066800"/>
            <a:ext cx="1905000" cy="503568"/>
          </a:xfrm>
          <a:prstGeom prst="rect">
            <a:avLst/>
          </a:prstGeom>
          <a:noFill/>
        </p:spPr>
        <p:txBody>
          <a:bodyPr wrap="none" lIns="36000" tIns="0" rIns="36000" bIns="0" rtlCol="0">
            <a:noAutofit/>
          </a:bodyPr>
          <a:lstStyle/>
          <a:p>
            <a:pPr algn="r">
              <a:lnSpc>
                <a:spcPct val="90000"/>
              </a:lnSpc>
            </a:pPr>
            <a:r>
              <a:rPr lang="en-US" sz="1400" dirty="0" smtClean="0"/>
              <a:t>Core HR, PeopleSoft, </a:t>
            </a:r>
            <a:br>
              <a:rPr lang="en-US" sz="1400" dirty="0" smtClean="0"/>
            </a:br>
            <a:r>
              <a:rPr lang="en-US" sz="1400" dirty="0" smtClean="0"/>
              <a:t>SAP On premise</a:t>
            </a:r>
            <a:endParaRPr lang="en-US" sz="1400" dirty="0"/>
          </a:p>
        </p:txBody>
      </p:sp>
      <p:sp>
        <p:nvSpPr>
          <p:cNvPr id="21" name="TextBox 20"/>
          <p:cNvSpPr txBox="1">
            <a:spLocks/>
          </p:cNvSpPr>
          <p:nvPr/>
        </p:nvSpPr>
        <p:spPr bwMode="gray">
          <a:xfrm>
            <a:off x="9371012" y="1524000"/>
            <a:ext cx="1600200" cy="457200"/>
          </a:xfrm>
          <a:prstGeom prst="rect">
            <a:avLst/>
          </a:prstGeom>
          <a:noFill/>
        </p:spPr>
        <p:txBody>
          <a:bodyPr wrap="none" lIns="36000" tIns="0" rIns="36000" bIns="0" rtlCol="0">
            <a:noAutofit/>
          </a:bodyPr>
          <a:lstStyle/>
          <a:p>
            <a:pPr algn="r">
              <a:lnSpc>
                <a:spcPct val="90000"/>
              </a:lnSpc>
            </a:pPr>
            <a:r>
              <a:rPr lang="en-US" sz="1400" dirty="0" smtClean="0"/>
              <a:t>Talent Management</a:t>
            </a:r>
            <a:br>
              <a:rPr lang="en-US" sz="1400" dirty="0" smtClean="0"/>
            </a:br>
            <a:r>
              <a:rPr lang="en-US" sz="1400" dirty="0" smtClean="0"/>
              <a:t>Taleo Cloud</a:t>
            </a:r>
            <a:endParaRPr lang="en-US" sz="1400" dirty="0"/>
          </a:p>
        </p:txBody>
      </p:sp>
      <p:sp>
        <p:nvSpPr>
          <p:cNvPr id="25" name="TextBox 24"/>
          <p:cNvSpPr txBox="1">
            <a:spLocks/>
          </p:cNvSpPr>
          <p:nvPr/>
        </p:nvSpPr>
        <p:spPr bwMode="gray">
          <a:xfrm>
            <a:off x="9371012" y="4953000"/>
            <a:ext cx="2362200" cy="609600"/>
          </a:xfrm>
          <a:prstGeom prst="rect">
            <a:avLst/>
          </a:prstGeom>
          <a:noFill/>
        </p:spPr>
        <p:txBody>
          <a:bodyPr wrap="none" lIns="36000" tIns="0" rIns="36000" bIns="0" rtlCol="0">
            <a:noAutofit/>
          </a:bodyPr>
          <a:lstStyle/>
          <a:p>
            <a:pPr>
              <a:lnSpc>
                <a:spcPct val="90000"/>
              </a:lnSpc>
            </a:pPr>
            <a:r>
              <a:rPr lang="en-US" sz="1400" dirty="0" smtClean="0"/>
              <a:t>Social Networks</a:t>
            </a:r>
            <a:br>
              <a:rPr lang="en-US" sz="1400" dirty="0" smtClean="0"/>
            </a:br>
            <a:r>
              <a:rPr lang="en-US" sz="1400" dirty="0" smtClean="0"/>
              <a:t>Twitter, Facebook, LinkedIn</a:t>
            </a:r>
            <a:br>
              <a:rPr lang="en-US" sz="1400" dirty="0" smtClean="0"/>
            </a:br>
            <a:r>
              <a:rPr lang="en-US" sz="1400" dirty="0" smtClean="0"/>
              <a:t>Web</a:t>
            </a:r>
            <a:endParaRPr lang="en-US" sz="1400" dirty="0"/>
          </a:p>
        </p:txBody>
      </p:sp>
      <p:sp>
        <p:nvSpPr>
          <p:cNvPr id="28" name="TextBox 27"/>
          <p:cNvSpPr txBox="1">
            <a:spLocks/>
          </p:cNvSpPr>
          <p:nvPr/>
        </p:nvSpPr>
        <p:spPr bwMode="gray">
          <a:xfrm>
            <a:off x="9371012" y="5638800"/>
            <a:ext cx="1600200" cy="457200"/>
          </a:xfrm>
          <a:prstGeom prst="rect">
            <a:avLst/>
          </a:prstGeom>
          <a:noFill/>
        </p:spPr>
        <p:txBody>
          <a:bodyPr wrap="none" lIns="36000" tIns="0" rIns="36000" bIns="0" rtlCol="0">
            <a:noAutofit/>
          </a:bodyPr>
          <a:lstStyle/>
          <a:p>
            <a:pPr>
              <a:lnSpc>
                <a:spcPct val="90000"/>
              </a:lnSpc>
            </a:pPr>
            <a:r>
              <a:rPr lang="en-US" sz="1400" dirty="0" smtClean="0"/>
              <a:t>Map Service</a:t>
            </a:r>
            <a:br>
              <a:rPr lang="en-US" sz="1400" dirty="0" smtClean="0"/>
            </a:br>
            <a:r>
              <a:rPr lang="en-US" sz="1400" dirty="0" smtClean="0"/>
              <a:t>Google Web</a:t>
            </a:r>
            <a:endParaRPr lang="en-US" sz="1400" dirty="0"/>
          </a:p>
        </p:txBody>
      </p:sp>
      <p:cxnSp>
        <p:nvCxnSpPr>
          <p:cNvPr id="37" name="Straight Arrow Connector 36"/>
          <p:cNvCxnSpPr>
            <a:stCxn id="17" idx="0"/>
          </p:cNvCxnSpPr>
          <p:nvPr/>
        </p:nvCxnSpPr>
        <p:spPr bwMode="gray">
          <a:xfrm>
            <a:off x="3468896" y="2738364"/>
            <a:ext cx="5292516" cy="538236"/>
          </a:xfrm>
          <a:prstGeom prst="straightConnector1">
            <a:avLst/>
          </a:prstGeom>
          <a:ln w="12700" cmpd="sng">
            <a:solidFill>
              <a:srgbClr val="FF7700"/>
            </a:solidFill>
            <a:miter lim="800000"/>
            <a:tailEnd type="stealth"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bwMode="gray">
          <a:xfrm flipV="1">
            <a:off x="2513012" y="1219200"/>
            <a:ext cx="6324600" cy="914400"/>
          </a:xfrm>
          <a:prstGeom prst="straightConnector1">
            <a:avLst/>
          </a:prstGeom>
          <a:ln w="12700" cmpd="sng">
            <a:solidFill>
              <a:srgbClr val="FF7700"/>
            </a:solidFill>
            <a:miter lim="800000"/>
            <a:tailEnd type="stealth"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bwMode="gray">
          <a:xfrm>
            <a:off x="3960812" y="3276600"/>
            <a:ext cx="5029200" cy="2057400"/>
          </a:xfrm>
          <a:prstGeom prst="straightConnector1">
            <a:avLst/>
          </a:prstGeom>
          <a:ln w="12700" cmpd="sng">
            <a:solidFill>
              <a:srgbClr val="FF7700"/>
            </a:solidFill>
            <a:miter lim="800000"/>
            <a:tailEnd type="stealth" w="lg" len="lg"/>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0056812" y="757240"/>
            <a:ext cx="685800" cy="381000"/>
          </a:xfrm>
          <a:prstGeom prst="rect">
            <a:avLst/>
          </a:prstGeom>
          <a:noFill/>
        </p:spPr>
        <p:txBody>
          <a:bodyPr wrap="none" lIns="0" tIns="0" rIns="0" bIns="0" rtlCol="0">
            <a:noAutofit/>
          </a:bodyPr>
          <a:lstStyle/>
          <a:p>
            <a:pPr>
              <a:lnSpc>
                <a:spcPct val="90000"/>
              </a:lnSpc>
            </a:pPr>
            <a:r>
              <a:rPr lang="en-US" b="1" dirty="0" smtClean="0"/>
              <a:t>OLTP</a:t>
            </a:r>
            <a:endParaRPr lang="en-US" b="1" dirty="0"/>
          </a:p>
        </p:txBody>
      </p:sp>
      <p:sp>
        <p:nvSpPr>
          <p:cNvPr id="35" name="Rectangle 34"/>
          <p:cNvSpPr/>
          <p:nvPr/>
        </p:nvSpPr>
        <p:spPr>
          <a:xfrm>
            <a:off x="9142412" y="4572000"/>
            <a:ext cx="2514600" cy="1600200"/>
          </a:xfrm>
          <a:prstGeom prst="rect">
            <a:avLst/>
          </a:prstGeom>
          <a:solidFill>
            <a:schemeClr val="accent5">
              <a:alpha val="13000"/>
            </a:schemeClr>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9" name="Rectangle 38"/>
          <p:cNvSpPr/>
          <p:nvPr/>
        </p:nvSpPr>
        <p:spPr>
          <a:xfrm>
            <a:off x="9142412" y="2590800"/>
            <a:ext cx="2514600" cy="1295400"/>
          </a:xfrm>
          <a:prstGeom prst="rect">
            <a:avLst/>
          </a:prstGeom>
          <a:solidFill>
            <a:schemeClr val="accent5">
              <a:alpha val="13000"/>
            </a:schemeClr>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0" name="TextBox 39"/>
          <p:cNvSpPr txBox="1"/>
          <p:nvPr/>
        </p:nvSpPr>
        <p:spPr>
          <a:xfrm>
            <a:off x="9371012" y="2695576"/>
            <a:ext cx="2132013" cy="381000"/>
          </a:xfrm>
          <a:prstGeom prst="rect">
            <a:avLst/>
          </a:prstGeom>
          <a:noFill/>
        </p:spPr>
        <p:txBody>
          <a:bodyPr wrap="none" lIns="0" tIns="0" rIns="0" bIns="0" rtlCol="0">
            <a:noAutofit/>
          </a:bodyPr>
          <a:lstStyle/>
          <a:p>
            <a:pPr>
              <a:lnSpc>
                <a:spcPct val="90000"/>
              </a:lnSpc>
            </a:pPr>
            <a:r>
              <a:rPr lang="en-US" b="1" dirty="0" smtClean="0"/>
              <a:t>Analysis / Reporting</a:t>
            </a:r>
          </a:p>
        </p:txBody>
      </p:sp>
      <p:sp>
        <p:nvSpPr>
          <p:cNvPr id="42" name="TextBox 41"/>
          <p:cNvSpPr txBox="1">
            <a:spLocks/>
          </p:cNvSpPr>
          <p:nvPr/>
        </p:nvSpPr>
        <p:spPr bwMode="gray">
          <a:xfrm>
            <a:off x="9371012" y="3048000"/>
            <a:ext cx="1905000" cy="838200"/>
          </a:xfrm>
          <a:prstGeom prst="rect">
            <a:avLst/>
          </a:prstGeom>
          <a:noFill/>
        </p:spPr>
        <p:txBody>
          <a:bodyPr wrap="none" lIns="36000" tIns="0" rIns="36000" bIns="0" rtlCol="0">
            <a:noAutofit/>
          </a:bodyPr>
          <a:lstStyle/>
          <a:p>
            <a:pPr>
              <a:lnSpc>
                <a:spcPct val="90000"/>
              </a:lnSpc>
              <a:spcAft>
                <a:spcPts val="600"/>
              </a:spcAft>
            </a:pPr>
            <a:r>
              <a:rPr lang="en-US" sz="1400" dirty="0" smtClean="0"/>
              <a:t>DW / Data Marts</a:t>
            </a:r>
          </a:p>
          <a:p>
            <a:pPr>
              <a:lnSpc>
                <a:spcPct val="90000"/>
              </a:lnSpc>
              <a:spcAft>
                <a:spcPts val="600"/>
              </a:spcAft>
            </a:pPr>
            <a:r>
              <a:rPr lang="en-US" sz="1400" dirty="0" smtClean="0"/>
              <a:t>Data Reservoirs</a:t>
            </a:r>
          </a:p>
          <a:p>
            <a:pPr>
              <a:lnSpc>
                <a:spcPct val="90000"/>
              </a:lnSpc>
              <a:spcAft>
                <a:spcPts val="600"/>
              </a:spcAft>
            </a:pPr>
            <a:r>
              <a:rPr lang="en-US" sz="1400" dirty="0" smtClean="0"/>
              <a:t>Data Lakes</a:t>
            </a:r>
            <a:endParaRPr lang="en-US" sz="1400" dirty="0"/>
          </a:p>
        </p:txBody>
      </p:sp>
      <p:sp>
        <p:nvSpPr>
          <p:cNvPr id="43" name="TextBox 42"/>
          <p:cNvSpPr txBox="1"/>
          <p:nvPr/>
        </p:nvSpPr>
        <p:spPr>
          <a:xfrm>
            <a:off x="9371012" y="4648200"/>
            <a:ext cx="2132013" cy="381000"/>
          </a:xfrm>
          <a:prstGeom prst="rect">
            <a:avLst/>
          </a:prstGeom>
          <a:noFill/>
        </p:spPr>
        <p:txBody>
          <a:bodyPr wrap="none" lIns="0" tIns="0" rIns="0" bIns="0" rtlCol="0">
            <a:noAutofit/>
          </a:bodyPr>
          <a:lstStyle/>
          <a:p>
            <a:pPr>
              <a:lnSpc>
                <a:spcPct val="90000"/>
              </a:lnSpc>
            </a:pPr>
            <a:r>
              <a:rPr lang="en-US" b="1" dirty="0" smtClean="0"/>
              <a:t>External Feeds</a:t>
            </a:r>
          </a:p>
        </p:txBody>
      </p:sp>
      <p:cxnSp>
        <p:nvCxnSpPr>
          <p:cNvPr id="46" name="Straight Arrow Connector 45"/>
          <p:cNvCxnSpPr/>
          <p:nvPr/>
        </p:nvCxnSpPr>
        <p:spPr bwMode="gray">
          <a:xfrm flipV="1">
            <a:off x="2665412" y="1447800"/>
            <a:ext cx="6172200" cy="1295400"/>
          </a:xfrm>
          <a:prstGeom prst="straightConnector1">
            <a:avLst/>
          </a:prstGeom>
          <a:ln w="12700" cmpd="sng">
            <a:solidFill>
              <a:srgbClr val="FF7700"/>
            </a:solidFill>
            <a:miter lim="800000"/>
            <a:tailEnd type="stealth"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bwMode="gray">
          <a:xfrm flipV="1">
            <a:off x="2436812" y="1752600"/>
            <a:ext cx="6400800" cy="1371600"/>
          </a:xfrm>
          <a:prstGeom prst="straightConnector1">
            <a:avLst/>
          </a:prstGeom>
          <a:ln w="12700" cmpd="sng">
            <a:solidFill>
              <a:srgbClr val="FF7700"/>
            </a:solidFill>
            <a:miter lim="800000"/>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bwMode="gray">
          <a:xfrm>
            <a:off x="3808412" y="2133600"/>
            <a:ext cx="5181600" cy="2743200"/>
          </a:xfrm>
          <a:prstGeom prst="straightConnector1">
            <a:avLst/>
          </a:prstGeom>
          <a:ln w="12700" cmpd="sng">
            <a:solidFill>
              <a:srgbClr val="FF7700"/>
            </a:solidFill>
            <a:miter lim="800000"/>
            <a:tailEnd type="stealth"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bwMode="gray">
          <a:xfrm>
            <a:off x="9904412" y="2133600"/>
            <a:ext cx="0" cy="457200"/>
          </a:xfrm>
          <a:prstGeom prst="straightConnector1">
            <a:avLst/>
          </a:prstGeom>
          <a:ln w="12700" cmpd="sng">
            <a:solidFill>
              <a:srgbClr val="FF7700"/>
            </a:solidFill>
            <a:miter lim="800000"/>
            <a:tailEnd type="stealth" w="lg" len="lg"/>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10056812" y="2209800"/>
            <a:ext cx="914400" cy="304800"/>
          </a:xfrm>
          <a:prstGeom prst="rect">
            <a:avLst/>
          </a:prstGeom>
          <a:noFill/>
        </p:spPr>
        <p:txBody>
          <a:bodyPr wrap="none" lIns="0" tIns="0" rIns="0" bIns="0" rtlCol="0">
            <a:noAutofit/>
          </a:bodyPr>
          <a:lstStyle/>
          <a:p>
            <a:pPr>
              <a:lnSpc>
                <a:spcPct val="90000"/>
              </a:lnSpc>
            </a:pPr>
            <a:r>
              <a:rPr lang="en-US" dirty="0" smtClean="0"/>
              <a:t>ETL</a:t>
            </a:r>
            <a:endParaRPr lang="en-US" dirty="0"/>
          </a:p>
        </p:txBody>
      </p:sp>
      <p:sp>
        <p:nvSpPr>
          <p:cNvPr id="63" name="TextBox 62"/>
          <p:cNvSpPr txBox="1"/>
          <p:nvPr/>
        </p:nvSpPr>
        <p:spPr>
          <a:xfrm>
            <a:off x="1370012" y="4648200"/>
            <a:ext cx="914400" cy="304800"/>
          </a:xfrm>
          <a:prstGeom prst="rect">
            <a:avLst/>
          </a:prstGeom>
          <a:noFill/>
        </p:spPr>
        <p:txBody>
          <a:bodyPr wrap="none" lIns="0" tIns="0" rIns="0" bIns="0" rtlCol="0">
            <a:noAutofit/>
          </a:bodyPr>
          <a:lstStyle/>
          <a:p>
            <a:pPr>
              <a:lnSpc>
                <a:spcPct val="90000"/>
              </a:lnSpc>
            </a:pPr>
            <a:r>
              <a:rPr lang="en-US" dirty="0" smtClean="0">
                <a:solidFill>
                  <a:srgbClr val="FF0000"/>
                </a:solidFill>
              </a:rPr>
              <a:t>Front End Designer</a:t>
            </a:r>
            <a:endParaRPr lang="en-US" dirty="0">
              <a:solidFill>
                <a:srgbClr val="FF0000"/>
              </a:solidFill>
            </a:endParaRPr>
          </a:p>
        </p:txBody>
      </p:sp>
      <p:sp>
        <p:nvSpPr>
          <p:cNvPr id="65" name="TextBox 64"/>
          <p:cNvSpPr txBox="1"/>
          <p:nvPr/>
        </p:nvSpPr>
        <p:spPr>
          <a:xfrm>
            <a:off x="455612" y="5867400"/>
            <a:ext cx="1828800" cy="304800"/>
          </a:xfrm>
          <a:prstGeom prst="rect">
            <a:avLst/>
          </a:prstGeom>
          <a:noFill/>
        </p:spPr>
        <p:txBody>
          <a:bodyPr wrap="none" lIns="0" tIns="0" rIns="0" bIns="0" rtlCol="0">
            <a:noAutofit/>
          </a:bodyPr>
          <a:lstStyle/>
          <a:p>
            <a:pPr>
              <a:lnSpc>
                <a:spcPct val="90000"/>
              </a:lnSpc>
            </a:pPr>
            <a:r>
              <a:rPr lang="en-US" dirty="0" smtClean="0"/>
              <a:t>Business Requestor</a:t>
            </a:r>
            <a:endParaRPr lang="en-US" dirty="0"/>
          </a:p>
        </p:txBody>
      </p:sp>
      <p:pic>
        <p:nvPicPr>
          <p:cNvPr id="1026" name="Picture 2" descr="C:\Users\cmikus\AppData\Local\Microsoft\Windows\Temporary Internet Files\Content.IE5\W72WHWGY\PngMedium-Emoticons-Cool-face-11137[1].gif"/>
          <p:cNvPicPr>
            <a:picLocks noChangeAspect="1" noChangeArrowheads="1"/>
          </p:cNvPicPr>
          <p:nvPr/>
        </p:nvPicPr>
        <p:blipFill>
          <a:blip r:embed="rId8" cstate="print"/>
          <a:srcRect/>
          <a:stretch>
            <a:fillRect/>
          </a:stretch>
        </p:blipFill>
        <p:spPr bwMode="auto">
          <a:xfrm>
            <a:off x="3460748" y="5781672"/>
            <a:ext cx="460268" cy="457200"/>
          </a:xfrm>
          <a:prstGeom prst="rect">
            <a:avLst/>
          </a:prstGeom>
          <a:noFill/>
        </p:spPr>
      </p:pic>
      <p:pic>
        <p:nvPicPr>
          <p:cNvPr id="1027" name="Picture 3" descr="C:\Users\cmikus\AppData\Local\Microsoft\Windows\Temporary Internet Files\Content.IE5\YA0KTFMK\happy-face-jpg[1].jpg"/>
          <p:cNvPicPr>
            <a:picLocks noChangeAspect="1" noChangeArrowheads="1"/>
          </p:cNvPicPr>
          <p:nvPr/>
        </p:nvPicPr>
        <p:blipFill>
          <a:blip r:embed="rId9" cstate="print"/>
          <a:srcRect/>
          <a:stretch>
            <a:fillRect/>
          </a:stretch>
        </p:blipFill>
        <p:spPr bwMode="auto">
          <a:xfrm>
            <a:off x="5789612" y="4876800"/>
            <a:ext cx="609600" cy="525194"/>
          </a:xfrm>
          <a:prstGeom prst="rect">
            <a:avLst/>
          </a:prstGeom>
          <a:noFill/>
        </p:spPr>
      </p:pic>
      <p:pic>
        <p:nvPicPr>
          <p:cNvPr id="1028" name="Picture 4" descr="C:\Users\cmikus\AppData\Local\Microsoft\Windows\Temporary Internet Files\Content.IE5\W72WHWGY\emoticon-geek-nerd-occhiali[1].png"/>
          <p:cNvPicPr>
            <a:picLocks noChangeAspect="1" noChangeArrowheads="1"/>
          </p:cNvPicPr>
          <p:nvPr/>
        </p:nvPicPr>
        <p:blipFill>
          <a:blip r:embed="rId10" cstate="print"/>
          <a:srcRect/>
          <a:stretch>
            <a:fillRect/>
          </a:stretch>
        </p:blipFill>
        <p:spPr bwMode="auto">
          <a:xfrm>
            <a:off x="4722812" y="4114800"/>
            <a:ext cx="561975" cy="561975"/>
          </a:xfrm>
          <a:prstGeom prst="rect">
            <a:avLst/>
          </a:prstGeom>
          <a:noFill/>
        </p:spPr>
      </p:pic>
      <p:pic>
        <p:nvPicPr>
          <p:cNvPr id="1029" name="Picture 5" descr="C:\Users\cmikus\AppData\Local\Microsoft\Windows\Temporary Internet Files\Content.IE5\Z78CB9WH\reading-geek-female-girl-smiley-emoticon-000536-large[1].gif"/>
          <p:cNvPicPr>
            <a:picLocks noChangeAspect="1" noChangeArrowheads="1"/>
          </p:cNvPicPr>
          <p:nvPr/>
        </p:nvPicPr>
        <p:blipFill>
          <a:blip r:embed="rId11" cstate="print"/>
          <a:srcRect/>
          <a:stretch>
            <a:fillRect/>
          </a:stretch>
        </p:blipFill>
        <p:spPr bwMode="auto">
          <a:xfrm>
            <a:off x="11276012" y="381000"/>
            <a:ext cx="609600" cy="646422"/>
          </a:xfrm>
          <a:prstGeom prst="rect">
            <a:avLst/>
          </a:prstGeom>
          <a:noFill/>
        </p:spPr>
      </p:pic>
      <p:sp>
        <p:nvSpPr>
          <p:cNvPr id="68" name="TextBox 67"/>
          <p:cNvSpPr txBox="1"/>
          <p:nvPr/>
        </p:nvSpPr>
        <p:spPr>
          <a:xfrm>
            <a:off x="3884612" y="4724400"/>
            <a:ext cx="914400" cy="304800"/>
          </a:xfrm>
          <a:prstGeom prst="rect">
            <a:avLst/>
          </a:prstGeom>
          <a:noFill/>
        </p:spPr>
        <p:txBody>
          <a:bodyPr wrap="none" lIns="0" tIns="0" rIns="0" bIns="0" rtlCol="0">
            <a:noAutofit/>
          </a:bodyPr>
          <a:lstStyle/>
          <a:p>
            <a:pPr>
              <a:lnSpc>
                <a:spcPct val="90000"/>
              </a:lnSpc>
            </a:pPr>
            <a:r>
              <a:rPr lang="en-US" dirty="0" smtClean="0">
                <a:solidFill>
                  <a:srgbClr val="FF0000"/>
                </a:solidFill>
              </a:rPr>
              <a:t>API Developers</a:t>
            </a:r>
            <a:endParaRPr lang="en-US" dirty="0">
              <a:solidFill>
                <a:srgbClr val="FF0000"/>
              </a:solidFill>
            </a:endParaRPr>
          </a:p>
        </p:txBody>
      </p:sp>
      <p:pic>
        <p:nvPicPr>
          <p:cNvPr id="1031" name="Picture 7" descr="C:\Users\cmikus\AppData\Local\Microsoft\Windows\Temporary Internet Files\Content.IE5\G8KB23ZF\Insomniac_Face[1].jpg"/>
          <p:cNvPicPr>
            <a:picLocks noChangeAspect="1" noChangeArrowheads="1"/>
          </p:cNvPicPr>
          <p:nvPr/>
        </p:nvPicPr>
        <p:blipFill>
          <a:blip r:embed="rId12" cstate="print"/>
          <a:srcRect/>
          <a:stretch>
            <a:fillRect/>
          </a:stretch>
        </p:blipFill>
        <p:spPr bwMode="auto">
          <a:xfrm>
            <a:off x="10533060" y="2079458"/>
            <a:ext cx="596363" cy="508102"/>
          </a:xfrm>
          <a:prstGeom prst="rect">
            <a:avLst/>
          </a:prstGeom>
          <a:noFill/>
        </p:spPr>
      </p:pic>
      <p:sp>
        <p:nvSpPr>
          <p:cNvPr id="67" name="TextBox 66"/>
          <p:cNvSpPr txBox="1"/>
          <p:nvPr/>
        </p:nvSpPr>
        <p:spPr>
          <a:xfrm>
            <a:off x="9675812" y="4038600"/>
            <a:ext cx="1600200" cy="228600"/>
          </a:xfrm>
          <a:prstGeom prst="rect">
            <a:avLst/>
          </a:prstGeom>
          <a:noFill/>
        </p:spPr>
        <p:txBody>
          <a:bodyPr wrap="none" lIns="0" tIns="0" rIns="0" bIns="0" rtlCol="0">
            <a:noAutofit/>
          </a:bodyPr>
          <a:lstStyle/>
          <a:p>
            <a:pPr>
              <a:lnSpc>
                <a:spcPct val="90000"/>
              </a:lnSpc>
            </a:pPr>
            <a:r>
              <a:rPr lang="en-US" dirty="0" smtClean="0"/>
              <a:t>Data Modeler</a:t>
            </a:r>
            <a:endParaRPr lang="en-US" dirty="0"/>
          </a:p>
        </p:txBody>
      </p:sp>
      <p:cxnSp>
        <p:nvCxnSpPr>
          <p:cNvPr id="70" name="Straight Arrow Connector 69"/>
          <p:cNvCxnSpPr/>
          <p:nvPr/>
        </p:nvCxnSpPr>
        <p:spPr>
          <a:xfrm>
            <a:off x="2589212" y="4953000"/>
            <a:ext cx="533400" cy="38100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4189412" y="5029200"/>
            <a:ext cx="304800" cy="30480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3122612" y="5410200"/>
            <a:ext cx="1524000" cy="304800"/>
          </a:xfrm>
          <a:prstGeom prst="rect">
            <a:avLst/>
          </a:prstGeom>
          <a:noFill/>
        </p:spPr>
        <p:txBody>
          <a:bodyPr wrap="none" lIns="0" tIns="0" rIns="0" bIns="0" rtlCol="0">
            <a:noAutofit/>
          </a:bodyPr>
          <a:lstStyle/>
          <a:p>
            <a:pPr>
              <a:lnSpc>
                <a:spcPct val="90000"/>
              </a:lnSpc>
            </a:pPr>
            <a:r>
              <a:rPr lang="en-US" dirty="0" smtClean="0"/>
              <a:t>App Dev Lead</a:t>
            </a:r>
            <a:endParaRPr lang="en-US" dirty="0"/>
          </a:p>
        </p:txBody>
      </p:sp>
      <p:sp>
        <p:nvSpPr>
          <p:cNvPr id="75" name="TextBox 74"/>
          <p:cNvSpPr txBox="1"/>
          <p:nvPr/>
        </p:nvSpPr>
        <p:spPr>
          <a:xfrm>
            <a:off x="10285412" y="304800"/>
            <a:ext cx="914400" cy="304800"/>
          </a:xfrm>
          <a:prstGeom prst="rect">
            <a:avLst/>
          </a:prstGeom>
          <a:noFill/>
        </p:spPr>
        <p:txBody>
          <a:bodyPr wrap="none" lIns="0" tIns="0" rIns="0" bIns="0" rtlCol="0">
            <a:noAutofit/>
          </a:bodyPr>
          <a:lstStyle/>
          <a:p>
            <a:pPr>
              <a:lnSpc>
                <a:spcPct val="90000"/>
              </a:lnSpc>
            </a:pPr>
            <a:r>
              <a:rPr lang="en-US" dirty="0" smtClean="0"/>
              <a:t>Sys </a:t>
            </a:r>
            <a:r>
              <a:rPr lang="en-US" dirty="0" err="1" smtClean="0"/>
              <a:t>Admins</a:t>
            </a:r>
            <a:endParaRPr lang="en-US" dirty="0"/>
          </a:p>
        </p:txBody>
      </p:sp>
      <p:pic>
        <p:nvPicPr>
          <p:cNvPr id="1033" name="Picture 9" descr="C:\Users\cmikus\AppData\Local\Microsoft\Windows\Temporary Internet Files\Content.IE5\YA0KTFMK\20091222[1].png"/>
          <p:cNvPicPr>
            <a:picLocks noChangeAspect="1" noChangeArrowheads="1"/>
          </p:cNvPicPr>
          <p:nvPr/>
        </p:nvPicPr>
        <p:blipFill>
          <a:blip r:embed="rId13" cstate="print"/>
          <a:srcRect/>
          <a:stretch>
            <a:fillRect/>
          </a:stretch>
        </p:blipFill>
        <p:spPr bwMode="auto">
          <a:xfrm>
            <a:off x="10971212" y="3962400"/>
            <a:ext cx="749694" cy="533400"/>
          </a:xfrm>
          <a:prstGeom prst="rect">
            <a:avLst/>
          </a:prstGeom>
          <a:noFill/>
        </p:spPr>
      </p:pic>
      <p:pic>
        <p:nvPicPr>
          <p:cNvPr id="1034" name="Picture 10" descr="C:\Users\cmikus\AppData\Local\Microsoft\Windows\Temporary Internet Files\Content.IE5\ESOYXRC0\big_grin_smiley_face_sticker-p217746367994550126envb3_400[1].jpg"/>
          <p:cNvPicPr>
            <a:picLocks noChangeAspect="1" noChangeArrowheads="1"/>
          </p:cNvPicPr>
          <p:nvPr/>
        </p:nvPicPr>
        <p:blipFill>
          <a:blip r:embed="rId14" cstate="print"/>
          <a:srcRect/>
          <a:stretch>
            <a:fillRect/>
          </a:stretch>
        </p:blipFill>
        <p:spPr bwMode="auto">
          <a:xfrm>
            <a:off x="1903412" y="4038600"/>
            <a:ext cx="609600" cy="609600"/>
          </a:xfrm>
          <a:prstGeom prst="rect">
            <a:avLst/>
          </a:prstGeom>
          <a:noFill/>
        </p:spPr>
      </p:pic>
      <p:sp>
        <p:nvSpPr>
          <p:cNvPr id="78" name="TextBox 77"/>
          <p:cNvSpPr txBox="1"/>
          <p:nvPr/>
        </p:nvSpPr>
        <p:spPr>
          <a:xfrm>
            <a:off x="5256212" y="5619752"/>
            <a:ext cx="1295400" cy="304800"/>
          </a:xfrm>
          <a:prstGeom prst="rect">
            <a:avLst/>
          </a:prstGeom>
          <a:noFill/>
        </p:spPr>
        <p:txBody>
          <a:bodyPr wrap="none" lIns="0" tIns="0" rIns="0" bIns="0" rtlCol="0">
            <a:noAutofit/>
          </a:bodyPr>
          <a:lstStyle/>
          <a:p>
            <a:pPr>
              <a:lnSpc>
                <a:spcPct val="90000"/>
              </a:lnSpc>
            </a:pPr>
            <a:r>
              <a:rPr lang="en-US" dirty="0" smtClean="0"/>
              <a:t>Mobile Lead</a:t>
            </a:r>
          </a:p>
        </p:txBody>
      </p:sp>
      <p:pic>
        <p:nvPicPr>
          <p:cNvPr id="1035" name="Picture 11" descr="C:\Users\cmikus\AppData\Local\Microsoft\Windows\Temporary Internet Files\Content.IE5\G8KB23ZF\8672563571_4c0a4eaa5d_z[1].jpg"/>
          <p:cNvPicPr>
            <a:picLocks noChangeAspect="1" noChangeArrowheads="1"/>
          </p:cNvPicPr>
          <p:nvPr/>
        </p:nvPicPr>
        <p:blipFill>
          <a:blip r:embed="rId15" cstate="print"/>
          <a:srcRect/>
          <a:stretch>
            <a:fillRect/>
          </a:stretch>
        </p:blipFill>
        <p:spPr bwMode="auto">
          <a:xfrm>
            <a:off x="531812" y="5181600"/>
            <a:ext cx="615085" cy="614124"/>
          </a:xfrm>
          <a:prstGeom prst="rect">
            <a:avLst/>
          </a:prstGeom>
          <a:noFill/>
        </p:spPr>
      </p:pic>
      <p:cxnSp>
        <p:nvCxnSpPr>
          <p:cNvPr id="87" name="Straight Arrow Connector 86"/>
          <p:cNvCxnSpPr/>
          <p:nvPr/>
        </p:nvCxnSpPr>
        <p:spPr>
          <a:xfrm>
            <a:off x="4341812" y="6248400"/>
            <a:ext cx="3048000" cy="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pic>
        <p:nvPicPr>
          <p:cNvPr id="92" name="Picture 11" descr="C:\Users\cmikus\AppData\Local\Microsoft\Windows\Temporary Internet Files\Content.IE5\G8KB23ZF\8672563571_4c0a4eaa5d_z[1].jpg"/>
          <p:cNvPicPr>
            <a:picLocks noChangeAspect="1" noChangeArrowheads="1"/>
          </p:cNvPicPr>
          <p:nvPr/>
        </p:nvPicPr>
        <p:blipFill>
          <a:blip r:embed="rId16" cstate="print"/>
          <a:srcRect/>
          <a:stretch>
            <a:fillRect/>
          </a:stretch>
        </p:blipFill>
        <p:spPr bwMode="auto">
          <a:xfrm>
            <a:off x="7604124" y="5406647"/>
            <a:ext cx="928688" cy="927237"/>
          </a:xfrm>
          <a:prstGeom prst="rect">
            <a:avLst/>
          </a:prstGeom>
          <a:noFill/>
        </p:spPr>
      </p:pic>
      <p:sp>
        <p:nvSpPr>
          <p:cNvPr id="93" name="TextBox 92"/>
          <p:cNvSpPr txBox="1"/>
          <p:nvPr/>
        </p:nvSpPr>
        <p:spPr>
          <a:xfrm>
            <a:off x="7466012" y="5181600"/>
            <a:ext cx="533400" cy="304800"/>
          </a:xfrm>
          <a:prstGeom prst="rect">
            <a:avLst/>
          </a:prstGeom>
          <a:noFill/>
        </p:spPr>
        <p:txBody>
          <a:bodyPr wrap="none" lIns="0" tIns="0" rIns="0" bIns="0" rtlCol="0">
            <a:noAutofit/>
          </a:bodyPr>
          <a:lstStyle/>
          <a:p>
            <a:pPr>
              <a:lnSpc>
                <a:spcPct val="90000"/>
              </a:lnSpc>
            </a:pPr>
            <a:r>
              <a:rPr lang="en-US" dirty="0" smtClean="0"/>
              <a:t>CIO</a:t>
            </a:r>
          </a:p>
        </p:txBody>
      </p:sp>
      <p:pic>
        <p:nvPicPr>
          <p:cNvPr id="1036" name="Picture 12" descr="C:\Users\cmikus\AppData\Local\Microsoft\Windows\Temporary Internet Files\Content.IE5\QHLU9IF5\15563-illustration-of-a-yellow-smiley-face-pv[1].png"/>
          <p:cNvPicPr>
            <a:picLocks noChangeAspect="1" noChangeArrowheads="1"/>
          </p:cNvPicPr>
          <p:nvPr/>
        </p:nvPicPr>
        <p:blipFill>
          <a:blip r:embed="rId17" cstate="print"/>
          <a:srcRect/>
          <a:stretch>
            <a:fillRect/>
          </a:stretch>
        </p:blipFill>
        <p:spPr bwMode="auto">
          <a:xfrm>
            <a:off x="5880100" y="838200"/>
            <a:ext cx="838200" cy="838200"/>
          </a:xfrm>
          <a:prstGeom prst="rect">
            <a:avLst/>
          </a:prstGeom>
          <a:noFill/>
        </p:spPr>
      </p:pic>
      <p:sp>
        <p:nvSpPr>
          <p:cNvPr id="101" name="TextBox 100"/>
          <p:cNvSpPr txBox="1"/>
          <p:nvPr/>
        </p:nvSpPr>
        <p:spPr>
          <a:xfrm>
            <a:off x="6713540" y="852488"/>
            <a:ext cx="533400" cy="304800"/>
          </a:xfrm>
          <a:prstGeom prst="rect">
            <a:avLst/>
          </a:prstGeom>
          <a:noFill/>
        </p:spPr>
        <p:txBody>
          <a:bodyPr wrap="none" lIns="0" tIns="0" rIns="0" bIns="0" rtlCol="0">
            <a:noAutofit/>
          </a:bodyPr>
          <a:lstStyle/>
          <a:p>
            <a:pPr>
              <a:lnSpc>
                <a:spcPct val="90000"/>
              </a:lnSpc>
            </a:pPr>
            <a:r>
              <a:rPr lang="en-US" dirty="0" smtClean="0"/>
              <a:t>CSO</a:t>
            </a:r>
          </a:p>
        </p:txBody>
      </p:sp>
      <p:cxnSp>
        <p:nvCxnSpPr>
          <p:cNvPr id="112" name="Straight Arrow Connector 111"/>
          <p:cNvCxnSpPr/>
          <p:nvPr/>
        </p:nvCxnSpPr>
        <p:spPr>
          <a:xfrm>
            <a:off x="6475412" y="5410200"/>
            <a:ext cx="914400" cy="304800"/>
          </a:xfrm>
          <a:prstGeom prst="straightConnector1">
            <a:avLst/>
          </a:prstGeom>
          <a:ln w="19050">
            <a:solidFill>
              <a:schemeClr val="accent5"/>
            </a:solidFill>
            <a:prstDash val="sysDot"/>
            <a:miter lim="800000"/>
            <a:headEnd type="arrow"/>
            <a:tailEnd type="arrow"/>
          </a:ln>
        </p:spPr>
        <p:style>
          <a:lnRef idx="1">
            <a:schemeClr val="accent1"/>
          </a:lnRef>
          <a:fillRef idx="0">
            <a:schemeClr val="accent1"/>
          </a:fillRef>
          <a:effectRef idx="0">
            <a:schemeClr val="accent1"/>
          </a:effectRef>
          <a:fontRef idx="minor">
            <a:schemeClr val="tx1"/>
          </a:fontRef>
        </p:style>
      </p:cxnSp>
      <p:pic>
        <p:nvPicPr>
          <p:cNvPr id="1037" name="Picture 13" descr="C:\Users\cmikus\AppData\Local\Microsoft\Windows\Temporary Internet Files\Content.IE5\GGFP7YCA\15545-illustration-of-a-yellow-smiley-face-pv[1].png"/>
          <p:cNvPicPr>
            <a:picLocks noChangeAspect="1" noChangeArrowheads="1"/>
          </p:cNvPicPr>
          <p:nvPr/>
        </p:nvPicPr>
        <p:blipFill>
          <a:blip r:embed="rId18" cstate="print"/>
          <a:srcRect/>
          <a:stretch>
            <a:fillRect/>
          </a:stretch>
        </p:blipFill>
        <p:spPr bwMode="auto">
          <a:xfrm>
            <a:off x="7394572" y="2133600"/>
            <a:ext cx="762000" cy="762000"/>
          </a:xfrm>
          <a:prstGeom prst="rect">
            <a:avLst/>
          </a:prstGeom>
          <a:noFill/>
        </p:spPr>
      </p:pic>
      <p:sp>
        <p:nvSpPr>
          <p:cNvPr id="114" name="TextBox 113"/>
          <p:cNvSpPr txBox="1"/>
          <p:nvPr/>
        </p:nvSpPr>
        <p:spPr>
          <a:xfrm>
            <a:off x="7389812" y="2819400"/>
            <a:ext cx="533400" cy="304800"/>
          </a:xfrm>
          <a:prstGeom prst="rect">
            <a:avLst/>
          </a:prstGeom>
          <a:noFill/>
        </p:spPr>
        <p:txBody>
          <a:bodyPr wrap="none" lIns="0" tIns="0" rIns="0" bIns="0" rtlCol="0">
            <a:noAutofit/>
          </a:bodyPr>
          <a:lstStyle/>
          <a:p>
            <a:pPr>
              <a:lnSpc>
                <a:spcPct val="90000"/>
              </a:lnSpc>
            </a:pPr>
            <a:r>
              <a:rPr lang="en-US" dirty="0" smtClean="0"/>
              <a:t>Architects</a:t>
            </a:r>
          </a:p>
        </p:txBody>
      </p:sp>
      <p:pic>
        <p:nvPicPr>
          <p:cNvPr id="1038" name="Picture 14" descr="C:\Users\cmikus\AppData\Local\Microsoft\Windows\Temporary Internet Files\Content.IE5\G8KB23ZF\02[1].gif"/>
          <p:cNvPicPr>
            <a:picLocks noChangeAspect="1" noChangeArrowheads="1"/>
          </p:cNvPicPr>
          <p:nvPr/>
        </p:nvPicPr>
        <p:blipFill>
          <a:blip r:embed="rId19" cstate="print"/>
          <a:srcRect/>
          <a:stretch>
            <a:fillRect/>
          </a:stretch>
        </p:blipFill>
        <p:spPr bwMode="auto">
          <a:xfrm>
            <a:off x="7694612" y="5438776"/>
            <a:ext cx="778137" cy="781366"/>
          </a:xfrm>
          <a:prstGeom prst="rect">
            <a:avLst/>
          </a:prstGeom>
          <a:noFill/>
        </p:spPr>
      </p:pic>
    </p:spTree>
    <p:extLst>
      <p:ext uri="{BB962C8B-B14F-4D97-AF65-F5344CB8AC3E}">
        <p14:creationId xmlns:p14="http://schemas.microsoft.com/office/powerpoint/2010/main" val="283692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32"/>
          <p:cNvSpPr/>
          <p:nvPr/>
        </p:nvSpPr>
        <p:spPr bwMode="gray">
          <a:xfrm>
            <a:off x="7618412" y="1300781"/>
            <a:ext cx="4038600" cy="4800600"/>
          </a:xfrm>
          <a:prstGeom prst="rect">
            <a:avLst/>
          </a:prstGeom>
          <a:solidFill>
            <a:srgbClr val="FFFFFF"/>
          </a:solid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pic>
        <p:nvPicPr>
          <p:cNvPr id="145" name="Picture 14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7671032" y="4196381"/>
            <a:ext cx="1573212" cy="936648"/>
          </a:xfrm>
          <a:prstGeom prst="rect">
            <a:avLst/>
          </a:prstGeom>
        </p:spPr>
      </p:pic>
      <p:pic>
        <p:nvPicPr>
          <p:cNvPr id="146" name="Picture 14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bwMode="gray">
          <a:xfrm>
            <a:off x="9652232" y="5154533"/>
            <a:ext cx="1654517" cy="785442"/>
          </a:xfrm>
          <a:prstGeom prst="rect">
            <a:avLst/>
          </a:prstGeom>
        </p:spPr>
      </p:pic>
      <p:sp>
        <p:nvSpPr>
          <p:cNvPr id="9" name="Rectangle 8"/>
          <p:cNvSpPr/>
          <p:nvPr/>
        </p:nvSpPr>
        <p:spPr bwMode="gray">
          <a:xfrm>
            <a:off x="608012" y="1300781"/>
            <a:ext cx="4038601" cy="4800600"/>
          </a:xfrm>
          <a:prstGeom prst="rect">
            <a:avLst/>
          </a:prstGeom>
          <a:solidFill>
            <a:srgbClr val="FFFFFF"/>
          </a:solidFill>
          <a:ln w="1905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3" name="Slide Number Placeholder 2"/>
          <p:cNvSpPr>
            <a:spLocks noGrp="1"/>
          </p:cNvSpPr>
          <p:nvPr>
            <p:ph type="sldNum" sz="quarter" idx="12"/>
          </p:nvPr>
        </p:nvSpPr>
        <p:spPr bwMode="gray">
          <a:xfrm>
            <a:off x="11373294" y="6626617"/>
            <a:ext cx="381000" cy="182563"/>
          </a:xfrm>
        </p:spPr>
        <p:txBody>
          <a:bodyPr/>
          <a:lstStyle/>
          <a:p>
            <a:fld id="{C51EAA63-D034-42AE-91FA-B13B9518C7BE}" type="slidenum">
              <a:rPr lang="en-US" smtClean="0">
                <a:solidFill>
                  <a:srgbClr val="5F5F5F">
                    <a:lumMod val="60000"/>
                    <a:lumOff val="40000"/>
                  </a:srgbClr>
                </a:solidFill>
              </a:rPr>
              <a:pPr/>
              <a:t>11</a:t>
            </a:fld>
            <a:endParaRPr lang="en-US" dirty="0">
              <a:solidFill>
                <a:srgbClr val="5F5F5F">
                  <a:lumMod val="60000"/>
                  <a:lumOff val="40000"/>
                </a:srgbClr>
              </a:solidFill>
            </a:endParaRPr>
          </a:p>
        </p:txBody>
      </p:sp>
      <p:sp>
        <p:nvSpPr>
          <p:cNvPr id="15" name="TextBox 14"/>
          <p:cNvSpPr txBox="1"/>
          <p:nvPr/>
        </p:nvSpPr>
        <p:spPr bwMode="gray">
          <a:xfrm>
            <a:off x="7823431" y="6177581"/>
            <a:ext cx="4020737" cy="261610"/>
          </a:xfrm>
          <a:prstGeom prst="rect">
            <a:avLst/>
          </a:prstGeom>
          <a:noFill/>
        </p:spPr>
        <p:txBody>
          <a:bodyPr wrap="square" lIns="0" tIns="0" rIns="0" bIns="0">
            <a:spAutoFit/>
          </a:bodyPr>
          <a:lstStyle/>
          <a:p>
            <a:pPr algn="ctr">
              <a:spcBef>
                <a:spcPct val="50000"/>
              </a:spcBef>
              <a:buClr>
                <a:srgbClr val="F0AB00"/>
              </a:buClr>
              <a:buSzPct val="80000"/>
              <a:defRPr/>
            </a:pPr>
            <a:r>
              <a:rPr lang="en-US" sz="1700" b="1" kern="0" dirty="0">
                <a:solidFill>
                  <a:srgbClr val="5F5F5F"/>
                </a:solidFill>
                <a:ea typeface="Arial Unicode MS" pitchFamily="34" charset="-128"/>
                <a:cs typeface="Arial Unicode MS" pitchFamily="34" charset="-128"/>
              </a:rPr>
              <a:t>Enterprise </a:t>
            </a:r>
            <a:r>
              <a:rPr lang="en-US" sz="1700" b="1" kern="0" dirty="0" smtClean="0">
                <a:solidFill>
                  <a:srgbClr val="5F5F5F"/>
                </a:solidFill>
                <a:ea typeface="Arial Unicode MS" pitchFamily="34" charset="-128"/>
                <a:cs typeface="Arial Unicode MS" pitchFamily="34" charset="-128"/>
              </a:rPr>
              <a:t>Systems </a:t>
            </a:r>
            <a:r>
              <a:rPr lang="en-US" sz="1500" kern="0" dirty="0" smtClean="0">
                <a:solidFill>
                  <a:srgbClr val="5F5F5F"/>
                </a:solidFill>
                <a:ea typeface="Arial Unicode MS" pitchFamily="34" charset="-128"/>
                <a:cs typeface="Arial Unicode MS" pitchFamily="34" charset="-128"/>
              </a:rPr>
              <a:t>On </a:t>
            </a:r>
            <a:r>
              <a:rPr lang="en-US" sz="1500" kern="0" dirty="0">
                <a:solidFill>
                  <a:srgbClr val="5F5F5F"/>
                </a:solidFill>
                <a:ea typeface="Arial Unicode MS" pitchFamily="34" charset="-128"/>
                <a:cs typeface="Arial Unicode MS" pitchFamily="34" charset="-128"/>
              </a:rPr>
              <a:t>Premise / Cloud</a:t>
            </a:r>
          </a:p>
        </p:txBody>
      </p:sp>
      <p:sp>
        <p:nvSpPr>
          <p:cNvPr id="36" name="TextBox 35"/>
          <p:cNvSpPr txBox="1"/>
          <p:nvPr/>
        </p:nvSpPr>
        <p:spPr bwMode="gray">
          <a:xfrm>
            <a:off x="8814032" y="1605581"/>
            <a:ext cx="1527175" cy="260350"/>
          </a:xfrm>
          <a:prstGeom prst="rect">
            <a:avLst/>
          </a:prstGeom>
          <a:noFill/>
        </p:spPr>
        <p:txBody>
          <a:bodyPr wrap="none" lIns="0" tIns="0" rIns="0" bIns="0">
            <a:spAutoFit/>
          </a:bodyPr>
          <a:lstStyle/>
          <a:p>
            <a:pPr algn="ctr">
              <a:spcBef>
                <a:spcPct val="50000"/>
              </a:spcBef>
              <a:buClr>
                <a:srgbClr val="F0AB00"/>
              </a:buClr>
              <a:buSzPct val="80000"/>
              <a:defRPr/>
            </a:pPr>
            <a:r>
              <a:rPr lang="en-US" sz="1700" b="1" kern="0" dirty="0">
                <a:solidFill>
                  <a:srgbClr val="5F5F5F"/>
                </a:solidFill>
                <a:ea typeface="Arial Unicode MS" pitchFamily="34" charset="-128"/>
                <a:cs typeface="Arial Unicode MS" pitchFamily="34" charset="-128"/>
              </a:rPr>
              <a:t>Internet Services</a:t>
            </a:r>
          </a:p>
        </p:txBody>
      </p:sp>
      <p:sp>
        <p:nvSpPr>
          <p:cNvPr id="6" name="TextBox 5"/>
          <p:cNvSpPr txBox="1"/>
          <p:nvPr/>
        </p:nvSpPr>
        <p:spPr bwMode="gray">
          <a:xfrm>
            <a:off x="4824277" y="1377470"/>
            <a:ext cx="2592288" cy="4515470"/>
          </a:xfrm>
          <a:prstGeom prst="rect">
            <a:avLst/>
          </a:prstGeom>
          <a:noFill/>
        </p:spPr>
        <p:txBody>
          <a:bodyPr wrap="none" lIns="0" tIns="0" rIns="0" bIns="0" rtlCol="0">
            <a:noAutofit/>
          </a:bodyPr>
          <a:lstStyle/>
          <a:p>
            <a:pPr algn="ctr">
              <a:lnSpc>
                <a:spcPct val="120000"/>
              </a:lnSpc>
            </a:pPr>
            <a:r>
              <a:rPr lang="en-US" b="1" u="sng" dirty="0" smtClean="0">
                <a:solidFill>
                  <a:schemeClr val="bg2">
                    <a:lumMod val="50000"/>
                  </a:schemeClr>
                </a:solidFill>
              </a:rPr>
              <a:t>Mobile API Mgt &amp; </a:t>
            </a:r>
            <a:r>
              <a:rPr lang="en-US" b="1" u="sng" dirty="0" err="1" smtClean="0">
                <a:solidFill>
                  <a:schemeClr val="bg2">
                    <a:lumMod val="50000"/>
                  </a:schemeClr>
                </a:solidFill>
              </a:rPr>
              <a:t>Rpting</a:t>
            </a:r>
            <a:endParaRPr lang="en-US" b="1" u="sng" dirty="0" smtClean="0">
              <a:solidFill>
                <a:schemeClr val="bg2">
                  <a:lumMod val="50000"/>
                </a:schemeClr>
              </a:solidFill>
            </a:endParaRPr>
          </a:p>
          <a:p>
            <a:pPr algn="ctr">
              <a:lnSpc>
                <a:spcPct val="120000"/>
              </a:lnSpc>
            </a:pPr>
            <a:endParaRPr lang="en-US" b="1" dirty="0" smtClean="0">
              <a:solidFill>
                <a:schemeClr val="bg2">
                  <a:lumMod val="50000"/>
                </a:schemeClr>
              </a:solidFill>
            </a:endParaRPr>
          </a:p>
          <a:p>
            <a:pPr algn="ctr">
              <a:lnSpc>
                <a:spcPct val="120000"/>
              </a:lnSpc>
            </a:pPr>
            <a:r>
              <a:rPr lang="en-US" b="1" dirty="0" smtClean="0">
                <a:solidFill>
                  <a:schemeClr val="bg2">
                    <a:lumMod val="50000"/>
                  </a:schemeClr>
                </a:solidFill>
              </a:rPr>
              <a:t>Push Notification</a:t>
            </a:r>
          </a:p>
          <a:p>
            <a:pPr algn="ctr">
              <a:lnSpc>
                <a:spcPct val="120000"/>
              </a:lnSpc>
            </a:pPr>
            <a:r>
              <a:rPr lang="en-US" b="1" dirty="0" smtClean="0">
                <a:solidFill>
                  <a:schemeClr val="bg2">
                    <a:lumMod val="50000"/>
                  </a:schemeClr>
                </a:solidFill>
              </a:rPr>
              <a:t>Offline</a:t>
            </a:r>
          </a:p>
          <a:p>
            <a:pPr algn="ctr">
              <a:lnSpc>
                <a:spcPct val="120000"/>
              </a:lnSpc>
            </a:pPr>
            <a:r>
              <a:rPr lang="en-US" b="1" dirty="0" smtClean="0">
                <a:solidFill>
                  <a:schemeClr val="bg2">
                    <a:lumMod val="50000"/>
                  </a:schemeClr>
                </a:solidFill>
              </a:rPr>
              <a:t>Sync</a:t>
            </a:r>
          </a:p>
          <a:p>
            <a:pPr algn="ctr">
              <a:lnSpc>
                <a:spcPct val="120000"/>
              </a:lnSpc>
            </a:pPr>
            <a:r>
              <a:rPr lang="en-US" b="1" dirty="0" smtClean="0">
                <a:solidFill>
                  <a:schemeClr val="bg2">
                    <a:lumMod val="50000"/>
                  </a:schemeClr>
                </a:solidFill>
              </a:rPr>
              <a:t>User Mgt</a:t>
            </a:r>
          </a:p>
          <a:p>
            <a:pPr algn="ctr">
              <a:lnSpc>
                <a:spcPct val="120000"/>
              </a:lnSpc>
            </a:pPr>
            <a:r>
              <a:rPr lang="en-US" b="1" dirty="0" smtClean="0">
                <a:solidFill>
                  <a:schemeClr val="bg2">
                    <a:lumMod val="50000"/>
                  </a:schemeClr>
                </a:solidFill>
              </a:rPr>
              <a:t>Analytics</a:t>
            </a:r>
            <a:br>
              <a:rPr lang="en-US" b="1" dirty="0" smtClean="0">
                <a:solidFill>
                  <a:schemeClr val="bg2">
                    <a:lumMod val="50000"/>
                  </a:schemeClr>
                </a:solidFill>
              </a:rPr>
            </a:br>
            <a:r>
              <a:rPr lang="en-US" b="1" dirty="0" smtClean="0">
                <a:solidFill>
                  <a:schemeClr val="bg2">
                    <a:lumMod val="50000"/>
                  </a:schemeClr>
                </a:solidFill>
              </a:rPr>
              <a:t>Diagnostics</a:t>
            </a:r>
          </a:p>
          <a:p>
            <a:pPr algn="ctr">
              <a:lnSpc>
                <a:spcPct val="120000"/>
              </a:lnSpc>
            </a:pPr>
            <a:r>
              <a:rPr lang="en-US" b="1" dirty="0" smtClean="0">
                <a:solidFill>
                  <a:schemeClr val="bg2">
                    <a:lumMod val="50000"/>
                  </a:schemeClr>
                </a:solidFill>
              </a:rPr>
              <a:t>Storage</a:t>
            </a:r>
          </a:p>
          <a:p>
            <a:pPr algn="ctr">
              <a:lnSpc>
                <a:spcPct val="120000"/>
              </a:lnSpc>
            </a:pPr>
            <a:endParaRPr lang="en-US" b="1" dirty="0" smtClean="0">
              <a:solidFill>
                <a:schemeClr val="bg2">
                  <a:lumMod val="50000"/>
                </a:schemeClr>
              </a:solidFill>
            </a:endParaRPr>
          </a:p>
          <a:p>
            <a:pPr algn="ctr">
              <a:lnSpc>
                <a:spcPct val="120000"/>
              </a:lnSpc>
            </a:pPr>
            <a:r>
              <a:rPr lang="en-US" b="1" dirty="0" smtClean="0">
                <a:solidFill>
                  <a:schemeClr val="bg2">
                    <a:lumMod val="50000"/>
                  </a:schemeClr>
                </a:solidFill>
              </a:rPr>
              <a:t>Custom API’s</a:t>
            </a:r>
          </a:p>
          <a:p>
            <a:pPr algn="ctr">
              <a:lnSpc>
                <a:spcPct val="120000"/>
              </a:lnSpc>
            </a:pPr>
            <a:r>
              <a:rPr lang="en-US" b="1" dirty="0" smtClean="0">
                <a:solidFill>
                  <a:schemeClr val="bg2">
                    <a:lumMod val="50000"/>
                  </a:schemeClr>
                </a:solidFill>
              </a:rPr>
              <a:t>Connectors</a:t>
            </a:r>
          </a:p>
          <a:p>
            <a:pPr algn="ctr">
              <a:lnSpc>
                <a:spcPct val="120000"/>
              </a:lnSpc>
            </a:pPr>
            <a:endParaRPr lang="en-US" sz="2400" b="1" dirty="0" smtClean="0">
              <a:solidFill>
                <a:schemeClr val="bg2">
                  <a:lumMod val="50000"/>
                </a:schemeClr>
              </a:solidFill>
            </a:endParaRPr>
          </a:p>
        </p:txBody>
      </p:sp>
      <p:sp>
        <p:nvSpPr>
          <p:cNvPr id="85" name="Freeform 1011"/>
          <p:cNvSpPr>
            <a:spLocks/>
          </p:cNvSpPr>
          <p:nvPr/>
        </p:nvSpPr>
        <p:spPr bwMode="gray">
          <a:xfrm>
            <a:off x="1987277" y="3604115"/>
            <a:ext cx="80031" cy="28585"/>
          </a:xfrm>
          <a:custGeom>
            <a:avLst/>
            <a:gdLst/>
            <a:ahLst/>
            <a:cxnLst>
              <a:cxn ang="0">
                <a:pos x="21" y="14"/>
              </a:cxn>
              <a:cxn ang="0">
                <a:pos x="7" y="14"/>
              </a:cxn>
              <a:cxn ang="0">
                <a:pos x="1" y="8"/>
              </a:cxn>
              <a:cxn ang="0">
                <a:pos x="7" y="0"/>
              </a:cxn>
              <a:cxn ang="0">
                <a:pos x="35" y="0"/>
              </a:cxn>
              <a:cxn ang="0">
                <a:pos x="41" y="6"/>
              </a:cxn>
              <a:cxn ang="0">
                <a:pos x="41" y="9"/>
              </a:cxn>
              <a:cxn ang="0">
                <a:pos x="35" y="14"/>
              </a:cxn>
              <a:cxn ang="0">
                <a:pos x="21" y="14"/>
              </a:cxn>
            </a:cxnLst>
            <a:rect l="0" t="0" r="r" b="b"/>
            <a:pathLst>
              <a:path w="41" h="15">
                <a:moveTo>
                  <a:pt x="21" y="14"/>
                </a:moveTo>
                <a:cubicBezTo>
                  <a:pt x="16" y="14"/>
                  <a:pt x="12" y="14"/>
                  <a:pt x="7" y="14"/>
                </a:cubicBezTo>
                <a:cubicBezTo>
                  <a:pt x="3" y="14"/>
                  <a:pt x="1" y="12"/>
                  <a:pt x="1" y="8"/>
                </a:cubicBezTo>
                <a:cubicBezTo>
                  <a:pt x="0" y="3"/>
                  <a:pt x="2" y="0"/>
                  <a:pt x="7" y="0"/>
                </a:cubicBezTo>
                <a:cubicBezTo>
                  <a:pt x="16" y="0"/>
                  <a:pt x="26" y="0"/>
                  <a:pt x="35" y="0"/>
                </a:cubicBezTo>
                <a:cubicBezTo>
                  <a:pt x="38" y="0"/>
                  <a:pt x="41" y="2"/>
                  <a:pt x="41" y="6"/>
                </a:cubicBezTo>
                <a:cubicBezTo>
                  <a:pt x="41" y="7"/>
                  <a:pt x="41" y="8"/>
                  <a:pt x="41" y="9"/>
                </a:cubicBezTo>
                <a:cubicBezTo>
                  <a:pt x="40" y="12"/>
                  <a:pt x="38" y="14"/>
                  <a:pt x="35" y="14"/>
                </a:cubicBezTo>
                <a:cubicBezTo>
                  <a:pt x="30" y="15"/>
                  <a:pt x="25" y="14"/>
                  <a:pt x="21"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1012"/>
          <p:cNvSpPr>
            <a:spLocks/>
          </p:cNvSpPr>
          <p:nvPr/>
        </p:nvSpPr>
        <p:spPr bwMode="gray">
          <a:xfrm>
            <a:off x="1987277" y="2929566"/>
            <a:ext cx="80031" cy="11432"/>
          </a:xfrm>
          <a:custGeom>
            <a:avLst/>
            <a:gdLst/>
            <a:ahLst/>
            <a:cxnLst>
              <a:cxn ang="0">
                <a:pos x="21" y="0"/>
              </a:cxn>
              <a:cxn ang="0">
                <a:pos x="38" y="0"/>
              </a:cxn>
              <a:cxn ang="0">
                <a:pos x="42" y="2"/>
              </a:cxn>
              <a:cxn ang="0">
                <a:pos x="38" y="5"/>
              </a:cxn>
              <a:cxn ang="0">
                <a:pos x="3" y="5"/>
              </a:cxn>
              <a:cxn ang="0">
                <a:pos x="0" y="2"/>
              </a:cxn>
              <a:cxn ang="0">
                <a:pos x="3" y="0"/>
              </a:cxn>
              <a:cxn ang="0">
                <a:pos x="21" y="0"/>
              </a:cxn>
            </a:cxnLst>
            <a:rect l="0" t="0" r="r" b="b"/>
            <a:pathLst>
              <a:path w="42" h="5">
                <a:moveTo>
                  <a:pt x="21" y="0"/>
                </a:moveTo>
                <a:cubicBezTo>
                  <a:pt x="27" y="0"/>
                  <a:pt x="32" y="0"/>
                  <a:pt x="38" y="0"/>
                </a:cubicBezTo>
                <a:cubicBezTo>
                  <a:pt x="40" y="0"/>
                  <a:pt x="42" y="0"/>
                  <a:pt x="42" y="2"/>
                </a:cubicBezTo>
                <a:cubicBezTo>
                  <a:pt x="42" y="4"/>
                  <a:pt x="40" y="5"/>
                  <a:pt x="38" y="5"/>
                </a:cubicBezTo>
                <a:cubicBezTo>
                  <a:pt x="27" y="5"/>
                  <a:pt x="15" y="5"/>
                  <a:pt x="3" y="5"/>
                </a:cubicBezTo>
                <a:cubicBezTo>
                  <a:pt x="1" y="5"/>
                  <a:pt x="0" y="4"/>
                  <a:pt x="0" y="2"/>
                </a:cubicBezTo>
                <a:cubicBezTo>
                  <a:pt x="0" y="0"/>
                  <a:pt x="1" y="0"/>
                  <a:pt x="3" y="0"/>
                </a:cubicBezTo>
                <a:cubicBezTo>
                  <a:pt x="9" y="0"/>
                  <a:pt x="15" y="0"/>
                  <a:pt x="21"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TextBox 4"/>
          <p:cNvSpPr txBox="1"/>
          <p:nvPr/>
        </p:nvSpPr>
        <p:spPr bwMode="gray">
          <a:xfrm>
            <a:off x="1217612" y="1072181"/>
            <a:ext cx="2895600" cy="457200"/>
          </a:xfrm>
          <a:prstGeom prst="rect">
            <a:avLst/>
          </a:prstGeom>
          <a:solidFill>
            <a:schemeClr val="bg1"/>
          </a:solidFill>
        </p:spPr>
        <p:txBody>
          <a:bodyPr wrap="none" lIns="0" tIns="0" rIns="0" bIns="0" rtlCol="0" anchor="ctr">
            <a:noAutofit/>
          </a:bodyPr>
          <a:lstStyle/>
          <a:p>
            <a:pPr algn="ctr">
              <a:lnSpc>
                <a:spcPct val="90000"/>
              </a:lnSpc>
            </a:pPr>
            <a:r>
              <a:rPr lang="en-US" sz="2000" b="1" dirty="0" smtClean="0">
                <a:solidFill>
                  <a:schemeClr val="accent3"/>
                </a:solidFill>
              </a:rPr>
              <a:t>Multi-channel </a:t>
            </a:r>
            <a:r>
              <a:rPr lang="en-US" sz="2000" b="1" dirty="0">
                <a:solidFill>
                  <a:schemeClr val="accent3"/>
                </a:solidFill>
              </a:rPr>
              <a:t>Front </a:t>
            </a:r>
            <a:r>
              <a:rPr lang="en-US" sz="2000" b="1" dirty="0" smtClean="0">
                <a:solidFill>
                  <a:schemeClr val="accent3"/>
                </a:solidFill>
              </a:rPr>
              <a:t>Ends</a:t>
            </a:r>
            <a:endParaRPr lang="en-US" sz="2000" b="1" dirty="0">
              <a:solidFill>
                <a:schemeClr val="accent3"/>
              </a:solidFill>
            </a:endParaRPr>
          </a:p>
        </p:txBody>
      </p:sp>
      <p:grpSp>
        <p:nvGrpSpPr>
          <p:cNvPr id="2" name="Group 6"/>
          <p:cNvGrpSpPr/>
          <p:nvPr/>
        </p:nvGrpSpPr>
        <p:grpSpPr bwMode="gray">
          <a:xfrm>
            <a:off x="876300" y="2100769"/>
            <a:ext cx="762000" cy="1105012"/>
            <a:chOff x="130175" y="2751138"/>
            <a:chExt cx="1082675" cy="1570037"/>
          </a:xfrm>
          <a:solidFill>
            <a:srgbClr val="FF7700"/>
          </a:solidFill>
        </p:grpSpPr>
        <p:sp>
          <p:nvSpPr>
            <p:cNvPr id="54" name="Freeform 1"/>
            <p:cNvSpPr>
              <a:spLocks noChangeArrowheads="1"/>
            </p:cNvSpPr>
            <p:nvPr/>
          </p:nvSpPr>
          <p:spPr bwMode="gray">
            <a:xfrm>
              <a:off x="130175" y="3036888"/>
              <a:ext cx="1082675" cy="1028700"/>
            </a:xfrm>
            <a:custGeom>
              <a:avLst/>
              <a:gdLst>
                <a:gd name="T0" fmla="*/ 295 w 3006"/>
                <a:gd name="T1" fmla="*/ 1650 h 2858"/>
                <a:gd name="T2" fmla="*/ 295 w 3006"/>
                <a:gd name="T3" fmla="*/ 1650 h 2858"/>
                <a:gd name="T4" fmla="*/ 148 w 3006"/>
                <a:gd name="T5" fmla="*/ 1650 h 2858"/>
                <a:gd name="T6" fmla="*/ 0 w 3006"/>
                <a:gd name="T7" fmla="*/ 1532 h 2858"/>
                <a:gd name="T8" fmla="*/ 0 w 3006"/>
                <a:gd name="T9" fmla="*/ 1267 h 2858"/>
                <a:gd name="T10" fmla="*/ 148 w 3006"/>
                <a:gd name="T11" fmla="*/ 1120 h 2858"/>
                <a:gd name="T12" fmla="*/ 295 w 3006"/>
                <a:gd name="T13" fmla="*/ 1120 h 2858"/>
                <a:gd name="T14" fmla="*/ 943 w 3006"/>
                <a:gd name="T15" fmla="*/ 206 h 2858"/>
                <a:gd name="T16" fmla="*/ 1797 w 3006"/>
                <a:gd name="T17" fmla="*/ 30 h 2858"/>
                <a:gd name="T18" fmla="*/ 3005 w 3006"/>
                <a:gd name="T19" fmla="*/ 1444 h 2858"/>
                <a:gd name="T20" fmla="*/ 1885 w 3006"/>
                <a:gd name="T21" fmla="*/ 2739 h 2858"/>
                <a:gd name="T22" fmla="*/ 295 w 3006"/>
                <a:gd name="T23" fmla="*/ 1650 h 2858"/>
                <a:gd name="T24" fmla="*/ 1620 w 3006"/>
                <a:gd name="T25" fmla="*/ 295 h 2858"/>
                <a:gd name="T26" fmla="*/ 1620 w 3006"/>
                <a:gd name="T27" fmla="*/ 295 h 2858"/>
                <a:gd name="T28" fmla="*/ 531 w 3006"/>
                <a:gd name="T29" fmla="*/ 1385 h 2858"/>
                <a:gd name="T30" fmla="*/ 1620 w 3006"/>
                <a:gd name="T31" fmla="*/ 2473 h 2858"/>
                <a:gd name="T32" fmla="*/ 2710 w 3006"/>
                <a:gd name="T33" fmla="*/ 1385 h 2858"/>
                <a:gd name="T34" fmla="*/ 1620 w 3006"/>
                <a:gd name="T35" fmla="*/ 295 h 2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06" h="2858">
                  <a:moveTo>
                    <a:pt x="295" y="1650"/>
                  </a:moveTo>
                  <a:lnTo>
                    <a:pt x="295" y="1650"/>
                  </a:lnTo>
                  <a:cubicBezTo>
                    <a:pt x="236" y="1650"/>
                    <a:pt x="177" y="1680"/>
                    <a:pt x="148" y="1650"/>
                  </a:cubicBezTo>
                  <a:cubicBezTo>
                    <a:pt x="59" y="1650"/>
                    <a:pt x="0" y="1620"/>
                    <a:pt x="0" y="1532"/>
                  </a:cubicBezTo>
                  <a:cubicBezTo>
                    <a:pt x="0" y="1444"/>
                    <a:pt x="0" y="1355"/>
                    <a:pt x="0" y="1267"/>
                  </a:cubicBezTo>
                  <a:cubicBezTo>
                    <a:pt x="0" y="1178"/>
                    <a:pt x="59" y="1120"/>
                    <a:pt x="148" y="1120"/>
                  </a:cubicBezTo>
                  <a:cubicBezTo>
                    <a:pt x="206" y="1120"/>
                    <a:pt x="236" y="1120"/>
                    <a:pt x="295" y="1120"/>
                  </a:cubicBezTo>
                  <a:cubicBezTo>
                    <a:pt x="384" y="737"/>
                    <a:pt x="589" y="413"/>
                    <a:pt x="943" y="206"/>
                  </a:cubicBezTo>
                  <a:cubicBezTo>
                    <a:pt x="1208" y="59"/>
                    <a:pt x="1502" y="0"/>
                    <a:pt x="1797" y="30"/>
                  </a:cubicBezTo>
                  <a:cubicBezTo>
                    <a:pt x="2504" y="118"/>
                    <a:pt x="3005" y="737"/>
                    <a:pt x="3005" y="1444"/>
                  </a:cubicBezTo>
                  <a:cubicBezTo>
                    <a:pt x="2976" y="2061"/>
                    <a:pt x="2474" y="2621"/>
                    <a:pt x="1885" y="2739"/>
                  </a:cubicBezTo>
                  <a:cubicBezTo>
                    <a:pt x="1178" y="2857"/>
                    <a:pt x="471" y="2415"/>
                    <a:pt x="295" y="1650"/>
                  </a:cubicBezTo>
                  <a:close/>
                  <a:moveTo>
                    <a:pt x="1620" y="295"/>
                  </a:moveTo>
                  <a:lnTo>
                    <a:pt x="1620" y="295"/>
                  </a:lnTo>
                  <a:cubicBezTo>
                    <a:pt x="1031" y="295"/>
                    <a:pt x="560" y="796"/>
                    <a:pt x="531" y="1385"/>
                  </a:cubicBezTo>
                  <a:cubicBezTo>
                    <a:pt x="531" y="1974"/>
                    <a:pt x="1031" y="2473"/>
                    <a:pt x="1620" y="2473"/>
                  </a:cubicBezTo>
                  <a:cubicBezTo>
                    <a:pt x="2209" y="2473"/>
                    <a:pt x="2710" y="2003"/>
                    <a:pt x="2710" y="1385"/>
                  </a:cubicBezTo>
                  <a:cubicBezTo>
                    <a:pt x="2710" y="796"/>
                    <a:pt x="2239" y="295"/>
                    <a:pt x="1620" y="295"/>
                  </a:cubicBezTo>
                  <a:close/>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 name="Freeform 2"/>
            <p:cNvSpPr>
              <a:spLocks noChangeArrowheads="1"/>
            </p:cNvSpPr>
            <p:nvPr/>
          </p:nvSpPr>
          <p:spPr bwMode="gray">
            <a:xfrm>
              <a:off x="438150" y="2751138"/>
              <a:ext cx="552450" cy="328612"/>
            </a:xfrm>
            <a:custGeom>
              <a:avLst/>
              <a:gdLst>
                <a:gd name="T0" fmla="*/ 0 w 1533"/>
                <a:gd name="T1" fmla="*/ 913 h 914"/>
                <a:gd name="T2" fmla="*/ 0 w 1533"/>
                <a:gd name="T3" fmla="*/ 913 h 914"/>
                <a:gd name="T4" fmla="*/ 176 w 1533"/>
                <a:gd name="T5" fmla="*/ 235 h 914"/>
                <a:gd name="T6" fmla="*/ 236 w 1533"/>
                <a:gd name="T7" fmla="*/ 30 h 914"/>
                <a:gd name="T8" fmla="*/ 471 w 1533"/>
                <a:gd name="T9" fmla="*/ 0 h 914"/>
                <a:gd name="T10" fmla="*/ 1266 w 1533"/>
                <a:gd name="T11" fmla="*/ 0 h 914"/>
                <a:gd name="T12" fmla="*/ 1325 w 1533"/>
                <a:gd name="T13" fmla="*/ 59 h 914"/>
                <a:gd name="T14" fmla="*/ 1532 w 1533"/>
                <a:gd name="T15" fmla="*/ 913 h 914"/>
                <a:gd name="T16" fmla="*/ 0 w 1533"/>
                <a:gd name="T17" fmla="*/ 913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3" h="914">
                  <a:moveTo>
                    <a:pt x="0" y="913"/>
                  </a:moveTo>
                  <a:lnTo>
                    <a:pt x="0" y="913"/>
                  </a:lnTo>
                  <a:cubicBezTo>
                    <a:pt x="58" y="677"/>
                    <a:pt x="118" y="472"/>
                    <a:pt x="176" y="235"/>
                  </a:cubicBezTo>
                  <a:cubicBezTo>
                    <a:pt x="176" y="177"/>
                    <a:pt x="205" y="59"/>
                    <a:pt x="236" y="30"/>
                  </a:cubicBezTo>
                  <a:cubicBezTo>
                    <a:pt x="294" y="0"/>
                    <a:pt x="383" y="0"/>
                    <a:pt x="471" y="0"/>
                  </a:cubicBezTo>
                  <a:cubicBezTo>
                    <a:pt x="736" y="0"/>
                    <a:pt x="1001" y="0"/>
                    <a:pt x="1266" y="0"/>
                  </a:cubicBezTo>
                  <a:cubicBezTo>
                    <a:pt x="1266" y="30"/>
                    <a:pt x="1325" y="30"/>
                    <a:pt x="1325" y="59"/>
                  </a:cubicBezTo>
                  <a:cubicBezTo>
                    <a:pt x="1414" y="324"/>
                    <a:pt x="1472" y="619"/>
                    <a:pt x="1532" y="913"/>
                  </a:cubicBezTo>
                  <a:cubicBezTo>
                    <a:pt x="1030" y="619"/>
                    <a:pt x="530" y="619"/>
                    <a:pt x="0" y="913"/>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 name="Freeform 3"/>
            <p:cNvSpPr>
              <a:spLocks noChangeArrowheads="1"/>
            </p:cNvSpPr>
            <p:nvPr/>
          </p:nvSpPr>
          <p:spPr bwMode="gray">
            <a:xfrm>
              <a:off x="438150" y="4002088"/>
              <a:ext cx="552450" cy="319087"/>
            </a:xfrm>
            <a:custGeom>
              <a:avLst/>
              <a:gdLst>
                <a:gd name="T0" fmla="*/ 1532 w 1533"/>
                <a:gd name="T1" fmla="*/ 0 h 885"/>
                <a:gd name="T2" fmla="*/ 1532 w 1533"/>
                <a:gd name="T3" fmla="*/ 0 h 885"/>
                <a:gd name="T4" fmla="*/ 1384 w 1533"/>
                <a:gd name="T5" fmla="*/ 589 h 885"/>
                <a:gd name="T6" fmla="*/ 1325 w 1533"/>
                <a:gd name="T7" fmla="*/ 825 h 885"/>
                <a:gd name="T8" fmla="*/ 1266 w 1533"/>
                <a:gd name="T9" fmla="*/ 884 h 885"/>
                <a:gd name="T10" fmla="*/ 294 w 1533"/>
                <a:gd name="T11" fmla="*/ 884 h 885"/>
                <a:gd name="T12" fmla="*/ 205 w 1533"/>
                <a:gd name="T13" fmla="*/ 825 h 885"/>
                <a:gd name="T14" fmla="*/ 0 w 1533"/>
                <a:gd name="T15" fmla="*/ 0 h 885"/>
                <a:gd name="T16" fmla="*/ 1532 w 1533"/>
                <a:gd name="T17" fmla="*/ 0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3" h="885">
                  <a:moveTo>
                    <a:pt x="1532" y="0"/>
                  </a:moveTo>
                  <a:lnTo>
                    <a:pt x="1532" y="0"/>
                  </a:lnTo>
                  <a:cubicBezTo>
                    <a:pt x="1501" y="206"/>
                    <a:pt x="1443" y="382"/>
                    <a:pt x="1384" y="589"/>
                  </a:cubicBezTo>
                  <a:cubicBezTo>
                    <a:pt x="1384" y="678"/>
                    <a:pt x="1354" y="736"/>
                    <a:pt x="1325" y="825"/>
                  </a:cubicBezTo>
                  <a:cubicBezTo>
                    <a:pt x="1325" y="854"/>
                    <a:pt x="1296" y="884"/>
                    <a:pt x="1266" y="884"/>
                  </a:cubicBezTo>
                  <a:cubicBezTo>
                    <a:pt x="942" y="884"/>
                    <a:pt x="618" y="884"/>
                    <a:pt x="294" y="884"/>
                  </a:cubicBezTo>
                  <a:cubicBezTo>
                    <a:pt x="265" y="884"/>
                    <a:pt x="236" y="854"/>
                    <a:pt x="205" y="825"/>
                  </a:cubicBezTo>
                  <a:cubicBezTo>
                    <a:pt x="147" y="560"/>
                    <a:pt x="88" y="295"/>
                    <a:pt x="0" y="0"/>
                  </a:cubicBezTo>
                  <a:cubicBezTo>
                    <a:pt x="530" y="265"/>
                    <a:pt x="1030" y="265"/>
                    <a:pt x="1532"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 name="Freeform 5"/>
            <p:cNvSpPr>
              <a:spLocks noChangeArrowheads="1"/>
            </p:cNvSpPr>
            <p:nvPr/>
          </p:nvSpPr>
          <p:spPr bwMode="gray">
            <a:xfrm>
              <a:off x="671513" y="3248025"/>
              <a:ext cx="339725" cy="339725"/>
            </a:xfrm>
            <a:custGeom>
              <a:avLst/>
              <a:gdLst>
                <a:gd name="T0" fmla="*/ 943 w 944"/>
                <a:gd name="T1" fmla="*/ 678 h 944"/>
                <a:gd name="T2" fmla="*/ 943 w 944"/>
                <a:gd name="T3" fmla="*/ 678 h 944"/>
                <a:gd name="T4" fmla="*/ 943 w 944"/>
                <a:gd name="T5" fmla="*/ 943 h 944"/>
                <a:gd name="T6" fmla="*/ 0 w 944"/>
                <a:gd name="T7" fmla="*/ 943 h 944"/>
                <a:gd name="T8" fmla="*/ 0 w 944"/>
                <a:gd name="T9" fmla="*/ 0 h 944"/>
                <a:gd name="T10" fmla="*/ 265 w 944"/>
                <a:gd name="T11" fmla="*/ 0 h 944"/>
                <a:gd name="T12" fmla="*/ 265 w 944"/>
                <a:gd name="T13" fmla="*/ 678 h 944"/>
                <a:gd name="T14" fmla="*/ 943 w 944"/>
                <a:gd name="T15" fmla="*/ 678 h 9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4" h="944">
                  <a:moveTo>
                    <a:pt x="943" y="678"/>
                  </a:moveTo>
                  <a:lnTo>
                    <a:pt x="943" y="678"/>
                  </a:lnTo>
                  <a:cubicBezTo>
                    <a:pt x="943" y="766"/>
                    <a:pt x="943" y="855"/>
                    <a:pt x="943" y="943"/>
                  </a:cubicBezTo>
                  <a:cubicBezTo>
                    <a:pt x="619" y="943"/>
                    <a:pt x="325" y="943"/>
                    <a:pt x="0" y="943"/>
                  </a:cubicBezTo>
                  <a:cubicBezTo>
                    <a:pt x="0" y="619"/>
                    <a:pt x="0" y="295"/>
                    <a:pt x="0" y="0"/>
                  </a:cubicBezTo>
                  <a:cubicBezTo>
                    <a:pt x="89" y="0"/>
                    <a:pt x="178" y="0"/>
                    <a:pt x="265" y="0"/>
                  </a:cubicBezTo>
                  <a:cubicBezTo>
                    <a:pt x="265" y="207"/>
                    <a:pt x="265" y="442"/>
                    <a:pt x="265" y="678"/>
                  </a:cubicBezTo>
                  <a:cubicBezTo>
                    <a:pt x="501" y="678"/>
                    <a:pt x="707" y="678"/>
                    <a:pt x="943" y="678"/>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84" name="Freeform 1008"/>
          <p:cNvSpPr>
            <a:spLocks noEditPoints="1"/>
          </p:cNvSpPr>
          <p:nvPr/>
        </p:nvSpPr>
        <p:spPr bwMode="gray">
          <a:xfrm>
            <a:off x="3503612" y="2116137"/>
            <a:ext cx="533400" cy="1013444"/>
          </a:xfrm>
          <a:custGeom>
            <a:avLst/>
            <a:gdLst/>
            <a:ahLst/>
            <a:cxnLst>
              <a:cxn ang="0">
                <a:pos x="211" y="198"/>
              </a:cxn>
              <a:cxn ang="0">
                <a:pos x="211" y="367"/>
              </a:cxn>
              <a:cxn ang="0">
                <a:pos x="182" y="397"/>
              </a:cxn>
              <a:cxn ang="0">
                <a:pos x="29" y="397"/>
              </a:cxn>
              <a:cxn ang="0">
                <a:pos x="0" y="368"/>
              </a:cxn>
              <a:cxn ang="0">
                <a:pos x="0" y="366"/>
              </a:cxn>
              <a:cxn ang="0">
                <a:pos x="0" y="30"/>
              </a:cxn>
              <a:cxn ang="0">
                <a:pos x="26" y="0"/>
              </a:cxn>
              <a:cxn ang="0">
                <a:pos x="30" y="0"/>
              </a:cxn>
              <a:cxn ang="0">
                <a:pos x="182" y="0"/>
              </a:cxn>
              <a:cxn ang="0">
                <a:pos x="211" y="29"/>
              </a:cxn>
              <a:cxn ang="0">
                <a:pos x="211" y="198"/>
              </a:cxn>
              <a:cxn ang="0">
                <a:pos x="15" y="196"/>
              </a:cxn>
              <a:cxn ang="0">
                <a:pos x="15" y="350"/>
              </a:cxn>
              <a:cxn ang="0">
                <a:pos x="21" y="356"/>
              </a:cxn>
              <a:cxn ang="0">
                <a:pos x="191" y="356"/>
              </a:cxn>
              <a:cxn ang="0">
                <a:pos x="196" y="350"/>
              </a:cxn>
              <a:cxn ang="0">
                <a:pos x="196" y="41"/>
              </a:cxn>
              <a:cxn ang="0">
                <a:pos x="191" y="35"/>
              </a:cxn>
              <a:cxn ang="0">
                <a:pos x="21" y="35"/>
              </a:cxn>
              <a:cxn ang="0">
                <a:pos x="18" y="35"/>
              </a:cxn>
              <a:cxn ang="0">
                <a:pos x="15" y="38"/>
              </a:cxn>
              <a:cxn ang="0">
                <a:pos x="15" y="41"/>
              </a:cxn>
              <a:cxn ang="0">
                <a:pos x="15" y="196"/>
              </a:cxn>
              <a:cxn ang="0">
                <a:pos x="106" y="382"/>
              </a:cxn>
              <a:cxn ang="0">
                <a:pos x="120" y="382"/>
              </a:cxn>
              <a:cxn ang="0">
                <a:pos x="126" y="377"/>
              </a:cxn>
              <a:cxn ang="0">
                <a:pos x="126" y="374"/>
              </a:cxn>
              <a:cxn ang="0">
                <a:pos x="120" y="368"/>
              </a:cxn>
              <a:cxn ang="0">
                <a:pos x="92" y="368"/>
              </a:cxn>
              <a:cxn ang="0">
                <a:pos x="86" y="376"/>
              </a:cxn>
              <a:cxn ang="0">
                <a:pos x="92" y="382"/>
              </a:cxn>
              <a:cxn ang="0">
                <a:pos x="106" y="382"/>
              </a:cxn>
              <a:cxn ang="0">
                <a:pos x="106" y="15"/>
              </a:cxn>
              <a:cxn ang="0">
                <a:pos x="88" y="15"/>
              </a:cxn>
              <a:cxn ang="0">
                <a:pos x="85" y="17"/>
              </a:cxn>
              <a:cxn ang="0">
                <a:pos x="88" y="20"/>
              </a:cxn>
              <a:cxn ang="0">
                <a:pos x="123" y="20"/>
              </a:cxn>
              <a:cxn ang="0">
                <a:pos x="127" y="17"/>
              </a:cxn>
              <a:cxn ang="0">
                <a:pos x="123" y="15"/>
              </a:cxn>
              <a:cxn ang="0">
                <a:pos x="106" y="15"/>
              </a:cxn>
            </a:cxnLst>
            <a:rect l="0" t="0" r="r" b="b"/>
            <a:pathLst>
              <a:path w="211" h="397">
                <a:moveTo>
                  <a:pt x="211" y="198"/>
                </a:moveTo>
                <a:cubicBezTo>
                  <a:pt x="211" y="254"/>
                  <a:pt x="211" y="310"/>
                  <a:pt x="211" y="367"/>
                </a:cubicBezTo>
                <a:cubicBezTo>
                  <a:pt x="211" y="383"/>
                  <a:pt x="198" y="397"/>
                  <a:pt x="182" y="397"/>
                </a:cubicBezTo>
                <a:cubicBezTo>
                  <a:pt x="131" y="397"/>
                  <a:pt x="80" y="397"/>
                  <a:pt x="29" y="397"/>
                </a:cubicBezTo>
                <a:cubicBezTo>
                  <a:pt x="14" y="397"/>
                  <a:pt x="1" y="383"/>
                  <a:pt x="0" y="368"/>
                </a:cubicBezTo>
                <a:cubicBezTo>
                  <a:pt x="0" y="367"/>
                  <a:pt x="0" y="367"/>
                  <a:pt x="0" y="366"/>
                </a:cubicBezTo>
                <a:cubicBezTo>
                  <a:pt x="0" y="254"/>
                  <a:pt x="0" y="142"/>
                  <a:pt x="0" y="30"/>
                </a:cubicBezTo>
                <a:cubicBezTo>
                  <a:pt x="0" y="14"/>
                  <a:pt x="11" y="2"/>
                  <a:pt x="26" y="0"/>
                </a:cubicBezTo>
                <a:cubicBezTo>
                  <a:pt x="27" y="0"/>
                  <a:pt x="29" y="0"/>
                  <a:pt x="30" y="0"/>
                </a:cubicBezTo>
                <a:cubicBezTo>
                  <a:pt x="80" y="0"/>
                  <a:pt x="131" y="0"/>
                  <a:pt x="182" y="0"/>
                </a:cubicBezTo>
                <a:cubicBezTo>
                  <a:pt x="198" y="0"/>
                  <a:pt x="211" y="13"/>
                  <a:pt x="211" y="29"/>
                </a:cubicBezTo>
                <a:cubicBezTo>
                  <a:pt x="211" y="85"/>
                  <a:pt x="211" y="142"/>
                  <a:pt x="211" y="198"/>
                </a:cubicBezTo>
                <a:close/>
                <a:moveTo>
                  <a:pt x="15" y="196"/>
                </a:moveTo>
                <a:cubicBezTo>
                  <a:pt x="15" y="247"/>
                  <a:pt x="15" y="299"/>
                  <a:pt x="15" y="350"/>
                </a:cubicBezTo>
                <a:cubicBezTo>
                  <a:pt x="15" y="355"/>
                  <a:pt x="16" y="356"/>
                  <a:pt x="21" y="356"/>
                </a:cubicBezTo>
                <a:cubicBezTo>
                  <a:pt x="77" y="356"/>
                  <a:pt x="134" y="356"/>
                  <a:pt x="191" y="356"/>
                </a:cubicBezTo>
                <a:cubicBezTo>
                  <a:pt x="196" y="356"/>
                  <a:pt x="196" y="355"/>
                  <a:pt x="196" y="350"/>
                </a:cubicBezTo>
                <a:cubicBezTo>
                  <a:pt x="196" y="247"/>
                  <a:pt x="196" y="144"/>
                  <a:pt x="196" y="41"/>
                </a:cubicBezTo>
                <a:cubicBezTo>
                  <a:pt x="196" y="36"/>
                  <a:pt x="196" y="35"/>
                  <a:pt x="191" y="35"/>
                </a:cubicBezTo>
                <a:cubicBezTo>
                  <a:pt x="134" y="35"/>
                  <a:pt x="77" y="35"/>
                  <a:pt x="21" y="35"/>
                </a:cubicBezTo>
                <a:cubicBezTo>
                  <a:pt x="20" y="35"/>
                  <a:pt x="19" y="35"/>
                  <a:pt x="18" y="35"/>
                </a:cubicBezTo>
                <a:cubicBezTo>
                  <a:pt x="16" y="35"/>
                  <a:pt x="15" y="36"/>
                  <a:pt x="15" y="38"/>
                </a:cubicBezTo>
                <a:cubicBezTo>
                  <a:pt x="15" y="39"/>
                  <a:pt x="15" y="40"/>
                  <a:pt x="15" y="41"/>
                </a:cubicBezTo>
                <a:cubicBezTo>
                  <a:pt x="15" y="92"/>
                  <a:pt x="15" y="144"/>
                  <a:pt x="15" y="196"/>
                </a:cubicBezTo>
                <a:close/>
                <a:moveTo>
                  <a:pt x="106" y="382"/>
                </a:moveTo>
                <a:cubicBezTo>
                  <a:pt x="110" y="382"/>
                  <a:pt x="115" y="383"/>
                  <a:pt x="120" y="382"/>
                </a:cubicBezTo>
                <a:cubicBezTo>
                  <a:pt x="123" y="382"/>
                  <a:pt x="125" y="380"/>
                  <a:pt x="126" y="377"/>
                </a:cubicBezTo>
                <a:cubicBezTo>
                  <a:pt x="126" y="376"/>
                  <a:pt x="126" y="375"/>
                  <a:pt x="126" y="374"/>
                </a:cubicBezTo>
                <a:cubicBezTo>
                  <a:pt x="126" y="370"/>
                  <a:pt x="123" y="368"/>
                  <a:pt x="120" y="368"/>
                </a:cubicBezTo>
                <a:cubicBezTo>
                  <a:pt x="111" y="368"/>
                  <a:pt x="101" y="368"/>
                  <a:pt x="92" y="368"/>
                </a:cubicBezTo>
                <a:cubicBezTo>
                  <a:pt x="87" y="368"/>
                  <a:pt x="85" y="371"/>
                  <a:pt x="86" y="376"/>
                </a:cubicBezTo>
                <a:cubicBezTo>
                  <a:pt x="86" y="380"/>
                  <a:pt x="88" y="382"/>
                  <a:pt x="92" y="382"/>
                </a:cubicBezTo>
                <a:cubicBezTo>
                  <a:pt x="97" y="382"/>
                  <a:pt x="101" y="382"/>
                  <a:pt x="106" y="382"/>
                </a:cubicBezTo>
                <a:close/>
                <a:moveTo>
                  <a:pt x="106" y="15"/>
                </a:moveTo>
                <a:cubicBezTo>
                  <a:pt x="100" y="15"/>
                  <a:pt x="94" y="15"/>
                  <a:pt x="88" y="15"/>
                </a:cubicBezTo>
                <a:cubicBezTo>
                  <a:pt x="86" y="15"/>
                  <a:pt x="85" y="15"/>
                  <a:pt x="85" y="17"/>
                </a:cubicBezTo>
                <a:cubicBezTo>
                  <a:pt x="85" y="19"/>
                  <a:pt x="86" y="20"/>
                  <a:pt x="88" y="20"/>
                </a:cubicBezTo>
                <a:cubicBezTo>
                  <a:pt x="100" y="20"/>
                  <a:pt x="112" y="20"/>
                  <a:pt x="123" y="20"/>
                </a:cubicBezTo>
                <a:cubicBezTo>
                  <a:pt x="125" y="20"/>
                  <a:pt x="127" y="19"/>
                  <a:pt x="127" y="17"/>
                </a:cubicBezTo>
                <a:cubicBezTo>
                  <a:pt x="127" y="15"/>
                  <a:pt x="125" y="15"/>
                  <a:pt x="123" y="15"/>
                </a:cubicBezTo>
                <a:cubicBezTo>
                  <a:pt x="117" y="15"/>
                  <a:pt x="112" y="15"/>
                  <a:pt x="106" y="15"/>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4" name="Group 73"/>
          <p:cNvGrpSpPr/>
          <p:nvPr/>
        </p:nvGrpSpPr>
        <p:grpSpPr bwMode="gray">
          <a:xfrm>
            <a:off x="912812" y="5090621"/>
            <a:ext cx="2362201" cy="802319"/>
            <a:chOff x="1943100" y="2994025"/>
            <a:chExt cx="3435350" cy="1166813"/>
          </a:xfrm>
          <a:solidFill>
            <a:srgbClr val="FF7700"/>
          </a:solidFill>
        </p:grpSpPr>
        <p:sp>
          <p:nvSpPr>
            <p:cNvPr id="75" name="Freeform 6"/>
            <p:cNvSpPr>
              <a:spLocks noChangeArrowheads="1"/>
            </p:cNvSpPr>
            <p:nvPr/>
          </p:nvSpPr>
          <p:spPr bwMode="gray">
            <a:xfrm>
              <a:off x="1943100" y="2994025"/>
              <a:ext cx="3435350" cy="976313"/>
            </a:xfrm>
            <a:custGeom>
              <a:avLst/>
              <a:gdLst>
                <a:gd name="T0" fmla="*/ 2887 w 9543"/>
                <a:gd name="T1" fmla="*/ 2709 h 2710"/>
                <a:gd name="T2" fmla="*/ 2887 w 9543"/>
                <a:gd name="T3" fmla="*/ 2709 h 2710"/>
                <a:gd name="T4" fmla="*/ 2150 w 9543"/>
                <a:gd name="T5" fmla="*/ 1650 h 2710"/>
                <a:gd name="T6" fmla="*/ 1267 w 9543"/>
                <a:gd name="T7" fmla="*/ 2591 h 2710"/>
                <a:gd name="T8" fmla="*/ 678 w 9543"/>
                <a:gd name="T9" fmla="*/ 2562 h 2710"/>
                <a:gd name="T10" fmla="*/ 442 w 9543"/>
                <a:gd name="T11" fmla="*/ 2504 h 2710"/>
                <a:gd name="T12" fmla="*/ 0 w 9543"/>
                <a:gd name="T13" fmla="*/ 2003 h 2710"/>
                <a:gd name="T14" fmla="*/ 0 w 9543"/>
                <a:gd name="T15" fmla="*/ 1709 h 2710"/>
                <a:gd name="T16" fmla="*/ 29 w 9543"/>
                <a:gd name="T17" fmla="*/ 1591 h 2710"/>
                <a:gd name="T18" fmla="*/ 118 w 9543"/>
                <a:gd name="T19" fmla="*/ 1267 h 2710"/>
                <a:gd name="T20" fmla="*/ 147 w 9543"/>
                <a:gd name="T21" fmla="*/ 1120 h 2710"/>
                <a:gd name="T22" fmla="*/ 147 w 9543"/>
                <a:gd name="T23" fmla="*/ 1031 h 2710"/>
                <a:gd name="T24" fmla="*/ 236 w 9543"/>
                <a:gd name="T25" fmla="*/ 884 h 2710"/>
                <a:gd name="T26" fmla="*/ 1002 w 9543"/>
                <a:gd name="T27" fmla="*/ 825 h 2710"/>
                <a:gd name="T28" fmla="*/ 1120 w 9543"/>
                <a:gd name="T29" fmla="*/ 767 h 2710"/>
                <a:gd name="T30" fmla="*/ 2445 w 9543"/>
                <a:gd name="T31" fmla="*/ 236 h 2710"/>
                <a:gd name="T32" fmla="*/ 2563 w 9543"/>
                <a:gd name="T33" fmla="*/ 118 h 2710"/>
                <a:gd name="T34" fmla="*/ 2769 w 9543"/>
                <a:gd name="T35" fmla="*/ 60 h 2710"/>
                <a:gd name="T36" fmla="*/ 3093 w 9543"/>
                <a:gd name="T37" fmla="*/ 118 h 2710"/>
                <a:gd name="T38" fmla="*/ 4537 w 9543"/>
                <a:gd name="T39" fmla="*/ 89 h 2710"/>
                <a:gd name="T40" fmla="*/ 5655 w 9543"/>
                <a:gd name="T41" fmla="*/ 384 h 2710"/>
                <a:gd name="T42" fmla="*/ 6686 w 9543"/>
                <a:gd name="T43" fmla="*/ 972 h 2710"/>
                <a:gd name="T44" fmla="*/ 6863 w 9543"/>
                <a:gd name="T45" fmla="*/ 1002 h 2710"/>
                <a:gd name="T46" fmla="*/ 7835 w 9543"/>
                <a:gd name="T47" fmla="*/ 1061 h 2710"/>
                <a:gd name="T48" fmla="*/ 9130 w 9543"/>
                <a:gd name="T49" fmla="*/ 1356 h 2710"/>
                <a:gd name="T50" fmla="*/ 9366 w 9543"/>
                <a:gd name="T51" fmla="*/ 1444 h 2710"/>
                <a:gd name="T52" fmla="*/ 9542 w 9543"/>
                <a:gd name="T53" fmla="*/ 1738 h 2710"/>
                <a:gd name="T54" fmla="*/ 9542 w 9543"/>
                <a:gd name="T55" fmla="*/ 2092 h 2710"/>
                <a:gd name="T56" fmla="*/ 9513 w 9543"/>
                <a:gd name="T57" fmla="*/ 2386 h 2710"/>
                <a:gd name="T58" fmla="*/ 9336 w 9543"/>
                <a:gd name="T59" fmla="*/ 2651 h 2710"/>
                <a:gd name="T60" fmla="*/ 8924 w 9543"/>
                <a:gd name="T61" fmla="*/ 2709 h 2710"/>
                <a:gd name="T62" fmla="*/ 8659 w 9543"/>
                <a:gd name="T63" fmla="*/ 1856 h 2710"/>
                <a:gd name="T64" fmla="*/ 8070 w 9543"/>
                <a:gd name="T65" fmla="*/ 1650 h 2710"/>
                <a:gd name="T66" fmla="*/ 7364 w 9543"/>
                <a:gd name="T67" fmla="*/ 2709 h 2710"/>
                <a:gd name="T68" fmla="*/ 2887 w 9543"/>
                <a:gd name="T69" fmla="*/ 2709 h 2710"/>
                <a:gd name="T70" fmla="*/ 4035 w 9543"/>
                <a:gd name="T71" fmla="*/ 236 h 2710"/>
                <a:gd name="T72" fmla="*/ 4035 w 9543"/>
                <a:gd name="T73" fmla="*/ 236 h 2710"/>
                <a:gd name="T74" fmla="*/ 3977 w 9543"/>
                <a:gd name="T75" fmla="*/ 236 h 2710"/>
                <a:gd name="T76" fmla="*/ 3005 w 9543"/>
                <a:gd name="T77" fmla="*/ 295 h 2710"/>
                <a:gd name="T78" fmla="*/ 2268 w 9543"/>
                <a:gd name="T79" fmla="*/ 531 h 2710"/>
                <a:gd name="T80" fmla="*/ 2180 w 9543"/>
                <a:gd name="T81" fmla="*/ 825 h 2710"/>
                <a:gd name="T82" fmla="*/ 2445 w 9543"/>
                <a:gd name="T83" fmla="*/ 1002 h 2710"/>
                <a:gd name="T84" fmla="*/ 4124 w 9543"/>
                <a:gd name="T85" fmla="*/ 1061 h 2710"/>
                <a:gd name="T86" fmla="*/ 4183 w 9543"/>
                <a:gd name="T87" fmla="*/ 1061 h 2710"/>
                <a:gd name="T88" fmla="*/ 4035 w 9543"/>
                <a:gd name="T89" fmla="*/ 236 h 2710"/>
                <a:gd name="T90" fmla="*/ 6038 w 9543"/>
                <a:gd name="T91" fmla="*/ 825 h 2710"/>
                <a:gd name="T92" fmla="*/ 6038 w 9543"/>
                <a:gd name="T93" fmla="*/ 825 h 2710"/>
                <a:gd name="T94" fmla="*/ 4301 w 9543"/>
                <a:gd name="T95" fmla="*/ 236 h 2710"/>
                <a:gd name="T96" fmla="*/ 4330 w 9543"/>
                <a:gd name="T97" fmla="*/ 354 h 2710"/>
                <a:gd name="T98" fmla="*/ 4537 w 9543"/>
                <a:gd name="T99" fmla="*/ 972 h 2710"/>
                <a:gd name="T100" fmla="*/ 4684 w 9543"/>
                <a:gd name="T101" fmla="*/ 1061 h 2710"/>
                <a:gd name="T102" fmla="*/ 5833 w 9543"/>
                <a:gd name="T103" fmla="*/ 1061 h 2710"/>
                <a:gd name="T104" fmla="*/ 5920 w 9543"/>
                <a:gd name="T105" fmla="*/ 1061 h 2710"/>
                <a:gd name="T106" fmla="*/ 6038 w 9543"/>
                <a:gd name="T107" fmla="*/ 825 h 2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43" h="2710">
                  <a:moveTo>
                    <a:pt x="2887" y="2709"/>
                  </a:moveTo>
                  <a:lnTo>
                    <a:pt x="2887" y="2709"/>
                  </a:lnTo>
                  <a:cubicBezTo>
                    <a:pt x="2945" y="2092"/>
                    <a:pt x="2651" y="1680"/>
                    <a:pt x="2150" y="1650"/>
                  </a:cubicBezTo>
                  <a:cubicBezTo>
                    <a:pt x="1649" y="1621"/>
                    <a:pt x="1296" y="1974"/>
                    <a:pt x="1267" y="2591"/>
                  </a:cubicBezTo>
                  <a:cubicBezTo>
                    <a:pt x="1060" y="2591"/>
                    <a:pt x="854" y="2562"/>
                    <a:pt x="678" y="2562"/>
                  </a:cubicBezTo>
                  <a:cubicBezTo>
                    <a:pt x="589" y="2533"/>
                    <a:pt x="531" y="2533"/>
                    <a:pt x="442" y="2504"/>
                  </a:cubicBezTo>
                  <a:cubicBezTo>
                    <a:pt x="147" y="2474"/>
                    <a:pt x="0" y="2297"/>
                    <a:pt x="0" y="2003"/>
                  </a:cubicBezTo>
                  <a:cubicBezTo>
                    <a:pt x="0" y="1885"/>
                    <a:pt x="0" y="1798"/>
                    <a:pt x="0" y="1709"/>
                  </a:cubicBezTo>
                  <a:cubicBezTo>
                    <a:pt x="0" y="1650"/>
                    <a:pt x="0" y="1591"/>
                    <a:pt x="29" y="1591"/>
                  </a:cubicBezTo>
                  <a:cubicBezTo>
                    <a:pt x="118" y="1503"/>
                    <a:pt x="118" y="1385"/>
                    <a:pt x="118" y="1267"/>
                  </a:cubicBezTo>
                  <a:cubicBezTo>
                    <a:pt x="118" y="1209"/>
                    <a:pt x="147" y="1178"/>
                    <a:pt x="147" y="1120"/>
                  </a:cubicBezTo>
                  <a:cubicBezTo>
                    <a:pt x="147" y="1091"/>
                    <a:pt x="147" y="1061"/>
                    <a:pt x="147" y="1031"/>
                  </a:cubicBezTo>
                  <a:cubicBezTo>
                    <a:pt x="118" y="972"/>
                    <a:pt x="147" y="884"/>
                    <a:pt x="236" y="884"/>
                  </a:cubicBezTo>
                  <a:cubicBezTo>
                    <a:pt x="501" y="855"/>
                    <a:pt x="736" y="855"/>
                    <a:pt x="1002" y="825"/>
                  </a:cubicBezTo>
                  <a:cubicBezTo>
                    <a:pt x="1031" y="796"/>
                    <a:pt x="1090" y="796"/>
                    <a:pt x="1120" y="767"/>
                  </a:cubicBezTo>
                  <a:cubicBezTo>
                    <a:pt x="1561" y="589"/>
                    <a:pt x="2003" y="413"/>
                    <a:pt x="2445" y="236"/>
                  </a:cubicBezTo>
                  <a:cubicBezTo>
                    <a:pt x="2503" y="207"/>
                    <a:pt x="2563" y="177"/>
                    <a:pt x="2563" y="118"/>
                  </a:cubicBezTo>
                  <a:cubicBezTo>
                    <a:pt x="2592" y="30"/>
                    <a:pt x="2710" y="0"/>
                    <a:pt x="2769" y="60"/>
                  </a:cubicBezTo>
                  <a:cubicBezTo>
                    <a:pt x="2857" y="118"/>
                    <a:pt x="2975" y="118"/>
                    <a:pt x="3093" y="118"/>
                  </a:cubicBezTo>
                  <a:cubicBezTo>
                    <a:pt x="3564" y="89"/>
                    <a:pt x="4035" y="89"/>
                    <a:pt x="4537" y="89"/>
                  </a:cubicBezTo>
                  <a:cubicBezTo>
                    <a:pt x="4919" y="118"/>
                    <a:pt x="5302" y="177"/>
                    <a:pt x="5655" y="384"/>
                  </a:cubicBezTo>
                  <a:cubicBezTo>
                    <a:pt x="6009" y="589"/>
                    <a:pt x="6333" y="767"/>
                    <a:pt x="6686" y="972"/>
                  </a:cubicBezTo>
                  <a:cubicBezTo>
                    <a:pt x="6745" y="1002"/>
                    <a:pt x="6804" y="1002"/>
                    <a:pt x="6863" y="1002"/>
                  </a:cubicBezTo>
                  <a:cubicBezTo>
                    <a:pt x="7187" y="1031"/>
                    <a:pt x="7511" y="1031"/>
                    <a:pt x="7835" y="1061"/>
                  </a:cubicBezTo>
                  <a:cubicBezTo>
                    <a:pt x="8276" y="1149"/>
                    <a:pt x="8718" y="1238"/>
                    <a:pt x="9130" y="1356"/>
                  </a:cubicBezTo>
                  <a:cubicBezTo>
                    <a:pt x="9218" y="1356"/>
                    <a:pt x="9307" y="1414"/>
                    <a:pt x="9366" y="1444"/>
                  </a:cubicBezTo>
                  <a:cubicBezTo>
                    <a:pt x="9484" y="1503"/>
                    <a:pt x="9542" y="1591"/>
                    <a:pt x="9542" y="1738"/>
                  </a:cubicBezTo>
                  <a:cubicBezTo>
                    <a:pt x="9542" y="1856"/>
                    <a:pt x="9542" y="1974"/>
                    <a:pt x="9542" y="2092"/>
                  </a:cubicBezTo>
                  <a:cubicBezTo>
                    <a:pt x="9542" y="2179"/>
                    <a:pt x="9513" y="2297"/>
                    <a:pt x="9513" y="2386"/>
                  </a:cubicBezTo>
                  <a:cubicBezTo>
                    <a:pt x="9542" y="2562"/>
                    <a:pt x="9484" y="2622"/>
                    <a:pt x="9336" y="2651"/>
                  </a:cubicBezTo>
                  <a:cubicBezTo>
                    <a:pt x="9189" y="2680"/>
                    <a:pt x="9071" y="2680"/>
                    <a:pt x="8924" y="2709"/>
                  </a:cubicBezTo>
                  <a:cubicBezTo>
                    <a:pt x="9012" y="2356"/>
                    <a:pt x="8924" y="2063"/>
                    <a:pt x="8659" y="1856"/>
                  </a:cubicBezTo>
                  <a:cubicBezTo>
                    <a:pt x="8511" y="1709"/>
                    <a:pt x="8305" y="1621"/>
                    <a:pt x="8070" y="1650"/>
                  </a:cubicBezTo>
                  <a:cubicBezTo>
                    <a:pt x="7570" y="1709"/>
                    <a:pt x="7276" y="2121"/>
                    <a:pt x="7364" y="2709"/>
                  </a:cubicBezTo>
                  <a:cubicBezTo>
                    <a:pt x="5862" y="2709"/>
                    <a:pt x="4359" y="2709"/>
                    <a:pt x="2887" y="2709"/>
                  </a:cubicBezTo>
                  <a:close/>
                  <a:moveTo>
                    <a:pt x="4035" y="236"/>
                  </a:moveTo>
                  <a:lnTo>
                    <a:pt x="4035" y="236"/>
                  </a:lnTo>
                  <a:cubicBezTo>
                    <a:pt x="4035" y="236"/>
                    <a:pt x="4006" y="236"/>
                    <a:pt x="3977" y="236"/>
                  </a:cubicBezTo>
                  <a:cubicBezTo>
                    <a:pt x="3652" y="265"/>
                    <a:pt x="3328" y="265"/>
                    <a:pt x="3005" y="295"/>
                  </a:cubicBezTo>
                  <a:cubicBezTo>
                    <a:pt x="2739" y="324"/>
                    <a:pt x="2503" y="384"/>
                    <a:pt x="2268" y="531"/>
                  </a:cubicBezTo>
                  <a:cubicBezTo>
                    <a:pt x="2150" y="589"/>
                    <a:pt x="2121" y="707"/>
                    <a:pt x="2180" y="825"/>
                  </a:cubicBezTo>
                  <a:cubicBezTo>
                    <a:pt x="2239" y="943"/>
                    <a:pt x="2327" y="1002"/>
                    <a:pt x="2445" y="1002"/>
                  </a:cubicBezTo>
                  <a:cubicBezTo>
                    <a:pt x="3005" y="1031"/>
                    <a:pt x="3564" y="1031"/>
                    <a:pt x="4124" y="1061"/>
                  </a:cubicBezTo>
                  <a:cubicBezTo>
                    <a:pt x="4153" y="1061"/>
                    <a:pt x="4153" y="1061"/>
                    <a:pt x="4183" y="1061"/>
                  </a:cubicBezTo>
                  <a:cubicBezTo>
                    <a:pt x="4124" y="767"/>
                    <a:pt x="4094" y="502"/>
                    <a:pt x="4035" y="236"/>
                  </a:cubicBezTo>
                  <a:close/>
                  <a:moveTo>
                    <a:pt x="6038" y="825"/>
                  </a:moveTo>
                  <a:lnTo>
                    <a:pt x="6038" y="825"/>
                  </a:lnTo>
                  <a:cubicBezTo>
                    <a:pt x="5538" y="384"/>
                    <a:pt x="4948" y="265"/>
                    <a:pt x="4301" y="236"/>
                  </a:cubicBezTo>
                  <a:cubicBezTo>
                    <a:pt x="4330" y="295"/>
                    <a:pt x="4330" y="324"/>
                    <a:pt x="4330" y="354"/>
                  </a:cubicBezTo>
                  <a:cubicBezTo>
                    <a:pt x="4419" y="560"/>
                    <a:pt x="4477" y="767"/>
                    <a:pt x="4537" y="972"/>
                  </a:cubicBezTo>
                  <a:cubicBezTo>
                    <a:pt x="4566" y="1061"/>
                    <a:pt x="4595" y="1061"/>
                    <a:pt x="4684" y="1061"/>
                  </a:cubicBezTo>
                  <a:cubicBezTo>
                    <a:pt x="5066" y="1061"/>
                    <a:pt x="5449" y="1061"/>
                    <a:pt x="5833" y="1061"/>
                  </a:cubicBezTo>
                  <a:cubicBezTo>
                    <a:pt x="5862" y="1061"/>
                    <a:pt x="5891" y="1061"/>
                    <a:pt x="5920" y="1061"/>
                  </a:cubicBezTo>
                  <a:cubicBezTo>
                    <a:pt x="5891" y="943"/>
                    <a:pt x="5920" y="855"/>
                    <a:pt x="6038" y="825"/>
                  </a:cubicBezTo>
                  <a:close/>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7" name="Freeform 7"/>
            <p:cNvSpPr>
              <a:spLocks noChangeArrowheads="1"/>
            </p:cNvSpPr>
            <p:nvPr/>
          </p:nvSpPr>
          <p:spPr bwMode="gray">
            <a:xfrm>
              <a:off x="2409825" y="3598863"/>
              <a:ext cx="561975" cy="561975"/>
            </a:xfrm>
            <a:custGeom>
              <a:avLst/>
              <a:gdLst>
                <a:gd name="T0" fmla="*/ 796 w 1562"/>
                <a:gd name="T1" fmla="*/ 1560 h 1561"/>
                <a:gd name="T2" fmla="*/ 796 w 1562"/>
                <a:gd name="T3" fmla="*/ 1560 h 1561"/>
                <a:gd name="T4" fmla="*/ 0 w 1562"/>
                <a:gd name="T5" fmla="*/ 794 h 1561"/>
                <a:gd name="T6" fmla="*/ 796 w 1562"/>
                <a:gd name="T7" fmla="*/ 0 h 1561"/>
                <a:gd name="T8" fmla="*/ 1561 w 1562"/>
                <a:gd name="T9" fmla="*/ 794 h 1561"/>
                <a:gd name="T10" fmla="*/ 796 w 1562"/>
                <a:gd name="T11" fmla="*/ 1560 h 1561"/>
                <a:gd name="T12" fmla="*/ 236 w 1562"/>
                <a:gd name="T13" fmla="*/ 794 h 1561"/>
                <a:gd name="T14" fmla="*/ 236 w 1562"/>
                <a:gd name="T15" fmla="*/ 794 h 1561"/>
                <a:gd name="T16" fmla="*/ 796 w 1562"/>
                <a:gd name="T17" fmla="*/ 1353 h 1561"/>
                <a:gd name="T18" fmla="*/ 1355 w 1562"/>
                <a:gd name="T19" fmla="*/ 794 h 1561"/>
                <a:gd name="T20" fmla="*/ 796 w 1562"/>
                <a:gd name="T21" fmla="*/ 236 h 1561"/>
                <a:gd name="T22" fmla="*/ 236 w 1562"/>
                <a:gd name="T23" fmla="*/ 794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2" h="1561">
                  <a:moveTo>
                    <a:pt x="796" y="1560"/>
                  </a:moveTo>
                  <a:lnTo>
                    <a:pt x="796" y="1560"/>
                  </a:lnTo>
                  <a:cubicBezTo>
                    <a:pt x="353" y="1560"/>
                    <a:pt x="0" y="1206"/>
                    <a:pt x="0" y="794"/>
                  </a:cubicBezTo>
                  <a:cubicBezTo>
                    <a:pt x="0" y="353"/>
                    <a:pt x="353" y="0"/>
                    <a:pt x="796" y="0"/>
                  </a:cubicBezTo>
                  <a:cubicBezTo>
                    <a:pt x="1207" y="0"/>
                    <a:pt x="1561" y="353"/>
                    <a:pt x="1561" y="794"/>
                  </a:cubicBezTo>
                  <a:cubicBezTo>
                    <a:pt x="1561" y="1206"/>
                    <a:pt x="1238" y="1560"/>
                    <a:pt x="796" y="1560"/>
                  </a:cubicBezTo>
                  <a:close/>
                  <a:moveTo>
                    <a:pt x="236" y="794"/>
                  </a:moveTo>
                  <a:lnTo>
                    <a:pt x="236" y="794"/>
                  </a:lnTo>
                  <a:cubicBezTo>
                    <a:pt x="236" y="1089"/>
                    <a:pt x="471" y="1353"/>
                    <a:pt x="796" y="1353"/>
                  </a:cubicBezTo>
                  <a:cubicBezTo>
                    <a:pt x="1090" y="1353"/>
                    <a:pt x="1355" y="1089"/>
                    <a:pt x="1355" y="794"/>
                  </a:cubicBezTo>
                  <a:cubicBezTo>
                    <a:pt x="1355" y="470"/>
                    <a:pt x="1090" y="236"/>
                    <a:pt x="796" y="236"/>
                  </a:cubicBezTo>
                  <a:cubicBezTo>
                    <a:pt x="471" y="236"/>
                    <a:pt x="236" y="470"/>
                    <a:pt x="236" y="794"/>
                  </a:cubicBezTo>
                  <a:close/>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8" name="Freeform 8"/>
            <p:cNvSpPr>
              <a:spLocks noChangeArrowheads="1"/>
            </p:cNvSpPr>
            <p:nvPr/>
          </p:nvSpPr>
          <p:spPr bwMode="gray">
            <a:xfrm>
              <a:off x="4594225" y="3598863"/>
              <a:ext cx="561975" cy="561975"/>
            </a:xfrm>
            <a:custGeom>
              <a:avLst/>
              <a:gdLst>
                <a:gd name="T0" fmla="*/ 765 w 1561"/>
                <a:gd name="T1" fmla="*/ 1560 h 1561"/>
                <a:gd name="T2" fmla="*/ 765 w 1561"/>
                <a:gd name="T3" fmla="*/ 1560 h 1561"/>
                <a:gd name="T4" fmla="*/ 0 w 1561"/>
                <a:gd name="T5" fmla="*/ 764 h 1561"/>
                <a:gd name="T6" fmla="*/ 794 w 1561"/>
                <a:gd name="T7" fmla="*/ 0 h 1561"/>
                <a:gd name="T8" fmla="*/ 1560 w 1561"/>
                <a:gd name="T9" fmla="*/ 794 h 1561"/>
                <a:gd name="T10" fmla="*/ 765 w 1561"/>
                <a:gd name="T11" fmla="*/ 1560 h 1561"/>
                <a:gd name="T12" fmla="*/ 1354 w 1561"/>
                <a:gd name="T13" fmla="*/ 794 h 1561"/>
                <a:gd name="T14" fmla="*/ 1354 w 1561"/>
                <a:gd name="T15" fmla="*/ 794 h 1561"/>
                <a:gd name="T16" fmla="*/ 765 w 1561"/>
                <a:gd name="T17" fmla="*/ 236 h 1561"/>
                <a:gd name="T18" fmla="*/ 206 w 1561"/>
                <a:gd name="T19" fmla="*/ 794 h 1561"/>
                <a:gd name="T20" fmla="*/ 794 w 1561"/>
                <a:gd name="T21" fmla="*/ 1353 h 1561"/>
                <a:gd name="T22" fmla="*/ 1354 w 1561"/>
                <a:gd name="T23" fmla="*/ 794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1" h="1561">
                  <a:moveTo>
                    <a:pt x="765" y="1560"/>
                  </a:moveTo>
                  <a:lnTo>
                    <a:pt x="765" y="1560"/>
                  </a:lnTo>
                  <a:cubicBezTo>
                    <a:pt x="323" y="1560"/>
                    <a:pt x="0" y="1206"/>
                    <a:pt x="0" y="764"/>
                  </a:cubicBezTo>
                  <a:cubicBezTo>
                    <a:pt x="0" y="323"/>
                    <a:pt x="354" y="0"/>
                    <a:pt x="794" y="0"/>
                  </a:cubicBezTo>
                  <a:cubicBezTo>
                    <a:pt x="1236" y="29"/>
                    <a:pt x="1560" y="383"/>
                    <a:pt x="1560" y="794"/>
                  </a:cubicBezTo>
                  <a:cubicBezTo>
                    <a:pt x="1560" y="1236"/>
                    <a:pt x="1207" y="1560"/>
                    <a:pt x="765" y="1560"/>
                  </a:cubicBezTo>
                  <a:close/>
                  <a:moveTo>
                    <a:pt x="1354" y="794"/>
                  </a:moveTo>
                  <a:lnTo>
                    <a:pt x="1354" y="794"/>
                  </a:lnTo>
                  <a:cubicBezTo>
                    <a:pt x="1354" y="470"/>
                    <a:pt x="1089" y="236"/>
                    <a:pt x="765" y="236"/>
                  </a:cubicBezTo>
                  <a:cubicBezTo>
                    <a:pt x="471" y="236"/>
                    <a:pt x="236" y="470"/>
                    <a:pt x="206" y="794"/>
                  </a:cubicBezTo>
                  <a:cubicBezTo>
                    <a:pt x="206" y="1089"/>
                    <a:pt x="471" y="1353"/>
                    <a:pt x="794" y="1353"/>
                  </a:cubicBezTo>
                  <a:cubicBezTo>
                    <a:pt x="1089" y="1353"/>
                    <a:pt x="1354" y="1089"/>
                    <a:pt x="1354" y="794"/>
                  </a:cubicBezTo>
                  <a:close/>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0" name="Freeform 9"/>
            <p:cNvSpPr>
              <a:spLocks noChangeArrowheads="1"/>
            </p:cNvSpPr>
            <p:nvPr/>
          </p:nvSpPr>
          <p:spPr bwMode="gray">
            <a:xfrm>
              <a:off x="2495550" y="3684588"/>
              <a:ext cx="403225" cy="403225"/>
            </a:xfrm>
            <a:custGeom>
              <a:avLst/>
              <a:gdLst>
                <a:gd name="T0" fmla="*/ 0 w 1120"/>
                <a:gd name="T1" fmla="*/ 558 h 1118"/>
                <a:gd name="T2" fmla="*/ 0 w 1120"/>
                <a:gd name="T3" fmla="*/ 558 h 1118"/>
                <a:gd name="T4" fmla="*/ 560 w 1120"/>
                <a:gd name="T5" fmla="*/ 0 h 1118"/>
                <a:gd name="T6" fmla="*/ 1119 w 1120"/>
                <a:gd name="T7" fmla="*/ 558 h 1118"/>
                <a:gd name="T8" fmla="*/ 560 w 1120"/>
                <a:gd name="T9" fmla="*/ 1117 h 1118"/>
                <a:gd name="T10" fmla="*/ 0 w 1120"/>
                <a:gd name="T11" fmla="*/ 558 h 1118"/>
                <a:gd name="T12" fmla="*/ 324 w 1120"/>
                <a:gd name="T13" fmla="*/ 646 h 1118"/>
                <a:gd name="T14" fmla="*/ 324 w 1120"/>
                <a:gd name="T15" fmla="*/ 646 h 1118"/>
                <a:gd name="T16" fmla="*/ 88 w 1120"/>
                <a:gd name="T17" fmla="*/ 646 h 1118"/>
                <a:gd name="T18" fmla="*/ 147 w 1120"/>
                <a:gd name="T19" fmla="*/ 823 h 1118"/>
                <a:gd name="T20" fmla="*/ 324 w 1120"/>
                <a:gd name="T21" fmla="*/ 646 h 1118"/>
                <a:gd name="T22" fmla="*/ 1031 w 1120"/>
                <a:gd name="T23" fmla="*/ 470 h 1118"/>
                <a:gd name="T24" fmla="*/ 1031 w 1120"/>
                <a:gd name="T25" fmla="*/ 470 h 1118"/>
                <a:gd name="T26" fmla="*/ 971 w 1120"/>
                <a:gd name="T27" fmla="*/ 322 h 1118"/>
                <a:gd name="T28" fmla="*/ 766 w 1120"/>
                <a:gd name="T29" fmla="*/ 440 h 1118"/>
                <a:gd name="T30" fmla="*/ 795 w 1120"/>
                <a:gd name="T31" fmla="*/ 470 h 1118"/>
                <a:gd name="T32" fmla="*/ 1031 w 1120"/>
                <a:gd name="T33" fmla="*/ 470 h 1118"/>
                <a:gd name="T34" fmla="*/ 88 w 1120"/>
                <a:gd name="T35" fmla="*/ 470 h 1118"/>
                <a:gd name="T36" fmla="*/ 88 w 1120"/>
                <a:gd name="T37" fmla="*/ 470 h 1118"/>
                <a:gd name="T38" fmla="*/ 353 w 1120"/>
                <a:gd name="T39" fmla="*/ 470 h 1118"/>
                <a:gd name="T40" fmla="*/ 147 w 1120"/>
                <a:gd name="T41" fmla="*/ 263 h 1118"/>
                <a:gd name="T42" fmla="*/ 88 w 1120"/>
                <a:gd name="T43" fmla="*/ 470 h 1118"/>
                <a:gd name="T44" fmla="*/ 1031 w 1120"/>
                <a:gd name="T45" fmla="*/ 646 h 1118"/>
                <a:gd name="T46" fmla="*/ 1031 w 1120"/>
                <a:gd name="T47" fmla="*/ 646 h 1118"/>
                <a:gd name="T48" fmla="*/ 766 w 1120"/>
                <a:gd name="T49" fmla="*/ 646 h 1118"/>
                <a:gd name="T50" fmla="*/ 942 w 1120"/>
                <a:gd name="T51" fmla="*/ 823 h 1118"/>
                <a:gd name="T52" fmla="*/ 1031 w 1120"/>
                <a:gd name="T53" fmla="*/ 646 h 1118"/>
                <a:gd name="T54" fmla="*/ 648 w 1120"/>
                <a:gd name="T55" fmla="*/ 87 h 1118"/>
                <a:gd name="T56" fmla="*/ 648 w 1120"/>
                <a:gd name="T57" fmla="*/ 87 h 1118"/>
                <a:gd name="T58" fmla="*/ 648 w 1120"/>
                <a:gd name="T59" fmla="*/ 322 h 1118"/>
                <a:gd name="T60" fmla="*/ 824 w 1120"/>
                <a:gd name="T61" fmla="*/ 147 h 1118"/>
                <a:gd name="T62" fmla="*/ 648 w 1120"/>
                <a:gd name="T63" fmla="*/ 87 h 1118"/>
                <a:gd name="T64" fmla="*/ 471 w 1120"/>
                <a:gd name="T65" fmla="*/ 87 h 1118"/>
                <a:gd name="T66" fmla="*/ 471 w 1120"/>
                <a:gd name="T67" fmla="*/ 87 h 1118"/>
                <a:gd name="T68" fmla="*/ 265 w 1120"/>
                <a:gd name="T69" fmla="*/ 147 h 1118"/>
                <a:gd name="T70" fmla="*/ 471 w 1120"/>
                <a:gd name="T71" fmla="*/ 352 h 1118"/>
                <a:gd name="T72" fmla="*/ 471 w 1120"/>
                <a:gd name="T73" fmla="*/ 87 h 1118"/>
                <a:gd name="T74" fmla="*/ 471 w 1120"/>
                <a:gd name="T75" fmla="*/ 764 h 1118"/>
                <a:gd name="T76" fmla="*/ 471 w 1120"/>
                <a:gd name="T77" fmla="*/ 764 h 1118"/>
                <a:gd name="T78" fmla="*/ 295 w 1120"/>
                <a:gd name="T79" fmla="*/ 941 h 1118"/>
                <a:gd name="T80" fmla="*/ 471 w 1120"/>
                <a:gd name="T81" fmla="*/ 1029 h 1118"/>
                <a:gd name="T82" fmla="*/ 471 w 1120"/>
                <a:gd name="T83" fmla="*/ 764 h 1118"/>
                <a:gd name="T84" fmla="*/ 824 w 1120"/>
                <a:gd name="T85" fmla="*/ 941 h 1118"/>
                <a:gd name="T86" fmla="*/ 824 w 1120"/>
                <a:gd name="T87" fmla="*/ 941 h 1118"/>
                <a:gd name="T88" fmla="*/ 648 w 1120"/>
                <a:gd name="T89" fmla="*/ 793 h 1118"/>
                <a:gd name="T90" fmla="*/ 648 w 1120"/>
                <a:gd name="T91" fmla="*/ 1029 h 1118"/>
                <a:gd name="T92" fmla="*/ 824 w 1120"/>
                <a:gd name="T93" fmla="*/ 941 h 1118"/>
                <a:gd name="T94" fmla="*/ 560 w 1120"/>
                <a:gd name="T95" fmla="*/ 646 h 1118"/>
                <a:gd name="T96" fmla="*/ 560 w 1120"/>
                <a:gd name="T97" fmla="*/ 646 h 1118"/>
                <a:gd name="T98" fmla="*/ 618 w 1120"/>
                <a:gd name="T99" fmla="*/ 558 h 1118"/>
                <a:gd name="T100" fmla="*/ 560 w 1120"/>
                <a:gd name="T101" fmla="*/ 470 h 1118"/>
                <a:gd name="T102" fmla="*/ 500 w 1120"/>
                <a:gd name="T103" fmla="*/ 558 h 1118"/>
                <a:gd name="T104" fmla="*/ 560 w 1120"/>
                <a:gd name="T105" fmla="*/ 646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20" h="1118">
                  <a:moveTo>
                    <a:pt x="0" y="558"/>
                  </a:moveTo>
                  <a:lnTo>
                    <a:pt x="0" y="558"/>
                  </a:lnTo>
                  <a:cubicBezTo>
                    <a:pt x="0" y="234"/>
                    <a:pt x="235" y="0"/>
                    <a:pt x="560" y="0"/>
                  </a:cubicBezTo>
                  <a:cubicBezTo>
                    <a:pt x="854" y="0"/>
                    <a:pt x="1119" y="234"/>
                    <a:pt x="1119" y="558"/>
                  </a:cubicBezTo>
                  <a:cubicBezTo>
                    <a:pt x="1119" y="853"/>
                    <a:pt x="854" y="1117"/>
                    <a:pt x="560" y="1117"/>
                  </a:cubicBezTo>
                  <a:cubicBezTo>
                    <a:pt x="235" y="1117"/>
                    <a:pt x="0" y="853"/>
                    <a:pt x="0" y="558"/>
                  </a:cubicBezTo>
                  <a:close/>
                  <a:moveTo>
                    <a:pt x="324" y="646"/>
                  </a:moveTo>
                  <a:lnTo>
                    <a:pt x="324" y="646"/>
                  </a:lnTo>
                  <a:cubicBezTo>
                    <a:pt x="235" y="646"/>
                    <a:pt x="177" y="646"/>
                    <a:pt x="88" y="646"/>
                  </a:cubicBezTo>
                  <a:cubicBezTo>
                    <a:pt x="117" y="706"/>
                    <a:pt x="117" y="764"/>
                    <a:pt x="147" y="823"/>
                  </a:cubicBezTo>
                  <a:cubicBezTo>
                    <a:pt x="206" y="764"/>
                    <a:pt x="265" y="706"/>
                    <a:pt x="324" y="646"/>
                  </a:cubicBezTo>
                  <a:close/>
                  <a:moveTo>
                    <a:pt x="1031" y="470"/>
                  </a:moveTo>
                  <a:lnTo>
                    <a:pt x="1031" y="470"/>
                  </a:lnTo>
                  <a:cubicBezTo>
                    <a:pt x="1002" y="410"/>
                    <a:pt x="971" y="352"/>
                    <a:pt x="971" y="322"/>
                  </a:cubicBezTo>
                  <a:cubicBezTo>
                    <a:pt x="913" y="352"/>
                    <a:pt x="854" y="410"/>
                    <a:pt x="766" y="440"/>
                  </a:cubicBezTo>
                  <a:cubicBezTo>
                    <a:pt x="795" y="440"/>
                    <a:pt x="795" y="470"/>
                    <a:pt x="795" y="470"/>
                  </a:cubicBezTo>
                  <a:cubicBezTo>
                    <a:pt x="854" y="470"/>
                    <a:pt x="942" y="470"/>
                    <a:pt x="1031" y="470"/>
                  </a:cubicBezTo>
                  <a:close/>
                  <a:moveTo>
                    <a:pt x="88" y="470"/>
                  </a:moveTo>
                  <a:lnTo>
                    <a:pt x="88" y="470"/>
                  </a:lnTo>
                  <a:cubicBezTo>
                    <a:pt x="177" y="470"/>
                    <a:pt x="235" y="470"/>
                    <a:pt x="353" y="470"/>
                  </a:cubicBezTo>
                  <a:cubicBezTo>
                    <a:pt x="265" y="381"/>
                    <a:pt x="235" y="352"/>
                    <a:pt x="147" y="263"/>
                  </a:cubicBezTo>
                  <a:cubicBezTo>
                    <a:pt x="117" y="352"/>
                    <a:pt x="117" y="381"/>
                    <a:pt x="88" y="470"/>
                  </a:cubicBezTo>
                  <a:close/>
                  <a:moveTo>
                    <a:pt x="1031" y="646"/>
                  </a:moveTo>
                  <a:lnTo>
                    <a:pt x="1031" y="646"/>
                  </a:lnTo>
                  <a:cubicBezTo>
                    <a:pt x="942" y="646"/>
                    <a:pt x="854" y="646"/>
                    <a:pt x="766" y="646"/>
                  </a:cubicBezTo>
                  <a:cubicBezTo>
                    <a:pt x="824" y="706"/>
                    <a:pt x="884" y="764"/>
                    <a:pt x="942" y="823"/>
                  </a:cubicBezTo>
                  <a:cubicBezTo>
                    <a:pt x="971" y="764"/>
                    <a:pt x="1002" y="706"/>
                    <a:pt x="1031" y="646"/>
                  </a:cubicBezTo>
                  <a:close/>
                  <a:moveTo>
                    <a:pt x="648" y="87"/>
                  </a:moveTo>
                  <a:lnTo>
                    <a:pt x="648" y="87"/>
                  </a:lnTo>
                  <a:cubicBezTo>
                    <a:pt x="648" y="176"/>
                    <a:pt x="648" y="234"/>
                    <a:pt x="648" y="322"/>
                  </a:cubicBezTo>
                  <a:cubicBezTo>
                    <a:pt x="707" y="263"/>
                    <a:pt x="766" y="205"/>
                    <a:pt x="824" y="147"/>
                  </a:cubicBezTo>
                  <a:cubicBezTo>
                    <a:pt x="766" y="117"/>
                    <a:pt x="707" y="117"/>
                    <a:pt x="648" y="87"/>
                  </a:cubicBezTo>
                  <a:close/>
                  <a:moveTo>
                    <a:pt x="471" y="87"/>
                  </a:moveTo>
                  <a:lnTo>
                    <a:pt x="471" y="87"/>
                  </a:lnTo>
                  <a:cubicBezTo>
                    <a:pt x="412" y="117"/>
                    <a:pt x="353" y="117"/>
                    <a:pt x="265" y="147"/>
                  </a:cubicBezTo>
                  <a:cubicBezTo>
                    <a:pt x="353" y="234"/>
                    <a:pt x="382" y="263"/>
                    <a:pt x="471" y="352"/>
                  </a:cubicBezTo>
                  <a:cubicBezTo>
                    <a:pt x="471" y="234"/>
                    <a:pt x="471" y="176"/>
                    <a:pt x="471" y="87"/>
                  </a:cubicBezTo>
                  <a:close/>
                  <a:moveTo>
                    <a:pt x="471" y="764"/>
                  </a:moveTo>
                  <a:lnTo>
                    <a:pt x="471" y="764"/>
                  </a:lnTo>
                  <a:cubicBezTo>
                    <a:pt x="412" y="853"/>
                    <a:pt x="353" y="882"/>
                    <a:pt x="295" y="941"/>
                  </a:cubicBezTo>
                  <a:cubicBezTo>
                    <a:pt x="353" y="970"/>
                    <a:pt x="412" y="1000"/>
                    <a:pt x="471" y="1029"/>
                  </a:cubicBezTo>
                  <a:cubicBezTo>
                    <a:pt x="471" y="941"/>
                    <a:pt x="471" y="853"/>
                    <a:pt x="471" y="764"/>
                  </a:cubicBezTo>
                  <a:close/>
                  <a:moveTo>
                    <a:pt x="824" y="941"/>
                  </a:moveTo>
                  <a:lnTo>
                    <a:pt x="824" y="941"/>
                  </a:lnTo>
                  <a:cubicBezTo>
                    <a:pt x="736" y="882"/>
                    <a:pt x="707" y="853"/>
                    <a:pt x="648" y="793"/>
                  </a:cubicBezTo>
                  <a:cubicBezTo>
                    <a:pt x="648" y="853"/>
                    <a:pt x="648" y="941"/>
                    <a:pt x="648" y="1029"/>
                  </a:cubicBezTo>
                  <a:cubicBezTo>
                    <a:pt x="707" y="1000"/>
                    <a:pt x="766" y="970"/>
                    <a:pt x="824" y="941"/>
                  </a:cubicBezTo>
                  <a:close/>
                  <a:moveTo>
                    <a:pt x="560" y="646"/>
                  </a:moveTo>
                  <a:lnTo>
                    <a:pt x="560" y="646"/>
                  </a:lnTo>
                  <a:cubicBezTo>
                    <a:pt x="589" y="588"/>
                    <a:pt x="618" y="558"/>
                    <a:pt x="618" y="558"/>
                  </a:cubicBezTo>
                  <a:cubicBezTo>
                    <a:pt x="618" y="528"/>
                    <a:pt x="560" y="499"/>
                    <a:pt x="560" y="470"/>
                  </a:cubicBezTo>
                  <a:cubicBezTo>
                    <a:pt x="530" y="499"/>
                    <a:pt x="500" y="528"/>
                    <a:pt x="500" y="558"/>
                  </a:cubicBezTo>
                  <a:cubicBezTo>
                    <a:pt x="500" y="588"/>
                    <a:pt x="530" y="617"/>
                    <a:pt x="560" y="646"/>
                  </a:cubicBezTo>
                  <a:close/>
                </a:path>
              </a:pathLst>
            </a:custGeom>
            <a:solidFill>
              <a:schemeClr val="bg1"/>
            </a:solid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6" name="Freeform 10"/>
            <p:cNvSpPr>
              <a:spLocks noChangeArrowheads="1"/>
            </p:cNvSpPr>
            <p:nvPr/>
          </p:nvSpPr>
          <p:spPr bwMode="gray">
            <a:xfrm>
              <a:off x="4668838" y="3684588"/>
              <a:ext cx="414337" cy="403225"/>
            </a:xfrm>
            <a:custGeom>
              <a:avLst/>
              <a:gdLst>
                <a:gd name="T0" fmla="*/ 1148 w 1149"/>
                <a:gd name="T1" fmla="*/ 558 h 1118"/>
                <a:gd name="T2" fmla="*/ 1148 w 1149"/>
                <a:gd name="T3" fmla="*/ 558 h 1118"/>
                <a:gd name="T4" fmla="*/ 588 w 1149"/>
                <a:gd name="T5" fmla="*/ 1117 h 1118"/>
                <a:gd name="T6" fmla="*/ 0 w 1149"/>
                <a:gd name="T7" fmla="*/ 558 h 1118"/>
                <a:gd name="T8" fmla="*/ 559 w 1149"/>
                <a:gd name="T9" fmla="*/ 0 h 1118"/>
                <a:gd name="T10" fmla="*/ 1148 w 1149"/>
                <a:gd name="T11" fmla="*/ 558 h 1118"/>
                <a:gd name="T12" fmla="*/ 500 w 1149"/>
                <a:gd name="T13" fmla="*/ 87 h 1118"/>
                <a:gd name="T14" fmla="*/ 500 w 1149"/>
                <a:gd name="T15" fmla="*/ 87 h 1118"/>
                <a:gd name="T16" fmla="*/ 324 w 1149"/>
                <a:gd name="T17" fmla="*/ 147 h 1118"/>
                <a:gd name="T18" fmla="*/ 500 w 1149"/>
                <a:gd name="T19" fmla="*/ 352 h 1118"/>
                <a:gd name="T20" fmla="*/ 500 w 1149"/>
                <a:gd name="T21" fmla="*/ 87 h 1118"/>
                <a:gd name="T22" fmla="*/ 1059 w 1149"/>
                <a:gd name="T23" fmla="*/ 646 h 1118"/>
                <a:gd name="T24" fmla="*/ 1059 w 1149"/>
                <a:gd name="T25" fmla="*/ 646 h 1118"/>
                <a:gd name="T26" fmla="*/ 823 w 1149"/>
                <a:gd name="T27" fmla="*/ 646 h 1118"/>
                <a:gd name="T28" fmla="*/ 971 w 1149"/>
                <a:gd name="T29" fmla="*/ 823 h 1118"/>
                <a:gd name="T30" fmla="*/ 1059 w 1149"/>
                <a:gd name="T31" fmla="*/ 646 h 1118"/>
                <a:gd name="T32" fmla="*/ 676 w 1149"/>
                <a:gd name="T33" fmla="*/ 87 h 1118"/>
                <a:gd name="T34" fmla="*/ 676 w 1149"/>
                <a:gd name="T35" fmla="*/ 87 h 1118"/>
                <a:gd name="T36" fmla="*/ 676 w 1149"/>
                <a:gd name="T37" fmla="*/ 352 h 1118"/>
                <a:gd name="T38" fmla="*/ 854 w 1149"/>
                <a:gd name="T39" fmla="*/ 147 h 1118"/>
                <a:gd name="T40" fmla="*/ 676 w 1149"/>
                <a:gd name="T41" fmla="*/ 87 h 1118"/>
                <a:gd name="T42" fmla="*/ 1059 w 1149"/>
                <a:gd name="T43" fmla="*/ 470 h 1118"/>
                <a:gd name="T44" fmla="*/ 1059 w 1149"/>
                <a:gd name="T45" fmla="*/ 470 h 1118"/>
                <a:gd name="T46" fmla="*/ 971 w 1149"/>
                <a:gd name="T47" fmla="*/ 263 h 1118"/>
                <a:gd name="T48" fmla="*/ 794 w 1149"/>
                <a:gd name="T49" fmla="*/ 470 h 1118"/>
                <a:gd name="T50" fmla="*/ 1059 w 1149"/>
                <a:gd name="T51" fmla="*/ 470 h 1118"/>
                <a:gd name="T52" fmla="*/ 177 w 1149"/>
                <a:gd name="T53" fmla="*/ 293 h 1118"/>
                <a:gd name="T54" fmla="*/ 177 w 1149"/>
                <a:gd name="T55" fmla="*/ 293 h 1118"/>
                <a:gd name="T56" fmla="*/ 117 w 1149"/>
                <a:gd name="T57" fmla="*/ 470 h 1118"/>
                <a:gd name="T58" fmla="*/ 353 w 1149"/>
                <a:gd name="T59" fmla="*/ 470 h 1118"/>
                <a:gd name="T60" fmla="*/ 177 w 1149"/>
                <a:gd name="T61" fmla="*/ 293 h 1118"/>
                <a:gd name="T62" fmla="*/ 383 w 1149"/>
                <a:gd name="T63" fmla="*/ 646 h 1118"/>
                <a:gd name="T64" fmla="*/ 383 w 1149"/>
                <a:gd name="T65" fmla="*/ 646 h 1118"/>
                <a:gd name="T66" fmla="*/ 117 w 1149"/>
                <a:gd name="T67" fmla="*/ 646 h 1118"/>
                <a:gd name="T68" fmla="*/ 177 w 1149"/>
                <a:gd name="T69" fmla="*/ 823 h 1118"/>
                <a:gd name="T70" fmla="*/ 383 w 1149"/>
                <a:gd name="T71" fmla="*/ 646 h 1118"/>
                <a:gd name="T72" fmla="*/ 324 w 1149"/>
                <a:gd name="T73" fmla="*/ 970 h 1118"/>
                <a:gd name="T74" fmla="*/ 324 w 1149"/>
                <a:gd name="T75" fmla="*/ 970 h 1118"/>
                <a:gd name="T76" fmla="*/ 500 w 1149"/>
                <a:gd name="T77" fmla="*/ 1029 h 1118"/>
                <a:gd name="T78" fmla="*/ 500 w 1149"/>
                <a:gd name="T79" fmla="*/ 764 h 1118"/>
                <a:gd name="T80" fmla="*/ 324 w 1149"/>
                <a:gd name="T81" fmla="*/ 970 h 1118"/>
                <a:gd name="T82" fmla="*/ 676 w 1149"/>
                <a:gd name="T83" fmla="*/ 764 h 1118"/>
                <a:gd name="T84" fmla="*/ 676 w 1149"/>
                <a:gd name="T85" fmla="*/ 764 h 1118"/>
                <a:gd name="T86" fmla="*/ 676 w 1149"/>
                <a:gd name="T87" fmla="*/ 1029 h 1118"/>
                <a:gd name="T88" fmla="*/ 823 w 1149"/>
                <a:gd name="T89" fmla="*/ 941 h 1118"/>
                <a:gd name="T90" fmla="*/ 676 w 1149"/>
                <a:gd name="T91" fmla="*/ 764 h 1118"/>
                <a:gd name="T92" fmla="*/ 559 w 1149"/>
                <a:gd name="T93" fmla="*/ 470 h 1118"/>
                <a:gd name="T94" fmla="*/ 559 w 1149"/>
                <a:gd name="T95" fmla="*/ 470 h 1118"/>
                <a:gd name="T96" fmla="*/ 500 w 1149"/>
                <a:gd name="T97" fmla="*/ 558 h 1118"/>
                <a:gd name="T98" fmla="*/ 559 w 1149"/>
                <a:gd name="T99" fmla="*/ 617 h 1118"/>
                <a:gd name="T100" fmla="*/ 647 w 1149"/>
                <a:gd name="T101" fmla="*/ 558 h 1118"/>
                <a:gd name="T102" fmla="*/ 559 w 1149"/>
                <a:gd name="T103" fmla="*/ 470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49" h="1118">
                  <a:moveTo>
                    <a:pt x="1148" y="558"/>
                  </a:moveTo>
                  <a:lnTo>
                    <a:pt x="1148" y="558"/>
                  </a:lnTo>
                  <a:cubicBezTo>
                    <a:pt x="1148" y="853"/>
                    <a:pt x="883" y="1117"/>
                    <a:pt x="588" y="1117"/>
                  </a:cubicBezTo>
                  <a:cubicBezTo>
                    <a:pt x="265" y="1117"/>
                    <a:pt x="0" y="853"/>
                    <a:pt x="0" y="558"/>
                  </a:cubicBezTo>
                  <a:cubicBezTo>
                    <a:pt x="30" y="234"/>
                    <a:pt x="265" y="0"/>
                    <a:pt x="559" y="0"/>
                  </a:cubicBezTo>
                  <a:cubicBezTo>
                    <a:pt x="883" y="0"/>
                    <a:pt x="1148" y="234"/>
                    <a:pt x="1148" y="558"/>
                  </a:cubicBezTo>
                  <a:close/>
                  <a:moveTo>
                    <a:pt x="500" y="87"/>
                  </a:moveTo>
                  <a:lnTo>
                    <a:pt x="500" y="87"/>
                  </a:lnTo>
                  <a:cubicBezTo>
                    <a:pt x="412" y="117"/>
                    <a:pt x="353" y="117"/>
                    <a:pt x="324" y="147"/>
                  </a:cubicBezTo>
                  <a:cubicBezTo>
                    <a:pt x="383" y="205"/>
                    <a:pt x="412" y="263"/>
                    <a:pt x="500" y="352"/>
                  </a:cubicBezTo>
                  <a:cubicBezTo>
                    <a:pt x="500" y="234"/>
                    <a:pt x="500" y="176"/>
                    <a:pt x="500" y="87"/>
                  </a:cubicBezTo>
                  <a:close/>
                  <a:moveTo>
                    <a:pt x="1059" y="646"/>
                  </a:moveTo>
                  <a:lnTo>
                    <a:pt x="1059" y="646"/>
                  </a:lnTo>
                  <a:cubicBezTo>
                    <a:pt x="941" y="646"/>
                    <a:pt x="883" y="646"/>
                    <a:pt x="823" y="646"/>
                  </a:cubicBezTo>
                  <a:cubicBezTo>
                    <a:pt x="854" y="706"/>
                    <a:pt x="912" y="735"/>
                    <a:pt x="971" y="823"/>
                  </a:cubicBezTo>
                  <a:cubicBezTo>
                    <a:pt x="1001" y="764"/>
                    <a:pt x="1030" y="706"/>
                    <a:pt x="1059" y="646"/>
                  </a:cubicBezTo>
                  <a:close/>
                  <a:moveTo>
                    <a:pt x="676" y="87"/>
                  </a:moveTo>
                  <a:lnTo>
                    <a:pt x="676" y="87"/>
                  </a:lnTo>
                  <a:cubicBezTo>
                    <a:pt x="676" y="176"/>
                    <a:pt x="676" y="234"/>
                    <a:pt x="676" y="352"/>
                  </a:cubicBezTo>
                  <a:cubicBezTo>
                    <a:pt x="735" y="263"/>
                    <a:pt x="765" y="205"/>
                    <a:pt x="854" y="147"/>
                  </a:cubicBezTo>
                  <a:cubicBezTo>
                    <a:pt x="794" y="117"/>
                    <a:pt x="735" y="117"/>
                    <a:pt x="676" y="87"/>
                  </a:cubicBezTo>
                  <a:close/>
                  <a:moveTo>
                    <a:pt x="1059" y="470"/>
                  </a:moveTo>
                  <a:lnTo>
                    <a:pt x="1059" y="470"/>
                  </a:lnTo>
                  <a:cubicBezTo>
                    <a:pt x="1030" y="381"/>
                    <a:pt x="1001" y="352"/>
                    <a:pt x="971" y="263"/>
                  </a:cubicBezTo>
                  <a:cubicBezTo>
                    <a:pt x="912" y="352"/>
                    <a:pt x="854" y="381"/>
                    <a:pt x="794" y="470"/>
                  </a:cubicBezTo>
                  <a:cubicBezTo>
                    <a:pt x="883" y="470"/>
                    <a:pt x="941" y="470"/>
                    <a:pt x="1059" y="470"/>
                  </a:cubicBezTo>
                  <a:close/>
                  <a:moveTo>
                    <a:pt x="177" y="293"/>
                  </a:moveTo>
                  <a:lnTo>
                    <a:pt x="177" y="293"/>
                  </a:lnTo>
                  <a:cubicBezTo>
                    <a:pt x="148" y="352"/>
                    <a:pt x="117" y="410"/>
                    <a:pt x="117" y="470"/>
                  </a:cubicBezTo>
                  <a:cubicBezTo>
                    <a:pt x="206" y="470"/>
                    <a:pt x="265" y="470"/>
                    <a:pt x="353" y="470"/>
                  </a:cubicBezTo>
                  <a:cubicBezTo>
                    <a:pt x="295" y="410"/>
                    <a:pt x="235" y="352"/>
                    <a:pt x="177" y="293"/>
                  </a:cubicBezTo>
                  <a:close/>
                  <a:moveTo>
                    <a:pt x="383" y="646"/>
                  </a:moveTo>
                  <a:lnTo>
                    <a:pt x="383" y="646"/>
                  </a:lnTo>
                  <a:cubicBezTo>
                    <a:pt x="265" y="646"/>
                    <a:pt x="206" y="646"/>
                    <a:pt x="117" y="646"/>
                  </a:cubicBezTo>
                  <a:cubicBezTo>
                    <a:pt x="117" y="706"/>
                    <a:pt x="148" y="764"/>
                    <a:pt x="177" y="823"/>
                  </a:cubicBezTo>
                  <a:cubicBezTo>
                    <a:pt x="235" y="764"/>
                    <a:pt x="295" y="706"/>
                    <a:pt x="383" y="646"/>
                  </a:cubicBezTo>
                  <a:close/>
                  <a:moveTo>
                    <a:pt x="324" y="970"/>
                  </a:moveTo>
                  <a:lnTo>
                    <a:pt x="324" y="970"/>
                  </a:lnTo>
                  <a:cubicBezTo>
                    <a:pt x="383" y="970"/>
                    <a:pt x="412" y="1000"/>
                    <a:pt x="500" y="1029"/>
                  </a:cubicBezTo>
                  <a:cubicBezTo>
                    <a:pt x="500" y="911"/>
                    <a:pt x="500" y="853"/>
                    <a:pt x="500" y="764"/>
                  </a:cubicBezTo>
                  <a:cubicBezTo>
                    <a:pt x="412" y="823"/>
                    <a:pt x="383" y="882"/>
                    <a:pt x="324" y="970"/>
                  </a:cubicBezTo>
                  <a:close/>
                  <a:moveTo>
                    <a:pt x="676" y="764"/>
                  </a:moveTo>
                  <a:lnTo>
                    <a:pt x="676" y="764"/>
                  </a:lnTo>
                  <a:cubicBezTo>
                    <a:pt x="676" y="853"/>
                    <a:pt x="676" y="941"/>
                    <a:pt x="676" y="1029"/>
                  </a:cubicBezTo>
                  <a:cubicBezTo>
                    <a:pt x="735" y="1000"/>
                    <a:pt x="794" y="970"/>
                    <a:pt x="823" y="941"/>
                  </a:cubicBezTo>
                  <a:cubicBezTo>
                    <a:pt x="765" y="882"/>
                    <a:pt x="735" y="823"/>
                    <a:pt x="676" y="764"/>
                  </a:cubicBezTo>
                  <a:close/>
                  <a:moveTo>
                    <a:pt x="559" y="470"/>
                  </a:moveTo>
                  <a:lnTo>
                    <a:pt x="559" y="470"/>
                  </a:lnTo>
                  <a:cubicBezTo>
                    <a:pt x="529" y="499"/>
                    <a:pt x="500" y="528"/>
                    <a:pt x="500" y="558"/>
                  </a:cubicBezTo>
                  <a:cubicBezTo>
                    <a:pt x="500" y="588"/>
                    <a:pt x="559" y="588"/>
                    <a:pt x="559" y="617"/>
                  </a:cubicBezTo>
                  <a:cubicBezTo>
                    <a:pt x="588" y="588"/>
                    <a:pt x="617" y="558"/>
                    <a:pt x="647" y="558"/>
                  </a:cubicBezTo>
                  <a:cubicBezTo>
                    <a:pt x="647" y="528"/>
                    <a:pt x="617" y="499"/>
                    <a:pt x="559" y="470"/>
                  </a:cubicBezTo>
                  <a:close/>
                </a:path>
              </a:pathLst>
            </a:custGeom>
            <a:solidFill>
              <a:srgbClr val="FFFFFF"/>
            </a:solid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7" name="Freeform 11"/>
            <p:cNvSpPr>
              <a:spLocks noChangeArrowheads="1"/>
            </p:cNvSpPr>
            <p:nvPr/>
          </p:nvSpPr>
          <p:spPr bwMode="gray">
            <a:xfrm>
              <a:off x="2527300" y="3916363"/>
              <a:ext cx="85725" cy="63500"/>
            </a:xfrm>
            <a:custGeom>
              <a:avLst/>
              <a:gdLst>
                <a:gd name="T0" fmla="*/ 236 w 237"/>
                <a:gd name="T1" fmla="*/ 0 h 178"/>
                <a:gd name="T2" fmla="*/ 236 w 237"/>
                <a:gd name="T3" fmla="*/ 0 h 178"/>
                <a:gd name="T4" fmla="*/ 59 w 237"/>
                <a:gd name="T5" fmla="*/ 177 h 178"/>
                <a:gd name="T6" fmla="*/ 0 w 237"/>
                <a:gd name="T7" fmla="*/ 0 h 178"/>
                <a:gd name="T8" fmla="*/ 236 w 237"/>
                <a:gd name="T9" fmla="*/ 0 h 178"/>
              </a:gdLst>
              <a:ahLst/>
              <a:cxnLst>
                <a:cxn ang="0">
                  <a:pos x="T0" y="T1"/>
                </a:cxn>
                <a:cxn ang="0">
                  <a:pos x="T2" y="T3"/>
                </a:cxn>
                <a:cxn ang="0">
                  <a:pos x="T4" y="T5"/>
                </a:cxn>
                <a:cxn ang="0">
                  <a:pos x="T6" y="T7"/>
                </a:cxn>
                <a:cxn ang="0">
                  <a:pos x="T8" y="T9"/>
                </a:cxn>
              </a:cxnLst>
              <a:rect l="0" t="0" r="r" b="b"/>
              <a:pathLst>
                <a:path w="237" h="178">
                  <a:moveTo>
                    <a:pt x="236" y="0"/>
                  </a:moveTo>
                  <a:lnTo>
                    <a:pt x="236" y="0"/>
                  </a:lnTo>
                  <a:cubicBezTo>
                    <a:pt x="177" y="60"/>
                    <a:pt x="118" y="118"/>
                    <a:pt x="59" y="177"/>
                  </a:cubicBezTo>
                  <a:cubicBezTo>
                    <a:pt x="29" y="118"/>
                    <a:pt x="29" y="60"/>
                    <a:pt x="0" y="0"/>
                  </a:cubicBezTo>
                  <a:cubicBezTo>
                    <a:pt x="89" y="0"/>
                    <a:pt x="147" y="0"/>
                    <a:pt x="236"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8" name="Freeform 12"/>
            <p:cNvSpPr>
              <a:spLocks noChangeArrowheads="1"/>
            </p:cNvSpPr>
            <p:nvPr/>
          </p:nvSpPr>
          <p:spPr bwMode="gray">
            <a:xfrm>
              <a:off x="2770188" y="3800475"/>
              <a:ext cx="95250" cy="53975"/>
            </a:xfrm>
            <a:custGeom>
              <a:avLst/>
              <a:gdLst>
                <a:gd name="T0" fmla="*/ 265 w 266"/>
                <a:gd name="T1" fmla="*/ 148 h 149"/>
                <a:gd name="T2" fmla="*/ 265 w 266"/>
                <a:gd name="T3" fmla="*/ 148 h 149"/>
                <a:gd name="T4" fmla="*/ 29 w 266"/>
                <a:gd name="T5" fmla="*/ 148 h 149"/>
                <a:gd name="T6" fmla="*/ 0 w 266"/>
                <a:gd name="T7" fmla="*/ 118 h 149"/>
                <a:gd name="T8" fmla="*/ 205 w 266"/>
                <a:gd name="T9" fmla="*/ 0 h 149"/>
                <a:gd name="T10" fmla="*/ 265 w 266"/>
                <a:gd name="T11" fmla="*/ 148 h 149"/>
              </a:gdLst>
              <a:ahLst/>
              <a:cxnLst>
                <a:cxn ang="0">
                  <a:pos x="T0" y="T1"/>
                </a:cxn>
                <a:cxn ang="0">
                  <a:pos x="T2" y="T3"/>
                </a:cxn>
                <a:cxn ang="0">
                  <a:pos x="T4" y="T5"/>
                </a:cxn>
                <a:cxn ang="0">
                  <a:pos x="T6" y="T7"/>
                </a:cxn>
                <a:cxn ang="0">
                  <a:pos x="T8" y="T9"/>
                </a:cxn>
                <a:cxn ang="0">
                  <a:pos x="T10" y="T11"/>
                </a:cxn>
              </a:cxnLst>
              <a:rect l="0" t="0" r="r" b="b"/>
              <a:pathLst>
                <a:path w="266" h="149">
                  <a:moveTo>
                    <a:pt x="265" y="148"/>
                  </a:moveTo>
                  <a:lnTo>
                    <a:pt x="265" y="148"/>
                  </a:lnTo>
                  <a:cubicBezTo>
                    <a:pt x="176" y="148"/>
                    <a:pt x="88" y="148"/>
                    <a:pt x="29" y="148"/>
                  </a:cubicBezTo>
                  <a:cubicBezTo>
                    <a:pt x="29" y="148"/>
                    <a:pt x="29" y="118"/>
                    <a:pt x="0" y="118"/>
                  </a:cubicBezTo>
                  <a:cubicBezTo>
                    <a:pt x="88" y="88"/>
                    <a:pt x="147" y="30"/>
                    <a:pt x="205" y="0"/>
                  </a:cubicBezTo>
                  <a:cubicBezTo>
                    <a:pt x="205" y="30"/>
                    <a:pt x="236" y="88"/>
                    <a:pt x="265" y="148"/>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9" name="Freeform 13"/>
            <p:cNvSpPr>
              <a:spLocks noChangeArrowheads="1"/>
            </p:cNvSpPr>
            <p:nvPr/>
          </p:nvSpPr>
          <p:spPr bwMode="gray">
            <a:xfrm>
              <a:off x="2527300" y="3778250"/>
              <a:ext cx="95250" cy="74613"/>
            </a:xfrm>
            <a:custGeom>
              <a:avLst/>
              <a:gdLst>
                <a:gd name="T0" fmla="*/ 0 w 266"/>
                <a:gd name="T1" fmla="*/ 207 h 208"/>
                <a:gd name="T2" fmla="*/ 0 w 266"/>
                <a:gd name="T3" fmla="*/ 207 h 208"/>
                <a:gd name="T4" fmla="*/ 59 w 266"/>
                <a:gd name="T5" fmla="*/ 0 h 208"/>
                <a:gd name="T6" fmla="*/ 265 w 266"/>
                <a:gd name="T7" fmla="*/ 207 h 208"/>
                <a:gd name="T8" fmla="*/ 0 w 266"/>
                <a:gd name="T9" fmla="*/ 207 h 208"/>
              </a:gdLst>
              <a:ahLst/>
              <a:cxnLst>
                <a:cxn ang="0">
                  <a:pos x="T0" y="T1"/>
                </a:cxn>
                <a:cxn ang="0">
                  <a:pos x="T2" y="T3"/>
                </a:cxn>
                <a:cxn ang="0">
                  <a:pos x="T4" y="T5"/>
                </a:cxn>
                <a:cxn ang="0">
                  <a:pos x="T6" y="T7"/>
                </a:cxn>
                <a:cxn ang="0">
                  <a:pos x="T8" y="T9"/>
                </a:cxn>
              </a:cxnLst>
              <a:rect l="0" t="0" r="r" b="b"/>
              <a:pathLst>
                <a:path w="266" h="208">
                  <a:moveTo>
                    <a:pt x="0" y="207"/>
                  </a:moveTo>
                  <a:lnTo>
                    <a:pt x="0" y="207"/>
                  </a:lnTo>
                  <a:cubicBezTo>
                    <a:pt x="29" y="118"/>
                    <a:pt x="29" y="89"/>
                    <a:pt x="59" y="0"/>
                  </a:cubicBezTo>
                  <a:cubicBezTo>
                    <a:pt x="147" y="89"/>
                    <a:pt x="177" y="118"/>
                    <a:pt x="265" y="207"/>
                  </a:cubicBezTo>
                  <a:cubicBezTo>
                    <a:pt x="147" y="207"/>
                    <a:pt x="89" y="207"/>
                    <a:pt x="0" y="207"/>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0" name="Freeform 14"/>
            <p:cNvSpPr>
              <a:spLocks noChangeArrowheads="1"/>
            </p:cNvSpPr>
            <p:nvPr/>
          </p:nvSpPr>
          <p:spPr bwMode="gray">
            <a:xfrm>
              <a:off x="2770188" y="3916363"/>
              <a:ext cx="95250" cy="63500"/>
            </a:xfrm>
            <a:custGeom>
              <a:avLst/>
              <a:gdLst>
                <a:gd name="T0" fmla="*/ 265 w 266"/>
                <a:gd name="T1" fmla="*/ 0 h 178"/>
                <a:gd name="T2" fmla="*/ 265 w 266"/>
                <a:gd name="T3" fmla="*/ 0 h 178"/>
                <a:gd name="T4" fmla="*/ 176 w 266"/>
                <a:gd name="T5" fmla="*/ 177 h 178"/>
                <a:gd name="T6" fmla="*/ 0 w 266"/>
                <a:gd name="T7" fmla="*/ 0 h 178"/>
                <a:gd name="T8" fmla="*/ 265 w 266"/>
                <a:gd name="T9" fmla="*/ 0 h 178"/>
              </a:gdLst>
              <a:ahLst/>
              <a:cxnLst>
                <a:cxn ang="0">
                  <a:pos x="T0" y="T1"/>
                </a:cxn>
                <a:cxn ang="0">
                  <a:pos x="T2" y="T3"/>
                </a:cxn>
                <a:cxn ang="0">
                  <a:pos x="T4" y="T5"/>
                </a:cxn>
                <a:cxn ang="0">
                  <a:pos x="T6" y="T7"/>
                </a:cxn>
                <a:cxn ang="0">
                  <a:pos x="T8" y="T9"/>
                </a:cxn>
              </a:cxnLst>
              <a:rect l="0" t="0" r="r" b="b"/>
              <a:pathLst>
                <a:path w="266" h="178">
                  <a:moveTo>
                    <a:pt x="265" y="0"/>
                  </a:moveTo>
                  <a:lnTo>
                    <a:pt x="265" y="0"/>
                  </a:lnTo>
                  <a:cubicBezTo>
                    <a:pt x="236" y="60"/>
                    <a:pt x="205" y="118"/>
                    <a:pt x="176" y="177"/>
                  </a:cubicBezTo>
                  <a:cubicBezTo>
                    <a:pt x="118" y="118"/>
                    <a:pt x="58" y="60"/>
                    <a:pt x="0" y="0"/>
                  </a:cubicBezTo>
                  <a:cubicBezTo>
                    <a:pt x="88" y="0"/>
                    <a:pt x="176" y="0"/>
                    <a:pt x="265"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1" name="Freeform 15"/>
            <p:cNvSpPr>
              <a:spLocks noChangeArrowheads="1"/>
            </p:cNvSpPr>
            <p:nvPr/>
          </p:nvSpPr>
          <p:spPr bwMode="gray">
            <a:xfrm>
              <a:off x="2728913" y="3714750"/>
              <a:ext cx="63500" cy="85725"/>
            </a:xfrm>
            <a:custGeom>
              <a:avLst/>
              <a:gdLst>
                <a:gd name="T0" fmla="*/ 0 w 177"/>
                <a:gd name="T1" fmla="*/ 0 h 236"/>
                <a:gd name="T2" fmla="*/ 0 w 177"/>
                <a:gd name="T3" fmla="*/ 0 h 236"/>
                <a:gd name="T4" fmla="*/ 176 w 177"/>
                <a:gd name="T5" fmla="*/ 60 h 236"/>
                <a:gd name="T6" fmla="*/ 0 w 177"/>
                <a:gd name="T7" fmla="*/ 235 h 236"/>
                <a:gd name="T8" fmla="*/ 0 w 177"/>
                <a:gd name="T9" fmla="*/ 0 h 236"/>
              </a:gdLst>
              <a:ahLst/>
              <a:cxnLst>
                <a:cxn ang="0">
                  <a:pos x="T0" y="T1"/>
                </a:cxn>
                <a:cxn ang="0">
                  <a:pos x="T2" y="T3"/>
                </a:cxn>
                <a:cxn ang="0">
                  <a:pos x="T4" y="T5"/>
                </a:cxn>
                <a:cxn ang="0">
                  <a:pos x="T6" y="T7"/>
                </a:cxn>
                <a:cxn ang="0">
                  <a:pos x="T8" y="T9"/>
                </a:cxn>
              </a:cxnLst>
              <a:rect l="0" t="0" r="r" b="b"/>
              <a:pathLst>
                <a:path w="177" h="236">
                  <a:moveTo>
                    <a:pt x="0" y="0"/>
                  </a:moveTo>
                  <a:lnTo>
                    <a:pt x="0" y="0"/>
                  </a:lnTo>
                  <a:cubicBezTo>
                    <a:pt x="59" y="30"/>
                    <a:pt x="118" y="30"/>
                    <a:pt x="176" y="60"/>
                  </a:cubicBezTo>
                  <a:cubicBezTo>
                    <a:pt x="118" y="118"/>
                    <a:pt x="59" y="176"/>
                    <a:pt x="0" y="235"/>
                  </a:cubicBezTo>
                  <a:cubicBezTo>
                    <a:pt x="0" y="147"/>
                    <a:pt x="0" y="89"/>
                    <a:pt x="0"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2" name="Freeform 16"/>
            <p:cNvSpPr>
              <a:spLocks noChangeArrowheads="1"/>
            </p:cNvSpPr>
            <p:nvPr/>
          </p:nvSpPr>
          <p:spPr bwMode="gray">
            <a:xfrm>
              <a:off x="2590800" y="3714750"/>
              <a:ext cx="74613" cy="95250"/>
            </a:xfrm>
            <a:custGeom>
              <a:avLst/>
              <a:gdLst>
                <a:gd name="T0" fmla="*/ 206 w 207"/>
                <a:gd name="T1" fmla="*/ 0 h 266"/>
                <a:gd name="T2" fmla="*/ 206 w 207"/>
                <a:gd name="T3" fmla="*/ 0 h 266"/>
                <a:gd name="T4" fmla="*/ 206 w 207"/>
                <a:gd name="T5" fmla="*/ 265 h 266"/>
                <a:gd name="T6" fmla="*/ 0 w 207"/>
                <a:gd name="T7" fmla="*/ 60 h 266"/>
                <a:gd name="T8" fmla="*/ 206 w 207"/>
                <a:gd name="T9" fmla="*/ 0 h 266"/>
              </a:gdLst>
              <a:ahLst/>
              <a:cxnLst>
                <a:cxn ang="0">
                  <a:pos x="T0" y="T1"/>
                </a:cxn>
                <a:cxn ang="0">
                  <a:pos x="T2" y="T3"/>
                </a:cxn>
                <a:cxn ang="0">
                  <a:pos x="T4" y="T5"/>
                </a:cxn>
                <a:cxn ang="0">
                  <a:pos x="T6" y="T7"/>
                </a:cxn>
                <a:cxn ang="0">
                  <a:pos x="T8" y="T9"/>
                </a:cxn>
              </a:cxnLst>
              <a:rect l="0" t="0" r="r" b="b"/>
              <a:pathLst>
                <a:path w="207" h="266">
                  <a:moveTo>
                    <a:pt x="206" y="0"/>
                  </a:moveTo>
                  <a:lnTo>
                    <a:pt x="206" y="0"/>
                  </a:lnTo>
                  <a:cubicBezTo>
                    <a:pt x="206" y="89"/>
                    <a:pt x="206" y="147"/>
                    <a:pt x="206" y="265"/>
                  </a:cubicBezTo>
                  <a:cubicBezTo>
                    <a:pt x="117" y="176"/>
                    <a:pt x="88" y="147"/>
                    <a:pt x="0" y="60"/>
                  </a:cubicBezTo>
                  <a:cubicBezTo>
                    <a:pt x="88" y="30"/>
                    <a:pt x="147" y="30"/>
                    <a:pt x="206"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3" name="Freeform 17"/>
            <p:cNvSpPr>
              <a:spLocks noChangeArrowheads="1"/>
            </p:cNvSpPr>
            <p:nvPr/>
          </p:nvSpPr>
          <p:spPr bwMode="gray">
            <a:xfrm>
              <a:off x="2601913" y="3959225"/>
              <a:ext cx="63500" cy="95250"/>
            </a:xfrm>
            <a:custGeom>
              <a:avLst/>
              <a:gdLst>
                <a:gd name="T0" fmla="*/ 176 w 177"/>
                <a:gd name="T1" fmla="*/ 0 h 266"/>
                <a:gd name="T2" fmla="*/ 176 w 177"/>
                <a:gd name="T3" fmla="*/ 0 h 266"/>
                <a:gd name="T4" fmla="*/ 176 w 177"/>
                <a:gd name="T5" fmla="*/ 265 h 266"/>
                <a:gd name="T6" fmla="*/ 0 w 177"/>
                <a:gd name="T7" fmla="*/ 177 h 266"/>
                <a:gd name="T8" fmla="*/ 176 w 177"/>
                <a:gd name="T9" fmla="*/ 0 h 266"/>
              </a:gdLst>
              <a:ahLst/>
              <a:cxnLst>
                <a:cxn ang="0">
                  <a:pos x="T0" y="T1"/>
                </a:cxn>
                <a:cxn ang="0">
                  <a:pos x="T2" y="T3"/>
                </a:cxn>
                <a:cxn ang="0">
                  <a:pos x="T4" y="T5"/>
                </a:cxn>
                <a:cxn ang="0">
                  <a:pos x="T6" y="T7"/>
                </a:cxn>
                <a:cxn ang="0">
                  <a:pos x="T8" y="T9"/>
                </a:cxn>
              </a:cxnLst>
              <a:rect l="0" t="0" r="r" b="b"/>
              <a:pathLst>
                <a:path w="177" h="266">
                  <a:moveTo>
                    <a:pt x="176" y="0"/>
                  </a:moveTo>
                  <a:lnTo>
                    <a:pt x="176" y="0"/>
                  </a:lnTo>
                  <a:cubicBezTo>
                    <a:pt x="176" y="89"/>
                    <a:pt x="176" y="177"/>
                    <a:pt x="176" y="265"/>
                  </a:cubicBezTo>
                  <a:cubicBezTo>
                    <a:pt x="117" y="236"/>
                    <a:pt x="58" y="206"/>
                    <a:pt x="0" y="177"/>
                  </a:cubicBezTo>
                  <a:cubicBezTo>
                    <a:pt x="58" y="118"/>
                    <a:pt x="117" y="89"/>
                    <a:pt x="176"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4" name="Freeform 18"/>
            <p:cNvSpPr>
              <a:spLocks noChangeArrowheads="1"/>
            </p:cNvSpPr>
            <p:nvPr/>
          </p:nvSpPr>
          <p:spPr bwMode="gray">
            <a:xfrm>
              <a:off x="2728913" y="3968750"/>
              <a:ext cx="63500" cy="85725"/>
            </a:xfrm>
            <a:custGeom>
              <a:avLst/>
              <a:gdLst>
                <a:gd name="T0" fmla="*/ 176 w 177"/>
                <a:gd name="T1" fmla="*/ 148 h 237"/>
                <a:gd name="T2" fmla="*/ 176 w 177"/>
                <a:gd name="T3" fmla="*/ 148 h 237"/>
                <a:gd name="T4" fmla="*/ 0 w 177"/>
                <a:gd name="T5" fmla="*/ 236 h 237"/>
                <a:gd name="T6" fmla="*/ 0 w 177"/>
                <a:gd name="T7" fmla="*/ 0 h 237"/>
                <a:gd name="T8" fmla="*/ 176 w 177"/>
                <a:gd name="T9" fmla="*/ 148 h 237"/>
              </a:gdLst>
              <a:ahLst/>
              <a:cxnLst>
                <a:cxn ang="0">
                  <a:pos x="T0" y="T1"/>
                </a:cxn>
                <a:cxn ang="0">
                  <a:pos x="T2" y="T3"/>
                </a:cxn>
                <a:cxn ang="0">
                  <a:pos x="T4" y="T5"/>
                </a:cxn>
                <a:cxn ang="0">
                  <a:pos x="T6" y="T7"/>
                </a:cxn>
                <a:cxn ang="0">
                  <a:pos x="T8" y="T9"/>
                </a:cxn>
              </a:cxnLst>
              <a:rect l="0" t="0" r="r" b="b"/>
              <a:pathLst>
                <a:path w="177" h="237">
                  <a:moveTo>
                    <a:pt x="176" y="148"/>
                  </a:moveTo>
                  <a:lnTo>
                    <a:pt x="176" y="148"/>
                  </a:lnTo>
                  <a:cubicBezTo>
                    <a:pt x="118" y="177"/>
                    <a:pt x="59" y="207"/>
                    <a:pt x="0" y="236"/>
                  </a:cubicBezTo>
                  <a:cubicBezTo>
                    <a:pt x="0" y="148"/>
                    <a:pt x="0" y="60"/>
                    <a:pt x="0" y="0"/>
                  </a:cubicBezTo>
                  <a:cubicBezTo>
                    <a:pt x="59" y="60"/>
                    <a:pt x="88" y="89"/>
                    <a:pt x="176" y="148"/>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5" name="Freeform 19"/>
            <p:cNvSpPr>
              <a:spLocks noChangeArrowheads="1"/>
            </p:cNvSpPr>
            <p:nvPr/>
          </p:nvSpPr>
          <p:spPr bwMode="gray">
            <a:xfrm>
              <a:off x="2674938" y="3852863"/>
              <a:ext cx="42862" cy="63500"/>
            </a:xfrm>
            <a:custGeom>
              <a:avLst/>
              <a:gdLst>
                <a:gd name="T0" fmla="*/ 60 w 119"/>
                <a:gd name="T1" fmla="*/ 176 h 177"/>
                <a:gd name="T2" fmla="*/ 60 w 119"/>
                <a:gd name="T3" fmla="*/ 176 h 177"/>
                <a:gd name="T4" fmla="*/ 0 w 119"/>
                <a:gd name="T5" fmla="*/ 88 h 177"/>
                <a:gd name="T6" fmla="*/ 60 w 119"/>
                <a:gd name="T7" fmla="*/ 0 h 177"/>
                <a:gd name="T8" fmla="*/ 118 w 119"/>
                <a:gd name="T9" fmla="*/ 88 h 177"/>
                <a:gd name="T10" fmla="*/ 60 w 119"/>
                <a:gd name="T11" fmla="*/ 176 h 177"/>
              </a:gdLst>
              <a:ahLst/>
              <a:cxnLst>
                <a:cxn ang="0">
                  <a:pos x="T0" y="T1"/>
                </a:cxn>
                <a:cxn ang="0">
                  <a:pos x="T2" y="T3"/>
                </a:cxn>
                <a:cxn ang="0">
                  <a:pos x="T4" y="T5"/>
                </a:cxn>
                <a:cxn ang="0">
                  <a:pos x="T6" y="T7"/>
                </a:cxn>
                <a:cxn ang="0">
                  <a:pos x="T8" y="T9"/>
                </a:cxn>
                <a:cxn ang="0">
                  <a:pos x="T10" y="T11"/>
                </a:cxn>
              </a:cxnLst>
              <a:rect l="0" t="0" r="r" b="b"/>
              <a:pathLst>
                <a:path w="119" h="177">
                  <a:moveTo>
                    <a:pt x="60" y="176"/>
                  </a:moveTo>
                  <a:lnTo>
                    <a:pt x="60" y="176"/>
                  </a:lnTo>
                  <a:cubicBezTo>
                    <a:pt x="30" y="147"/>
                    <a:pt x="0" y="118"/>
                    <a:pt x="0" y="88"/>
                  </a:cubicBezTo>
                  <a:cubicBezTo>
                    <a:pt x="0" y="58"/>
                    <a:pt x="30" y="29"/>
                    <a:pt x="60" y="0"/>
                  </a:cubicBezTo>
                  <a:cubicBezTo>
                    <a:pt x="60" y="29"/>
                    <a:pt x="118" y="58"/>
                    <a:pt x="118" y="88"/>
                  </a:cubicBezTo>
                  <a:cubicBezTo>
                    <a:pt x="118" y="88"/>
                    <a:pt x="89" y="118"/>
                    <a:pt x="60" y="176"/>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7" name="Freeform 20"/>
            <p:cNvSpPr>
              <a:spLocks noChangeArrowheads="1"/>
            </p:cNvSpPr>
            <p:nvPr/>
          </p:nvSpPr>
          <p:spPr bwMode="gray">
            <a:xfrm>
              <a:off x="4784725" y="3714750"/>
              <a:ext cx="63500" cy="95250"/>
            </a:xfrm>
            <a:custGeom>
              <a:avLst/>
              <a:gdLst>
                <a:gd name="T0" fmla="*/ 176 w 177"/>
                <a:gd name="T1" fmla="*/ 0 h 266"/>
                <a:gd name="T2" fmla="*/ 176 w 177"/>
                <a:gd name="T3" fmla="*/ 0 h 266"/>
                <a:gd name="T4" fmla="*/ 176 w 177"/>
                <a:gd name="T5" fmla="*/ 265 h 266"/>
                <a:gd name="T6" fmla="*/ 0 w 177"/>
                <a:gd name="T7" fmla="*/ 60 h 266"/>
                <a:gd name="T8" fmla="*/ 176 w 177"/>
                <a:gd name="T9" fmla="*/ 0 h 266"/>
              </a:gdLst>
              <a:ahLst/>
              <a:cxnLst>
                <a:cxn ang="0">
                  <a:pos x="T0" y="T1"/>
                </a:cxn>
                <a:cxn ang="0">
                  <a:pos x="T2" y="T3"/>
                </a:cxn>
                <a:cxn ang="0">
                  <a:pos x="T4" y="T5"/>
                </a:cxn>
                <a:cxn ang="0">
                  <a:pos x="T6" y="T7"/>
                </a:cxn>
                <a:cxn ang="0">
                  <a:pos x="T8" y="T9"/>
                </a:cxn>
              </a:cxnLst>
              <a:rect l="0" t="0" r="r" b="b"/>
              <a:pathLst>
                <a:path w="177" h="266">
                  <a:moveTo>
                    <a:pt x="176" y="0"/>
                  </a:moveTo>
                  <a:lnTo>
                    <a:pt x="176" y="0"/>
                  </a:lnTo>
                  <a:cubicBezTo>
                    <a:pt x="176" y="89"/>
                    <a:pt x="176" y="147"/>
                    <a:pt x="176" y="265"/>
                  </a:cubicBezTo>
                  <a:cubicBezTo>
                    <a:pt x="88" y="176"/>
                    <a:pt x="59" y="118"/>
                    <a:pt x="0" y="60"/>
                  </a:cubicBezTo>
                  <a:cubicBezTo>
                    <a:pt x="29" y="30"/>
                    <a:pt x="88" y="30"/>
                    <a:pt x="176"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8" name="Freeform 21"/>
            <p:cNvSpPr>
              <a:spLocks noChangeArrowheads="1"/>
            </p:cNvSpPr>
            <p:nvPr/>
          </p:nvSpPr>
          <p:spPr bwMode="gray">
            <a:xfrm>
              <a:off x="4965700" y="3916363"/>
              <a:ext cx="85725" cy="63500"/>
            </a:xfrm>
            <a:custGeom>
              <a:avLst/>
              <a:gdLst>
                <a:gd name="T0" fmla="*/ 236 w 237"/>
                <a:gd name="T1" fmla="*/ 0 h 178"/>
                <a:gd name="T2" fmla="*/ 236 w 237"/>
                <a:gd name="T3" fmla="*/ 0 h 178"/>
                <a:gd name="T4" fmla="*/ 148 w 237"/>
                <a:gd name="T5" fmla="*/ 177 h 178"/>
                <a:gd name="T6" fmla="*/ 0 w 237"/>
                <a:gd name="T7" fmla="*/ 0 h 178"/>
                <a:gd name="T8" fmla="*/ 236 w 237"/>
                <a:gd name="T9" fmla="*/ 0 h 178"/>
              </a:gdLst>
              <a:ahLst/>
              <a:cxnLst>
                <a:cxn ang="0">
                  <a:pos x="T0" y="T1"/>
                </a:cxn>
                <a:cxn ang="0">
                  <a:pos x="T2" y="T3"/>
                </a:cxn>
                <a:cxn ang="0">
                  <a:pos x="T4" y="T5"/>
                </a:cxn>
                <a:cxn ang="0">
                  <a:pos x="T6" y="T7"/>
                </a:cxn>
                <a:cxn ang="0">
                  <a:pos x="T8" y="T9"/>
                </a:cxn>
              </a:cxnLst>
              <a:rect l="0" t="0" r="r" b="b"/>
              <a:pathLst>
                <a:path w="237" h="178">
                  <a:moveTo>
                    <a:pt x="236" y="0"/>
                  </a:moveTo>
                  <a:lnTo>
                    <a:pt x="236" y="0"/>
                  </a:lnTo>
                  <a:cubicBezTo>
                    <a:pt x="207" y="60"/>
                    <a:pt x="178" y="118"/>
                    <a:pt x="148" y="177"/>
                  </a:cubicBezTo>
                  <a:cubicBezTo>
                    <a:pt x="89" y="89"/>
                    <a:pt x="31" y="60"/>
                    <a:pt x="0" y="0"/>
                  </a:cubicBezTo>
                  <a:cubicBezTo>
                    <a:pt x="60" y="0"/>
                    <a:pt x="118" y="0"/>
                    <a:pt x="236"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9" name="Freeform 22"/>
            <p:cNvSpPr>
              <a:spLocks noChangeArrowheads="1"/>
            </p:cNvSpPr>
            <p:nvPr/>
          </p:nvSpPr>
          <p:spPr bwMode="gray">
            <a:xfrm>
              <a:off x="4911725" y="3714750"/>
              <a:ext cx="65088" cy="95250"/>
            </a:xfrm>
            <a:custGeom>
              <a:avLst/>
              <a:gdLst>
                <a:gd name="T0" fmla="*/ 0 w 179"/>
                <a:gd name="T1" fmla="*/ 0 h 266"/>
                <a:gd name="T2" fmla="*/ 0 w 179"/>
                <a:gd name="T3" fmla="*/ 0 h 266"/>
                <a:gd name="T4" fmla="*/ 178 w 179"/>
                <a:gd name="T5" fmla="*/ 60 h 266"/>
                <a:gd name="T6" fmla="*/ 0 w 179"/>
                <a:gd name="T7" fmla="*/ 265 h 266"/>
                <a:gd name="T8" fmla="*/ 0 w 179"/>
                <a:gd name="T9" fmla="*/ 0 h 266"/>
              </a:gdLst>
              <a:ahLst/>
              <a:cxnLst>
                <a:cxn ang="0">
                  <a:pos x="T0" y="T1"/>
                </a:cxn>
                <a:cxn ang="0">
                  <a:pos x="T2" y="T3"/>
                </a:cxn>
                <a:cxn ang="0">
                  <a:pos x="T4" y="T5"/>
                </a:cxn>
                <a:cxn ang="0">
                  <a:pos x="T6" y="T7"/>
                </a:cxn>
                <a:cxn ang="0">
                  <a:pos x="T8" y="T9"/>
                </a:cxn>
              </a:cxnLst>
              <a:rect l="0" t="0" r="r" b="b"/>
              <a:pathLst>
                <a:path w="179" h="266">
                  <a:moveTo>
                    <a:pt x="0" y="0"/>
                  </a:moveTo>
                  <a:lnTo>
                    <a:pt x="0" y="0"/>
                  </a:lnTo>
                  <a:cubicBezTo>
                    <a:pt x="59" y="30"/>
                    <a:pt x="118" y="30"/>
                    <a:pt x="178" y="60"/>
                  </a:cubicBezTo>
                  <a:cubicBezTo>
                    <a:pt x="89" y="118"/>
                    <a:pt x="59" y="176"/>
                    <a:pt x="0" y="265"/>
                  </a:cubicBezTo>
                  <a:cubicBezTo>
                    <a:pt x="0" y="147"/>
                    <a:pt x="0" y="89"/>
                    <a:pt x="0"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0" name="Freeform 23"/>
            <p:cNvSpPr>
              <a:spLocks noChangeArrowheads="1"/>
            </p:cNvSpPr>
            <p:nvPr/>
          </p:nvSpPr>
          <p:spPr bwMode="gray">
            <a:xfrm>
              <a:off x="4954588" y="3778250"/>
              <a:ext cx="95250" cy="74613"/>
            </a:xfrm>
            <a:custGeom>
              <a:avLst/>
              <a:gdLst>
                <a:gd name="T0" fmla="*/ 265 w 266"/>
                <a:gd name="T1" fmla="*/ 207 h 208"/>
                <a:gd name="T2" fmla="*/ 265 w 266"/>
                <a:gd name="T3" fmla="*/ 207 h 208"/>
                <a:gd name="T4" fmla="*/ 0 w 266"/>
                <a:gd name="T5" fmla="*/ 207 h 208"/>
                <a:gd name="T6" fmla="*/ 177 w 266"/>
                <a:gd name="T7" fmla="*/ 0 h 208"/>
                <a:gd name="T8" fmla="*/ 265 w 266"/>
                <a:gd name="T9" fmla="*/ 207 h 208"/>
              </a:gdLst>
              <a:ahLst/>
              <a:cxnLst>
                <a:cxn ang="0">
                  <a:pos x="T0" y="T1"/>
                </a:cxn>
                <a:cxn ang="0">
                  <a:pos x="T2" y="T3"/>
                </a:cxn>
                <a:cxn ang="0">
                  <a:pos x="T4" y="T5"/>
                </a:cxn>
                <a:cxn ang="0">
                  <a:pos x="T6" y="T7"/>
                </a:cxn>
                <a:cxn ang="0">
                  <a:pos x="T8" y="T9"/>
                </a:cxn>
              </a:cxnLst>
              <a:rect l="0" t="0" r="r" b="b"/>
              <a:pathLst>
                <a:path w="266" h="208">
                  <a:moveTo>
                    <a:pt x="265" y="207"/>
                  </a:moveTo>
                  <a:lnTo>
                    <a:pt x="265" y="207"/>
                  </a:lnTo>
                  <a:cubicBezTo>
                    <a:pt x="147" y="207"/>
                    <a:pt x="89" y="207"/>
                    <a:pt x="0" y="207"/>
                  </a:cubicBezTo>
                  <a:cubicBezTo>
                    <a:pt x="60" y="118"/>
                    <a:pt x="118" y="89"/>
                    <a:pt x="177" y="0"/>
                  </a:cubicBezTo>
                  <a:cubicBezTo>
                    <a:pt x="207" y="89"/>
                    <a:pt x="236" y="118"/>
                    <a:pt x="265" y="207"/>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1" name="Freeform 24"/>
            <p:cNvSpPr>
              <a:spLocks noChangeArrowheads="1"/>
            </p:cNvSpPr>
            <p:nvPr/>
          </p:nvSpPr>
          <p:spPr bwMode="gray">
            <a:xfrm>
              <a:off x="4711700" y="3789363"/>
              <a:ext cx="85725" cy="63500"/>
            </a:xfrm>
            <a:custGeom>
              <a:avLst/>
              <a:gdLst>
                <a:gd name="T0" fmla="*/ 60 w 237"/>
                <a:gd name="T1" fmla="*/ 0 h 178"/>
                <a:gd name="T2" fmla="*/ 60 w 237"/>
                <a:gd name="T3" fmla="*/ 0 h 178"/>
                <a:gd name="T4" fmla="*/ 236 w 237"/>
                <a:gd name="T5" fmla="*/ 177 h 178"/>
                <a:gd name="T6" fmla="*/ 0 w 237"/>
                <a:gd name="T7" fmla="*/ 177 h 178"/>
                <a:gd name="T8" fmla="*/ 60 w 237"/>
                <a:gd name="T9" fmla="*/ 0 h 178"/>
              </a:gdLst>
              <a:ahLst/>
              <a:cxnLst>
                <a:cxn ang="0">
                  <a:pos x="T0" y="T1"/>
                </a:cxn>
                <a:cxn ang="0">
                  <a:pos x="T2" y="T3"/>
                </a:cxn>
                <a:cxn ang="0">
                  <a:pos x="T4" y="T5"/>
                </a:cxn>
                <a:cxn ang="0">
                  <a:pos x="T6" y="T7"/>
                </a:cxn>
                <a:cxn ang="0">
                  <a:pos x="T8" y="T9"/>
                </a:cxn>
              </a:cxnLst>
              <a:rect l="0" t="0" r="r" b="b"/>
              <a:pathLst>
                <a:path w="237" h="178">
                  <a:moveTo>
                    <a:pt x="60" y="0"/>
                  </a:moveTo>
                  <a:lnTo>
                    <a:pt x="60" y="0"/>
                  </a:lnTo>
                  <a:cubicBezTo>
                    <a:pt x="118" y="59"/>
                    <a:pt x="178" y="117"/>
                    <a:pt x="236" y="177"/>
                  </a:cubicBezTo>
                  <a:cubicBezTo>
                    <a:pt x="148" y="177"/>
                    <a:pt x="89" y="177"/>
                    <a:pt x="0" y="177"/>
                  </a:cubicBezTo>
                  <a:cubicBezTo>
                    <a:pt x="0" y="117"/>
                    <a:pt x="31" y="59"/>
                    <a:pt x="60"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2" name="Freeform 25"/>
            <p:cNvSpPr>
              <a:spLocks noChangeArrowheads="1"/>
            </p:cNvSpPr>
            <p:nvPr/>
          </p:nvSpPr>
          <p:spPr bwMode="gray">
            <a:xfrm>
              <a:off x="4711700" y="3916363"/>
              <a:ext cx="96838" cy="63500"/>
            </a:xfrm>
            <a:custGeom>
              <a:avLst/>
              <a:gdLst>
                <a:gd name="T0" fmla="*/ 266 w 267"/>
                <a:gd name="T1" fmla="*/ 0 h 178"/>
                <a:gd name="T2" fmla="*/ 266 w 267"/>
                <a:gd name="T3" fmla="*/ 0 h 178"/>
                <a:gd name="T4" fmla="*/ 60 w 267"/>
                <a:gd name="T5" fmla="*/ 177 h 178"/>
                <a:gd name="T6" fmla="*/ 0 w 267"/>
                <a:gd name="T7" fmla="*/ 0 h 178"/>
                <a:gd name="T8" fmla="*/ 266 w 267"/>
                <a:gd name="T9" fmla="*/ 0 h 178"/>
              </a:gdLst>
              <a:ahLst/>
              <a:cxnLst>
                <a:cxn ang="0">
                  <a:pos x="T0" y="T1"/>
                </a:cxn>
                <a:cxn ang="0">
                  <a:pos x="T2" y="T3"/>
                </a:cxn>
                <a:cxn ang="0">
                  <a:pos x="T4" y="T5"/>
                </a:cxn>
                <a:cxn ang="0">
                  <a:pos x="T6" y="T7"/>
                </a:cxn>
                <a:cxn ang="0">
                  <a:pos x="T8" y="T9"/>
                </a:cxn>
              </a:cxnLst>
              <a:rect l="0" t="0" r="r" b="b"/>
              <a:pathLst>
                <a:path w="267" h="178">
                  <a:moveTo>
                    <a:pt x="266" y="0"/>
                  </a:moveTo>
                  <a:lnTo>
                    <a:pt x="266" y="0"/>
                  </a:lnTo>
                  <a:cubicBezTo>
                    <a:pt x="178" y="60"/>
                    <a:pt x="118" y="118"/>
                    <a:pt x="60" y="177"/>
                  </a:cubicBezTo>
                  <a:cubicBezTo>
                    <a:pt x="31" y="118"/>
                    <a:pt x="0" y="60"/>
                    <a:pt x="0" y="0"/>
                  </a:cubicBezTo>
                  <a:cubicBezTo>
                    <a:pt x="89" y="0"/>
                    <a:pt x="148" y="0"/>
                    <a:pt x="266"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3" name="Freeform 26"/>
            <p:cNvSpPr>
              <a:spLocks noChangeArrowheads="1"/>
            </p:cNvSpPr>
            <p:nvPr/>
          </p:nvSpPr>
          <p:spPr bwMode="gray">
            <a:xfrm>
              <a:off x="4784725" y="3959225"/>
              <a:ext cx="63500" cy="95250"/>
            </a:xfrm>
            <a:custGeom>
              <a:avLst/>
              <a:gdLst>
                <a:gd name="T0" fmla="*/ 0 w 177"/>
                <a:gd name="T1" fmla="*/ 206 h 266"/>
                <a:gd name="T2" fmla="*/ 0 w 177"/>
                <a:gd name="T3" fmla="*/ 206 h 266"/>
                <a:gd name="T4" fmla="*/ 176 w 177"/>
                <a:gd name="T5" fmla="*/ 0 h 266"/>
                <a:gd name="T6" fmla="*/ 176 w 177"/>
                <a:gd name="T7" fmla="*/ 265 h 266"/>
                <a:gd name="T8" fmla="*/ 0 w 177"/>
                <a:gd name="T9" fmla="*/ 206 h 266"/>
              </a:gdLst>
              <a:ahLst/>
              <a:cxnLst>
                <a:cxn ang="0">
                  <a:pos x="T0" y="T1"/>
                </a:cxn>
                <a:cxn ang="0">
                  <a:pos x="T2" y="T3"/>
                </a:cxn>
                <a:cxn ang="0">
                  <a:pos x="T4" y="T5"/>
                </a:cxn>
                <a:cxn ang="0">
                  <a:pos x="T6" y="T7"/>
                </a:cxn>
                <a:cxn ang="0">
                  <a:pos x="T8" y="T9"/>
                </a:cxn>
              </a:cxnLst>
              <a:rect l="0" t="0" r="r" b="b"/>
              <a:pathLst>
                <a:path w="177" h="266">
                  <a:moveTo>
                    <a:pt x="0" y="206"/>
                  </a:moveTo>
                  <a:lnTo>
                    <a:pt x="0" y="206"/>
                  </a:lnTo>
                  <a:cubicBezTo>
                    <a:pt x="59" y="118"/>
                    <a:pt x="88" y="59"/>
                    <a:pt x="176" y="0"/>
                  </a:cubicBezTo>
                  <a:cubicBezTo>
                    <a:pt x="176" y="89"/>
                    <a:pt x="176" y="147"/>
                    <a:pt x="176" y="265"/>
                  </a:cubicBezTo>
                  <a:cubicBezTo>
                    <a:pt x="88" y="236"/>
                    <a:pt x="59" y="206"/>
                    <a:pt x="0" y="206"/>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4" name="Freeform 27"/>
            <p:cNvSpPr>
              <a:spLocks noChangeArrowheads="1"/>
            </p:cNvSpPr>
            <p:nvPr/>
          </p:nvSpPr>
          <p:spPr bwMode="gray">
            <a:xfrm>
              <a:off x="4911725" y="3959225"/>
              <a:ext cx="53975" cy="95250"/>
            </a:xfrm>
            <a:custGeom>
              <a:avLst/>
              <a:gdLst>
                <a:gd name="T0" fmla="*/ 0 w 148"/>
                <a:gd name="T1" fmla="*/ 0 h 266"/>
                <a:gd name="T2" fmla="*/ 0 w 148"/>
                <a:gd name="T3" fmla="*/ 0 h 266"/>
                <a:gd name="T4" fmla="*/ 147 w 148"/>
                <a:gd name="T5" fmla="*/ 177 h 266"/>
                <a:gd name="T6" fmla="*/ 0 w 148"/>
                <a:gd name="T7" fmla="*/ 265 h 266"/>
                <a:gd name="T8" fmla="*/ 0 w 148"/>
                <a:gd name="T9" fmla="*/ 0 h 266"/>
              </a:gdLst>
              <a:ahLst/>
              <a:cxnLst>
                <a:cxn ang="0">
                  <a:pos x="T0" y="T1"/>
                </a:cxn>
                <a:cxn ang="0">
                  <a:pos x="T2" y="T3"/>
                </a:cxn>
                <a:cxn ang="0">
                  <a:pos x="T4" y="T5"/>
                </a:cxn>
                <a:cxn ang="0">
                  <a:pos x="T6" y="T7"/>
                </a:cxn>
                <a:cxn ang="0">
                  <a:pos x="T8" y="T9"/>
                </a:cxn>
              </a:cxnLst>
              <a:rect l="0" t="0" r="r" b="b"/>
              <a:pathLst>
                <a:path w="148" h="266">
                  <a:moveTo>
                    <a:pt x="0" y="0"/>
                  </a:moveTo>
                  <a:lnTo>
                    <a:pt x="0" y="0"/>
                  </a:lnTo>
                  <a:cubicBezTo>
                    <a:pt x="59" y="59"/>
                    <a:pt x="89" y="118"/>
                    <a:pt x="147" y="177"/>
                  </a:cubicBezTo>
                  <a:cubicBezTo>
                    <a:pt x="118" y="206"/>
                    <a:pt x="59" y="236"/>
                    <a:pt x="0" y="265"/>
                  </a:cubicBezTo>
                  <a:cubicBezTo>
                    <a:pt x="0" y="177"/>
                    <a:pt x="0" y="89"/>
                    <a:pt x="0"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5" name="Freeform 28"/>
            <p:cNvSpPr>
              <a:spLocks noChangeArrowheads="1"/>
            </p:cNvSpPr>
            <p:nvPr/>
          </p:nvSpPr>
          <p:spPr bwMode="gray">
            <a:xfrm>
              <a:off x="4848225" y="3852863"/>
              <a:ext cx="53975" cy="53975"/>
            </a:xfrm>
            <a:custGeom>
              <a:avLst/>
              <a:gdLst>
                <a:gd name="T0" fmla="*/ 59 w 148"/>
                <a:gd name="T1" fmla="*/ 0 h 148"/>
                <a:gd name="T2" fmla="*/ 59 w 148"/>
                <a:gd name="T3" fmla="*/ 0 h 148"/>
                <a:gd name="T4" fmla="*/ 147 w 148"/>
                <a:gd name="T5" fmla="*/ 88 h 148"/>
                <a:gd name="T6" fmla="*/ 59 w 148"/>
                <a:gd name="T7" fmla="*/ 147 h 148"/>
                <a:gd name="T8" fmla="*/ 0 w 148"/>
                <a:gd name="T9" fmla="*/ 88 h 148"/>
                <a:gd name="T10" fmla="*/ 59 w 148"/>
                <a:gd name="T11" fmla="*/ 0 h 148"/>
              </a:gdLst>
              <a:ahLst/>
              <a:cxnLst>
                <a:cxn ang="0">
                  <a:pos x="T0" y="T1"/>
                </a:cxn>
                <a:cxn ang="0">
                  <a:pos x="T2" y="T3"/>
                </a:cxn>
                <a:cxn ang="0">
                  <a:pos x="T4" y="T5"/>
                </a:cxn>
                <a:cxn ang="0">
                  <a:pos x="T6" y="T7"/>
                </a:cxn>
                <a:cxn ang="0">
                  <a:pos x="T8" y="T9"/>
                </a:cxn>
                <a:cxn ang="0">
                  <a:pos x="T10" y="T11"/>
                </a:cxn>
              </a:cxnLst>
              <a:rect l="0" t="0" r="r" b="b"/>
              <a:pathLst>
                <a:path w="148" h="148">
                  <a:moveTo>
                    <a:pt x="59" y="0"/>
                  </a:moveTo>
                  <a:lnTo>
                    <a:pt x="59" y="0"/>
                  </a:lnTo>
                  <a:cubicBezTo>
                    <a:pt x="117" y="29"/>
                    <a:pt x="147" y="58"/>
                    <a:pt x="147" y="88"/>
                  </a:cubicBezTo>
                  <a:cubicBezTo>
                    <a:pt x="117" y="88"/>
                    <a:pt x="88" y="118"/>
                    <a:pt x="59" y="147"/>
                  </a:cubicBezTo>
                  <a:cubicBezTo>
                    <a:pt x="59" y="118"/>
                    <a:pt x="0" y="118"/>
                    <a:pt x="0" y="88"/>
                  </a:cubicBezTo>
                  <a:cubicBezTo>
                    <a:pt x="0" y="58"/>
                    <a:pt x="29" y="29"/>
                    <a:pt x="59"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26" name="Freeform 29"/>
          <p:cNvSpPr>
            <a:spLocks noChangeArrowheads="1"/>
          </p:cNvSpPr>
          <p:nvPr/>
        </p:nvSpPr>
        <p:spPr bwMode="gray">
          <a:xfrm>
            <a:off x="2055812" y="2075649"/>
            <a:ext cx="836613" cy="1130132"/>
          </a:xfrm>
          <a:custGeom>
            <a:avLst/>
            <a:gdLst>
              <a:gd name="T0" fmla="*/ 4447 w 4448"/>
              <a:gd name="T1" fmla="*/ 3004 h 6009"/>
              <a:gd name="T2" fmla="*/ 4447 w 4448"/>
              <a:gd name="T3" fmla="*/ 3004 h 6009"/>
              <a:gd name="T4" fmla="*/ 4447 w 4448"/>
              <a:gd name="T5" fmla="*/ 5713 h 6009"/>
              <a:gd name="T6" fmla="*/ 4182 w 4448"/>
              <a:gd name="T7" fmla="*/ 6008 h 6009"/>
              <a:gd name="T8" fmla="*/ 265 w 4448"/>
              <a:gd name="T9" fmla="*/ 6008 h 6009"/>
              <a:gd name="T10" fmla="*/ 0 w 4448"/>
              <a:gd name="T11" fmla="*/ 5713 h 6009"/>
              <a:gd name="T12" fmla="*/ 0 w 4448"/>
              <a:gd name="T13" fmla="*/ 265 h 6009"/>
              <a:gd name="T14" fmla="*/ 265 w 4448"/>
              <a:gd name="T15" fmla="*/ 0 h 6009"/>
              <a:gd name="T16" fmla="*/ 4182 w 4448"/>
              <a:gd name="T17" fmla="*/ 0 h 6009"/>
              <a:gd name="T18" fmla="*/ 4447 w 4448"/>
              <a:gd name="T19" fmla="*/ 265 h 6009"/>
              <a:gd name="T20" fmla="*/ 4447 w 4448"/>
              <a:gd name="T21" fmla="*/ 3004 h 6009"/>
              <a:gd name="T22" fmla="*/ 441 w 4448"/>
              <a:gd name="T23" fmla="*/ 471 h 6009"/>
              <a:gd name="T24" fmla="*/ 441 w 4448"/>
              <a:gd name="T25" fmla="*/ 471 h 6009"/>
              <a:gd name="T26" fmla="*/ 441 w 4448"/>
              <a:gd name="T27" fmla="*/ 5242 h 6009"/>
              <a:gd name="T28" fmla="*/ 3976 w 4448"/>
              <a:gd name="T29" fmla="*/ 5242 h 6009"/>
              <a:gd name="T30" fmla="*/ 3976 w 4448"/>
              <a:gd name="T31" fmla="*/ 471 h 6009"/>
              <a:gd name="T32" fmla="*/ 441 w 4448"/>
              <a:gd name="T33" fmla="*/ 471 h 6009"/>
              <a:gd name="T34" fmla="*/ 2268 w 4448"/>
              <a:gd name="T35" fmla="*/ 5419 h 6009"/>
              <a:gd name="T36" fmla="*/ 2268 w 4448"/>
              <a:gd name="T37" fmla="*/ 5419 h 6009"/>
              <a:gd name="T38" fmla="*/ 2061 w 4448"/>
              <a:gd name="T39" fmla="*/ 5655 h 6009"/>
              <a:gd name="T40" fmla="*/ 2268 w 4448"/>
              <a:gd name="T41" fmla="*/ 5890 h 6009"/>
              <a:gd name="T42" fmla="*/ 2503 w 4448"/>
              <a:gd name="T43" fmla="*/ 5655 h 6009"/>
              <a:gd name="T44" fmla="*/ 2268 w 4448"/>
              <a:gd name="T45" fmla="*/ 5419 h 6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48" h="6009">
                <a:moveTo>
                  <a:pt x="4447" y="3004"/>
                </a:moveTo>
                <a:lnTo>
                  <a:pt x="4447" y="3004"/>
                </a:lnTo>
                <a:cubicBezTo>
                  <a:pt x="4447" y="3916"/>
                  <a:pt x="4447" y="4830"/>
                  <a:pt x="4447" y="5713"/>
                </a:cubicBezTo>
                <a:cubicBezTo>
                  <a:pt x="4447" y="5890"/>
                  <a:pt x="4359" y="6008"/>
                  <a:pt x="4182" y="6008"/>
                </a:cubicBezTo>
                <a:cubicBezTo>
                  <a:pt x="2857" y="6008"/>
                  <a:pt x="1561" y="6008"/>
                  <a:pt x="265" y="6008"/>
                </a:cubicBezTo>
                <a:cubicBezTo>
                  <a:pt x="118" y="6008"/>
                  <a:pt x="0" y="5890"/>
                  <a:pt x="0" y="5713"/>
                </a:cubicBezTo>
                <a:cubicBezTo>
                  <a:pt x="0" y="3916"/>
                  <a:pt x="0" y="2092"/>
                  <a:pt x="0" y="265"/>
                </a:cubicBezTo>
                <a:cubicBezTo>
                  <a:pt x="0" y="89"/>
                  <a:pt x="88" y="0"/>
                  <a:pt x="265" y="0"/>
                </a:cubicBezTo>
                <a:cubicBezTo>
                  <a:pt x="1561" y="0"/>
                  <a:pt x="2857" y="0"/>
                  <a:pt x="4182" y="0"/>
                </a:cubicBezTo>
                <a:cubicBezTo>
                  <a:pt x="4329" y="0"/>
                  <a:pt x="4447" y="118"/>
                  <a:pt x="4447" y="265"/>
                </a:cubicBezTo>
                <a:cubicBezTo>
                  <a:pt x="4447" y="1178"/>
                  <a:pt x="4447" y="2092"/>
                  <a:pt x="4447" y="3004"/>
                </a:cubicBezTo>
                <a:close/>
                <a:moveTo>
                  <a:pt x="441" y="471"/>
                </a:moveTo>
                <a:lnTo>
                  <a:pt x="441" y="471"/>
                </a:lnTo>
                <a:cubicBezTo>
                  <a:pt x="441" y="2061"/>
                  <a:pt x="441" y="3652"/>
                  <a:pt x="441" y="5242"/>
                </a:cubicBezTo>
                <a:cubicBezTo>
                  <a:pt x="1619" y="5242"/>
                  <a:pt x="2797" y="5242"/>
                  <a:pt x="3976" y="5242"/>
                </a:cubicBezTo>
                <a:cubicBezTo>
                  <a:pt x="3976" y="3652"/>
                  <a:pt x="3976" y="2061"/>
                  <a:pt x="3976" y="471"/>
                </a:cubicBezTo>
                <a:cubicBezTo>
                  <a:pt x="2797" y="471"/>
                  <a:pt x="1619" y="471"/>
                  <a:pt x="441" y="471"/>
                </a:cubicBezTo>
                <a:close/>
                <a:moveTo>
                  <a:pt x="2268" y="5419"/>
                </a:moveTo>
                <a:lnTo>
                  <a:pt x="2268" y="5419"/>
                </a:lnTo>
                <a:cubicBezTo>
                  <a:pt x="2150" y="5419"/>
                  <a:pt x="2061" y="5537"/>
                  <a:pt x="2061" y="5655"/>
                </a:cubicBezTo>
                <a:cubicBezTo>
                  <a:pt x="2032" y="5772"/>
                  <a:pt x="2150" y="5890"/>
                  <a:pt x="2268" y="5890"/>
                </a:cubicBezTo>
                <a:cubicBezTo>
                  <a:pt x="2385" y="5890"/>
                  <a:pt x="2503" y="5772"/>
                  <a:pt x="2503" y="5655"/>
                </a:cubicBezTo>
                <a:cubicBezTo>
                  <a:pt x="2503" y="5537"/>
                  <a:pt x="2415" y="5419"/>
                  <a:pt x="2268" y="5419"/>
                </a:cubicBezTo>
                <a:close/>
              </a:path>
            </a:pathLst>
          </a:custGeom>
          <a:solidFill>
            <a:schemeClr val="accent3"/>
          </a:solidFill>
          <a:ln>
            <a:noFill/>
          </a:ln>
          <a:effectLst/>
        </p:spPr>
        <p:txBody>
          <a:bodyPr wrap="none" anchor="ctr"/>
          <a:lstStyle/>
          <a:p>
            <a:endParaRPr lang="en-US" dirty="0"/>
          </a:p>
        </p:txBody>
      </p:sp>
      <p:grpSp>
        <p:nvGrpSpPr>
          <p:cNvPr id="7" name="Group 9"/>
          <p:cNvGrpSpPr/>
          <p:nvPr/>
        </p:nvGrpSpPr>
        <p:grpSpPr bwMode="gray">
          <a:xfrm>
            <a:off x="3285230" y="3434381"/>
            <a:ext cx="827982" cy="1168974"/>
            <a:chOff x="4341812" y="658812"/>
            <a:chExt cx="1314450" cy="1855788"/>
          </a:xfrm>
        </p:grpSpPr>
        <p:sp>
          <p:nvSpPr>
            <p:cNvPr id="127" name="Freeform 30"/>
            <p:cNvSpPr>
              <a:spLocks noChangeArrowheads="1"/>
            </p:cNvSpPr>
            <p:nvPr/>
          </p:nvSpPr>
          <p:spPr bwMode="gray">
            <a:xfrm>
              <a:off x="4341812" y="1019175"/>
              <a:ext cx="1314450" cy="1495425"/>
            </a:xfrm>
            <a:custGeom>
              <a:avLst/>
              <a:gdLst>
                <a:gd name="T0" fmla="*/ 0 w 3653"/>
                <a:gd name="T1" fmla="*/ 0 h 4154"/>
                <a:gd name="T2" fmla="*/ 0 w 3653"/>
                <a:gd name="T3" fmla="*/ 0 h 4154"/>
                <a:gd name="T4" fmla="*/ 3652 w 3653"/>
                <a:gd name="T5" fmla="*/ 0 h 4154"/>
                <a:gd name="T6" fmla="*/ 3623 w 3653"/>
                <a:gd name="T7" fmla="*/ 353 h 4154"/>
                <a:gd name="T8" fmla="*/ 3563 w 3653"/>
                <a:gd name="T9" fmla="*/ 1296 h 4154"/>
                <a:gd name="T10" fmla="*/ 3476 w 3653"/>
                <a:gd name="T11" fmla="*/ 2208 h 4154"/>
                <a:gd name="T12" fmla="*/ 3387 w 3653"/>
                <a:gd name="T13" fmla="*/ 3004 h 4154"/>
                <a:gd name="T14" fmla="*/ 3328 w 3653"/>
                <a:gd name="T15" fmla="*/ 3681 h 4154"/>
                <a:gd name="T16" fmla="*/ 3299 w 3653"/>
                <a:gd name="T17" fmla="*/ 3740 h 4154"/>
                <a:gd name="T18" fmla="*/ 1885 w 3653"/>
                <a:gd name="T19" fmla="*/ 4122 h 4154"/>
                <a:gd name="T20" fmla="*/ 1797 w 3653"/>
                <a:gd name="T21" fmla="*/ 4153 h 4154"/>
                <a:gd name="T22" fmla="*/ 383 w 3653"/>
                <a:gd name="T23" fmla="*/ 3740 h 4154"/>
                <a:gd name="T24" fmla="*/ 324 w 3653"/>
                <a:gd name="T25" fmla="*/ 3681 h 4154"/>
                <a:gd name="T26" fmla="*/ 295 w 3653"/>
                <a:gd name="T27" fmla="*/ 3151 h 4154"/>
                <a:gd name="T28" fmla="*/ 206 w 3653"/>
                <a:gd name="T29" fmla="*/ 2326 h 4154"/>
                <a:gd name="T30" fmla="*/ 148 w 3653"/>
                <a:gd name="T31" fmla="*/ 1561 h 4154"/>
                <a:gd name="T32" fmla="*/ 59 w 3653"/>
                <a:gd name="T33" fmla="*/ 619 h 4154"/>
                <a:gd name="T34" fmla="*/ 0 w 3653"/>
                <a:gd name="T35" fmla="*/ 0 h 4154"/>
                <a:gd name="T36" fmla="*/ 2975 w 3653"/>
                <a:gd name="T37" fmla="*/ 766 h 4154"/>
                <a:gd name="T38" fmla="*/ 2975 w 3653"/>
                <a:gd name="T39" fmla="*/ 766 h 4154"/>
                <a:gd name="T40" fmla="*/ 707 w 3653"/>
                <a:gd name="T41" fmla="*/ 766 h 4154"/>
                <a:gd name="T42" fmla="*/ 737 w 3653"/>
                <a:gd name="T43" fmla="*/ 1149 h 4154"/>
                <a:gd name="T44" fmla="*/ 824 w 3653"/>
                <a:gd name="T45" fmla="*/ 2061 h 4154"/>
                <a:gd name="T46" fmla="*/ 884 w 3653"/>
                <a:gd name="T47" fmla="*/ 2150 h 4154"/>
                <a:gd name="T48" fmla="*/ 2327 w 3653"/>
                <a:gd name="T49" fmla="*/ 2150 h 4154"/>
                <a:gd name="T50" fmla="*/ 2415 w 3653"/>
                <a:gd name="T51" fmla="*/ 2150 h 4154"/>
                <a:gd name="T52" fmla="*/ 2356 w 3653"/>
                <a:gd name="T53" fmla="*/ 2708 h 4154"/>
                <a:gd name="T54" fmla="*/ 2298 w 3653"/>
                <a:gd name="T55" fmla="*/ 2739 h 4154"/>
                <a:gd name="T56" fmla="*/ 1856 w 3653"/>
                <a:gd name="T57" fmla="*/ 2856 h 4154"/>
                <a:gd name="T58" fmla="*/ 1797 w 3653"/>
                <a:gd name="T59" fmla="*/ 2856 h 4154"/>
                <a:gd name="T60" fmla="*/ 1413 w 3653"/>
                <a:gd name="T61" fmla="*/ 2768 h 4154"/>
                <a:gd name="T62" fmla="*/ 1326 w 3653"/>
                <a:gd name="T63" fmla="*/ 2650 h 4154"/>
                <a:gd name="T64" fmla="*/ 1326 w 3653"/>
                <a:gd name="T65" fmla="*/ 2621 h 4154"/>
                <a:gd name="T66" fmla="*/ 1296 w 3653"/>
                <a:gd name="T67" fmla="*/ 2355 h 4154"/>
                <a:gd name="T68" fmla="*/ 855 w 3653"/>
                <a:gd name="T69" fmla="*/ 2355 h 4154"/>
                <a:gd name="T70" fmla="*/ 855 w 3653"/>
                <a:gd name="T71" fmla="*/ 2414 h 4154"/>
                <a:gd name="T72" fmla="*/ 884 w 3653"/>
                <a:gd name="T73" fmla="*/ 3062 h 4154"/>
                <a:gd name="T74" fmla="*/ 942 w 3653"/>
                <a:gd name="T75" fmla="*/ 3092 h 4154"/>
                <a:gd name="T76" fmla="*/ 1826 w 3653"/>
                <a:gd name="T77" fmla="*/ 3357 h 4154"/>
                <a:gd name="T78" fmla="*/ 1885 w 3653"/>
                <a:gd name="T79" fmla="*/ 3328 h 4154"/>
                <a:gd name="T80" fmla="*/ 2651 w 3653"/>
                <a:gd name="T81" fmla="*/ 3121 h 4154"/>
                <a:gd name="T82" fmla="*/ 2798 w 3653"/>
                <a:gd name="T83" fmla="*/ 2944 h 4154"/>
                <a:gd name="T84" fmla="*/ 2887 w 3653"/>
                <a:gd name="T85" fmla="*/ 2002 h 4154"/>
                <a:gd name="T86" fmla="*/ 2887 w 3653"/>
                <a:gd name="T87" fmla="*/ 1678 h 4154"/>
                <a:gd name="T88" fmla="*/ 2857 w 3653"/>
                <a:gd name="T89" fmla="*/ 1678 h 4154"/>
                <a:gd name="T90" fmla="*/ 1856 w 3653"/>
                <a:gd name="T91" fmla="*/ 1678 h 4154"/>
                <a:gd name="T92" fmla="*/ 1266 w 3653"/>
                <a:gd name="T93" fmla="*/ 1707 h 4154"/>
                <a:gd name="T94" fmla="*/ 1237 w 3653"/>
                <a:gd name="T95" fmla="*/ 1649 h 4154"/>
                <a:gd name="T96" fmla="*/ 1208 w 3653"/>
                <a:gd name="T97" fmla="*/ 1413 h 4154"/>
                <a:gd name="T98" fmla="*/ 1178 w 3653"/>
                <a:gd name="T99" fmla="*/ 1208 h 4154"/>
                <a:gd name="T100" fmla="*/ 2945 w 3653"/>
                <a:gd name="T101" fmla="*/ 1208 h 4154"/>
                <a:gd name="T102" fmla="*/ 2975 w 3653"/>
                <a:gd name="T103" fmla="*/ 766 h 4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53" h="4154">
                  <a:moveTo>
                    <a:pt x="0" y="0"/>
                  </a:moveTo>
                  <a:lnTo>
                    <a:pt x="0" y="0"/>
                  </a:lnTo>
                  <a:cubicBezTo>
                    <a:pt x="1237" y="0"/>
                    <a:pt x="2445" y="0"/>
                    <a:pt x="3652" y="0"/>
                  </a:cubicBezTo>
                  <a:cubicBezTo>
                    <a:pt x="3652" y="117"/>
                    <a:pt x="3652" y="235"/>
                    <a:pt x="3623" y="353"/>
                  </a:cubicBezTo>
                  <a:cubicBezTo>
                    <a:pt x="3594" y="677"/>
                    <a:pt x="3594" y="1001"/>
                    <a:pt x="3563" y="1296"/>
                  </a:cubicBezTo>
                  <a:cubicBezTo>
                    <a:pt x="3534" y="1620"/>
                    <a:pt x="3505" y="1914"/>
                    <a:pt x="3476" y="2208"/>
                  </a:cubicBezTo>
                  <a:cubicBezTo>
                    <a:pt x="3446" y="2473"/>
                    <a:pt x="3416" y="2739"/>
                    <a:pt x="3387" y="3004"/>
                  </a:cubicBezTo>
                  <a:cubicBezTo>
                    <a:pt x="3387" y="3239"/>
                    <a:pt x="3358" y="3475"/>
                    <a:pt x="3328" y="3681"/>
                  </a:cubicBezTo>
                  <a:cubicBezTo>
                    <a:pt x="3328" y="3740"/>
                    <a:pt x="3328" y="3740"/>
                    <a:pt x="3299" y="3740"/>
                  </a:cubicBezTo>
                  <a:cubicBezTo>
                    <a:pt x="2827" y="3887"/>
                    <a:pt x="2356" y="4005"/>
                    <a:pt x="1885" y="4122"/>
                  </a:cubicBezTo>
                  <a:cubicBezTo>
                    <a:pt x="1856" y="4153"/>
                    <a:pt x="1826" y="4153"/>
                    <a:pt x="1797" y="4153"/>
                  </a:cubicBezTo>
                  <a:cubicBezTo>
                    <a:pt x="1326" y="4005"/>
                    <a:pt x="855" y="3887"/>
                    <a:pt x="383" y="3740"/>
                  </a:cubicBezTo>
                  <a:cubicBezTo>
                    <a:pt x="353" y="3740"/>
                    <a:pt x="353" y="3710"/>
                    <a:pt x="324" y="3681"/>
                  </a:cubicBezTo>
                  <a:cubicBezTo>
                    <a:pt x="324" y="3504"/>
                    <a:pt x="295" y="3328"/>
                    <a:pt x="295" y="3151"/>
                  </a:cubicBezTo>
                  <a:cubicBezTo>
                    <a:pt x="265" y="2856"/>
                    <a:pt x="235" y="2591"/>
                    <a:pt x="206" y="2326"/>
                  </a:cubicBezTo>
                  <a:cubicBezTo>
                    <a:pt x="206" y="2061"/>
                    <a:pt x="177" y="1796"/>
                    <a:pt x="148" y="1561"/>
                  </a:cubicBezTo>
                  <a:cubicBezTo>
                    <a:pt x="117" y="1237"/>
                    <a:pt x="88" y="913"/>
                    <a:pt x="59" y="619"/>
                  </a:cubicBezTo>
                  <a:cubicBezTo>
                    <a:pt x="59" y="412"/>
                    <a:pt x="30" y="206"/>
                    <a:pt x="0" y="0"/>
                  </a:cubicBezTo>
                  <a:close/>
                  <a:moveTo>
                    <a:pt x="2975" y="766"/>
                  </a:moveTo>
                  <a:lnTo>
                    <a:pt x="2975" y="766"/>
                  </a:lnTo>
                  <a:cubicBezTo>
                    <a:pt x="2209" y="766"/>
                    <a:pt x="1473" y="766"/>
                    <a:pt x="707" y="766"/>
                  </a:cubicBezTo>
                  <a:cubicBezTo>
                    <a:pt x="707" y="884"/>
                    <a:pt x="707" y="1001"/>
                    <a:pt x="737" y="1149"/>
                  </a:cubicBezTo>
                  <a:cubicBezTo>
                    <a:pt x="766" y="1444"/>
                    <a:pt x="795" y="1766"/>
                    <a:pt x="824" y="2061"/>
                  </a:cubicBezTo>
                  <a:cubicBezTo>
                    <a:pt x="824" y="2119"/>
                    <a:pt x="824" y="2150"/>
                    <a:pt x="884" y="2150"/>
                  </a:cubicBezTo>
                  <a:cubicBezTo>
                    <a:pt x="1355" y="2150"/>
                    <a:pt x="1856" y="2150"/>
                    <a:pt x="2327" y="2150"/>
                  </a:cubicBezTo>
                  <a:cubicBezTo>
                    <a:pt x="2356" y="2150"/>
                    <a:pt x="2386" y="2150"/>
                    <a:pt x="2415" y="2150"/>
                  </a:cubicBezTo>
                  <a:cubicBezTo>
                    <a:pt x="2386" y="2355"/>
                    <a:pt x="2356" y="2532"/>
                    <a:pt x="2356" y="2708"/>
                  </a:cubicBezTo>
                  <a:cubicBezTo>
                    <a:pt x="2356" y="2739"/>
                    <a:pt x="2327" y="2739"/>
                    <a:pt x="2298" y="2739"/>
                  </a:cubicBezTo>
                  <a:cubicBezTo>
                    <a:pt x="2151" y="2797"/>
                    <a:pt x="2003" y="2826"/>
                    <a:pt x="1856" y="2856"/>
                  </a:cubicBezTo>
                  <a:cubicBezTo>
                    <a:pt x="1856" y="2886"/>
                    <a:pt x="1826" y="2886"/>
                    <a:pt x="1797" y="2856"/>
                  </a:cubicBezTo>
                  <a:cubicBezTo>
                    <a:pt x="1679" y="2826"/>
                    <a:pt x="1531" y="2797"/>
                    <a:pt x="1413" y="2768"/>
                  </a:cubicBezTo>
                  <a:cubicBezTo>
                    <a:pt x="1326" y="2739"/>
                    <a:pt x="1326" y="2739"/>
                    <a:pt x="1326" y="2650"/>
                  </a:cubicBezTo>
                  <a:lnTo>
                    <a:pt x="1326" y="2621"/>
                  </a:lnTo>
                  <a:cubicBezTo>
                    <a:pt x="1296" y="2532"/>
                    <a:pt x="1296" y="2444"/>
                    <a:pt x="1296" y="2355"/>
                  </a:cubicBezTo>
                  <a:cubicBezTo>
                    <a:pt x="1149" y="2355"/>
                    <a:pt x="1002" y="2355"/>
                    <a:pt x="855" y="2355"/>
                  </a:cubicBezTo>
                  <a:cubicBezTo>
                    <a:pt x="855" y="2385"/>
                    <a:pt x="855" y="2385"/>
                    <a:pt x="855" y="2414"/>
                  </a:cubicBezTo>
                  <a:cubicBezTo>
                    <a:pt x="855" y="2621"/>
                    <a:pt x="884" y="2826"/>
                    <a:pt x="884" y="3062"/>
                  </a:cubicBezTo>
                  <a:cubicBezTo>
                    <a:pt x="913" y="3092"/>
                    <a:pt x="913" y="3092"/>
                    <a:pt x="942" y="3092"/>
                  </a:cubicBezTo>
                  <a:cubicBezTo>
                    <a:pt x="1237" y="3180"/>
                    <a:pt x="1531" y="3268"/>
                    <a:pt x="1826" y="3357"/>
                  </a:cubicBezTo>
                  <a:cubicBezTo>
                    <a:pt x="1826" y="3357"/>
                    <a:pt x="1856" y="3357"/>
                    <a:pt x="1885" y="3328"/>
                  </a:cubicBezTo>
                  <a:cubicBezTo>
                    <a:pt x="2151" y="3268"/>
                    <a:pt x="2386" y="3210"/>
                    <a:pt x="2651" y="3121"/>
                  </a:cubicBezTo>
                  <a:cubicBezTo>
                    <a:pt x="2769" y="3092"/>
                    <a:pt x="2769" y="3092"/>
                    <a:pt x="2798" y="2944"/>
                  </a:cubicBezTo>
                  <a:cubicBezTo>
                    <a:pt x="2827" y="2650"/>
                    <a:pt x="2857" y="2326"/>
                    <a:pt x="2887" y="2002"/>
                  </a:cubicBezTo>
                  <a:cubicBezTo>
                    <a:pt x="2887" y="1914"/>
                    <a:pt x="2887" y="1796"/>
                    <a:pt x="2887" y="1678"/>
                  </a:cubicBezTo>
                  <a:cubicBezTo>
                    <a:pt x="2887" y="1678"/>
                    <a:pt x="2887" y="1678"/>
                    <a:pt x="2857" y="1678"/>
                  </a:cubicBezTo>
                  <a:cubicBezTo>
                    <a:pt x="2533" y="1678"/>
                    <a:pt x="2209" y="1678"/>
                    <a:pt x="1856" y="1678"/>
                  </a:cubicBezTo>
                  <a:cubicBezTo>
                    <a:pt x="1679" y="1678"/>
                    <a:pt x="1473" y="1678"/>
                    <a:pt x="1266" y="1707"/>
                  </a:cubicBezTo>
                  <a:cubicBezTo>
                    <a:pt x="1237" y="1707"/>
                    <a:pt x="1237" y="1678"/>
                    <a:pt x="1237" y="1649"/>
                  </a:cubicBezTo>
                  <a:cubicBezTo>
                    <a:pt x="1208" y="1561"/>
                    <a:pt x="1208" y="1502"/>
                    <a:pt x="1208" y="1413"/>
                  </a:cubicBezTo>
                  <a:cubicBezTo>
                    <a:pt x="1208" y="1355"/>
                    <a:pt x="1208" y="1296"/>
                    <a:pt x="1178" y="1208"/>
                  </a:cubicBezTo>
                  <a:cubicBezTo>
                    <a:pt x="1767" y="1208"/>
                    <a:pt x="2356" y="1208"/>
                    <a:pt x="2945" y="1208"/>
                  </a:cubicBezTo>
                  <a:cubicBezTo>
                    <a:pt x="2945" y="1060"/>
                    <a:pt x="2975" y="913"/>
                    <a:pt x="2975" y="766"/>
                  </a:cubicBezTo>
                  <a:close/>
                </a:path>
              </a:pathLst>
            </a:custGeom>
            <a:solidFill>
              <a:srgbClr val="FF7700"/>
            </a:solidFill>
            <a:ln>
              <a:noFill/>
            </a:ln>
            <a:effectLst/>
          </p:spPr>
          <p:txBody>
            <a:bodyPr wrap="none" anchor="ctr"/>
            <a:lstStyle/>
            <a:p>
              <a:endParaRPr lang="en-US" dirty="0"/>
            </a:p>
          </p:txBody>
        </p:sp>
        <p:sp>
          <p:nvSpPr>
            <p:cNvPr id="128" name="Freeform 31"/>
            <p:cNvSpPr>
              <a:spLocks noChangeArrowheads="1"/>
            </p:cNvSpPr>
            <p:nvPr/>
          </p:nvSpPr>
          <p:spPr bwMode="gray">
            <a:xfrm>
              <a:off x="5021262" y="658812"/>
              <a:ext cx="276225" cy="255588"/>
            </a:xfrm>
            <a:custGeom>
              <a:avLst/>
              <a:gdLst>
                <a:gd name="T0" fmla="*/ 766 w 767"/>
                <a:gd name="T1" fmla="*/ 0 h 708"/>
                <a:gd name="T2" fmla="*/ 766 w 767"/>
                <a:gd name="T3" fmla="*/ 0 h 708"/>
                <a:gd name="T4" fmla="*/ 766 w 767"/>
                <a:gd name="T5" fmla="*/ 707 h 708"/>
                <a:gd name="T6" fmla="*/ 530 w 767"/>
                <a:gd name="T7" fmla="*/ 707 h 708"/>
                <a:gd name="T8" fmla="*/ 530 w 767"/>
                <a:gd name="T9" fmla="*/ 383 h 708"/>
                <a:gd name="T10" fmla="*/ 530 w 767"/>
                <a:gd name="T11" fmla="*/ 383 h 708"/>
                <a:gd name="T12" fmla="*/ 383 w 767"/>
                <a:gd name="T13" fmla="*/ 619 h 708"/>
                <a:gd name="T14" fmla="*/ 206 w 767"/>
                <a:gd name="T15" fmla="*/ 354 h 708"/>
                <a:gd name="T16" fmla="*/ 206 w 767"/>
                <a:gd name="T17" fmla="*/ 707 h 708"/>
                <a:gd name="T18" fmla="*/ 0 w 767"/>
                <a:gd name="T19" fmla="*/ 707 h 708"/>
                <a:gd name="T20" fmla="*/ 0 w 767"/>
                <a:gd name="T21" fmla="*/ 0 h 708"/>
                <a:gd name="T22" fmla="*/ 206 w 767"/>
                <a:gd name="T23" fmla="*/ 0 h 708"/>
                <a:gd name="T24" fmla="*/ 235 w 767"/>
                <a:gd name="T25" fmla="*/ 30 h 708"/>
                <a:gd name="T26" fmla="*/ 383 w 767"/>
                <a:gd name="T27" fmla="*/ 236 h 708"/>
                <a:gd name="T28" fmla="*/ 501 w 767"/>
                <a:gd name="T29" fmla="*/ 30 h 708"/>
                <a:gd name="T30" fmla="*/ 560 w 767"/>
                <a:gd name="T31" fmla="*/ 0 h 708"/>
                <a:gd name="T32" fmla="*/ 766 w 767"/>
                <a:gd name="T33" fmla="*/ 0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7" h="708">
                  <a:moveTo>
                    <a:pt x="766" y="0"/>
                  </a:moveTo>
                  <a:lnTo>
                    <a:pt x="766" y="0"/>
                  </a:lnTo>
                  <a:cubicBezTo>
                    <a:pt x="766" y="236"/>
                    <a:pt x="766" y="472"/>
                    <a:pt x="766" y="707"/>
                  </a:cubicBezTo>
                  <a:cubicBezTo>
                    <a:pt x="677" y="707"/>
                    <a:pt x="619" y="707"/>
                    <a:pt x="530" y="707"/>
                  </a:cubicBezTo>
                  <a:cubicBezTo>
                    <a:pt x="530" y="590"/>
                    <a:pt x="530" y="472"/>
                    <a:pt x="530" y="383"/>
                  </a:cubicBezTo>
                  <a:lnTo>
                    <a:pt x="530" y="383"/>
                  </a:lnTo>
                  <a:cubicBezTo>
                    <a:pt x="471" y="443"/>
                    <a:pt x="413" y="530"/>
                    <a:pt x="383" y="619"/>
                  </a:cubicBezTo>
                  <a:cubicBezTo>
                    <a:pt x="324" y="530"/>
                    <a:pt x="266" y="443"/>
                    <a:pt x="206" y="354"/>
                  </a:cubicBezTo>
                  <a:cubicBezTo>
                    <a:pt x="206" y="472"/>
                    <a:pt x="206" y="590"/>
                    <a:pt x="206" y="707"/>
                  </a:cubicBezTo>
                  <a:cubicBezTo>
                    <a:pt x="148" y="707"/>
                    <a:pt x="59" y="707"/>
                    <a:pt x="0" y="707"/>
                  </a:cubicBezTo>
                  <a:cubicBezTo>
                    <a:pt x="0" y="472"/>
                    <a:pt x="0" y="236"/>
                    <a:pt x="0" y="0"/>
                  </a:cubicBezTo>
                  <a:cubicBezTo>
                    <a:pt x="59" y="0"/>
                    <a:pt x="148" y="0"/>
                    <a:pt x="206" y="0"/>
                  </a:cubicBezTo>
                  <a:cubicBezTo>
                    <a:pt x="235" y="0"/>
                    <a:pt x="235" y="30"/>
                    <a:pt x="235" y="30"/>
                  </a:cubicBezTo>
                  <a:cubicBezTo>
                    <a:pt x="295" y="88"/>
                    <a:pt x="324" y="177"/>
                    <a:pt x="383" y="236"/>
                  </a:cubicBezTo>
                  <a:cubicBezTo>
                    <a:pt x="413" y="177"/>
                    <a:pt x="471" y="118"/>
                    <a:pt x="501" y="30"/>
                  </a:cubicBezTo>
                  <a:cubicBezTo>
                    <a:pt x="501" y="0"/>
                    <a:pt x="530" y="0"/>
                    <a:pt x="560" y="0"/>
                  </a:cubicBezTo>
                  <a:cubicBezTo>
                    <a:pt x="648" y="0"/>
                    <a:pt x="707" y="0"/>
                    <a:pt x="766" y="0"/>
                  </a:cubicBezTo>
                </a:path>
              </a:pathLst>
            </a:custGeom>
            <a:solidFill>
              <a:srgbClr val="FF7700"/>
            </a:solidFill>
            <a:ln>
              <a:noFill/>
            </a:ln>
            <a:effectLst/>
          </p:spPr>
          <p:txBody>
            <a:bodyPr wrap="none" anchor="ctr"/>
            <a:lstStyle/>
            <a:p>
              <a:endParaRPr lang="en-US" dirty="0"/>
            </a:p>
          </p:txBody>
        </p:sp>
        <p:sp>
          <p:nvSpPr>
            <p:cNvPr id="129" name="Freeform 32"/>
            <p:cNvSpPr>
              <a:spLocks noChangeArrowheads="1"/>
            </p:cNvSpPr>
            <p:nvPr/>
          </p:nvSpPr>
          <p:spPr bwMode="gray">
            <a:xfrm>
              <a:off x="4468812" y="658812"/>
              <a:ext cx="244475" cy="255588"/>
            </a:xfrm>
            <a:custGeom>
              <a:avLst/>
              <a:gdLst>
                <a:gd name="T0" fmla="*/ 442 w 679"/>
                <a:gd name="T1" fmla="*/ 472 h 708"/>
                <a:gd name="T2" fmla="*/ 442 w 679"/>
                <a:gd name="T3" fmla="*/ 472 h 708"/>
                <a:gd name="T4" fmla="*/ 236 w 679"/>
                <a:gd name="T5" fmla="*/ 472 h 708"/>
                <a:gd name="T6" fmla="*/ 236 w 679"/>
                <a:gd name="T7" fmla="*/ 707 h 708"/>
                <a:gd name="T8" fmla="*/ 0 w 679"/>
                <a:gd name="T9" fmla="*/ 707 h 708"/>
                <a:gd name="T10" fmla="*/ 0 w 679"/>
                <a:gd name="T11" fmla="*/ 0 h 708"/>
                <a:gd name="T12" fmla="*/ 236 w 679"/>
                <a:gd name="T13" fmla="*/ 0 h 708"/>
                <a:gd name="T14" fmla="*/ 236 w 679"/>
                <a:gd name="T15" fmla="*/ 236 h 708"/>
                <a:gd name="T16" fmla="*/ 442 w 679"/>
                <a:gd name="T17" fmla="*/ 236 h 708"/>
                <a:gd name="T18" fmla="*/ 442 w 679"/>
                <a:gd name="T19" fmla="*/ 0 h 708"/>
                <a:gd name="T20" fmla="*/ 678 w 679"/>
                <a:gd name="T21" fmla="*/ 0 h 708"/>
                <a:gd name="T22" fmla="*/ 678 w 679"/>
                <a:gd name="T23" fmla="*/ 707 h 708"/>
                <a:gd name="T24" fmla="*/ 442 w 679"/>
                <a:gd name="T25" fmla="*/ 707 h 708"/>
                <a:gd name="T26" fmla="*/ 442 w 679"/>
                <a:gd name="T27" fmla="*/ 472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9" h="708">
                  <a:moveTo>
                    <a:pt x="442" y="472"/>
                  </a:moveTo>
                  <a:lnTo>
                    <a:pt x="442" y="472"/>
                  </a:lnTo>
                  <a:cubicBezTo>
                    <a:pt x="354" y="472"/>
                    <a:pt x="295" y="472"/>
                    <a:pt x="236" y="472"/>
                  </a:cubicBezTo>
                  <a:cubicBezTo>
                    <a:pt x="236" y="530"/>
                    <a:pt x="236" y="619"/>
                    <a:pt x="236" y="707"/>
                  </a:cubicBezTo>
                  <a:cubicBezTo>
                    <a:pt x="148" y="707"/>
                    <a:pt x="59" y="707"/>
                    <a:pt x="0" y="707"/>
                  </a:cubicBezTo>
                  <a:cubicBezTo>
                    <a:pt x="0" y="472"/>
                    <a:pt x="0" y="236"/>
                    <a:pt x="0" y="0"/>
                  </a:cubicBezTo>
                  <a:cubicBezTo>
                    <a:pt x="59" y="0"/>
                    <a:pt x="148" y="0"/>
                    <a:pt x="236" y="0"/>
                  </a:cubicBezTo>
                  <a:cubicBezTo>
                    <a:pt x="236" y="88"/>
                    <a:pt x="236" y="148"/>
                    <a:pt x="236" y="236"/>
                  </a:cubicBezTo>
                  <a:cubicBezTo>
                    <a:pt x="295" y="236"/>
                    <a:pt x="354" y="236"/>
                    <a:pt x="442" y="236"/>
                  </a:cubicBezTo>
                  <a:cubicBezTo>
                    <a:pt x="442" y="148"/>
                    <a:pt x="442" y="88"/>
                    <a:pt x="442" y="0"/>
                  </a:cubicBezTo>
                  <a:cubicBezTo>
                    <a:pt x="502" y="0"/>
                    <a:pt x="589" y="0"/>
                    <a:pt x="678" y="0"/>
                  </a:cubicBezTo>
                  <a:cubicBezTo>
                    <a:pt x="678" y="236"/>
                    <a:pt x="678" y="472"/>
                    <a:pt x="678" y="707"/>
                  </a:cubicBezTo>
                  <a:cubicBezTo>
                    <a:pt x="589" y="707"/>
                    <a:pt x="531" y="707"/>
                    <a:pt x="442" y="707"/>
                  </a:cubicBezTo>
                  <a:cubicBezTo>
                    <a:pt x="442" y="619"/>
                    <a:pt x="442" y="560"/>
                    <a:pt x="442" y="472"/>
                  </a:cubicBezTo>
                </a:path>
              </a:pathLst>
            </a:custGeom>
            <a:solidFill>
              <a:srgbClr val="FF7700"/>
            </a:solidFill>
            <a:ln>
              <a:noFill/>
            </a:ln>
            <a:effectLst/>
          </p:spPr>
          <p:txBody>
            <a:bodyPr wrap="none" anchor="ctr"/>
            <a:lstStyle/>
            <a:p>
              <a:endParaRPr lang="en-US" dirty="0"/>
            </a:p>
          </p:txBody>
        </p:sp>
        <p:sp>
          <p:nvSpPr>
            <p:cNvPr id="130" name="Freeform 33"/>
            <p:cNvSpPr>
              <a:spLocks noChangeArrowheads="1"/>
            </p:cNvSpPr>
            <p:nvPr/>
          </p:nvSpPr>
          <p:spPr bwMode="gray">
            <a:xfrm>
              <a:off x="4745037" y="658812"/>
              <a:ext cx="233363" cy="255588"/>
            </a:xfrm>
            <a:custGeom>
              <a:avLst/>
              <a:gdLst>
                <a:gd name="T0" fmla="*/ 207 w 649"/>
                <a:gd name="T1" fmla="*/ 236 h 708"/>
                <a:gd name="T2" fmla="*/ 207 w 649"/>
                <a:gd name="T3" fmla="*/ 236 h 708"/>
                <a:gd name="T4" fmla="*/ 59 w 649"/>
                <a:gd name="T5" fmla="*/ 236 h 708"/>
                <a:gd name="T6" fmla="*/ 0 w 649"/>
                <a:gd name="T7" fmla="*/ 177 h 708"/>
                <a:gd name="T8" fmla="*/ 0 w 649"/>
                <a:gd name="T9" fmla="*/ 0 h 708"/>
                <a:gd name="T10" fmla="*/ 648 w 649"/>
                <a:gd name="T11" fmla="*/ 0 h 708"/>
                <a:gd name="T12" fmla="*/ 648 w 649"/>
                <a:gd name="T13" fmla="*/ 236 h 708"/>
                <a:gd name="T14" fmla="*/ 442 w 649"/>
                <a:gd name="T15" fmla="*/ 236 h 708"/>
                <a:gd name="T16" fmla="*/ 442 w 649"/>
                <a:gd name="T17" fmla="*/ 707 h 708"/>
                <a:gd name="T18" fmla="*/ 207 w 649"/>
                <a:gd name="T19" fmla="*/ 707 h 708"/>
                <a:gd name="T20" fmla="*/ 207 w 649"/>
                <a:gd name="T21" fmla="*/ 23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9" h="708">
                  <a:moveTo>
                    <a:pt x="207" y="236"/>
                  </a:moveTo>
                  <a:lnTo>
                    <a:pt x="207" y="236"/>
                  </a:lnTo>
                  <a:cubicBezTo>
                    <a:pt x="147" y="236"/>
                    <a:pt x="118" y="236"/>
                    <a:pt x="59" y="236"/>
                  </a:cubicBezTo>
                  <a:cubicBezTo>
                    <a:pt x="0" y="236"/>
                    <a:pt x="0" y="207"/>
                    <a:pt x="0" y="177"/>
                  </a:cubicBezTo>
                  <a:cubicBezTo>
                    <a:pt x="0" y="118"/>
                    <a:pt x="0" y="59"/>
                    <a:pt x="0" y="0"/>
                  </a:cubicBezTo>
                  <a:cubicBezTo>
                    <a:pt x="207" y="0"/>
                    <a:pt x="442" y="0"/>
                    <a:pt x="648" y="0"/>
                  </a:cubicBezTo>
                  <a:cubicBezTo>
                    <a:pt x="648" y="88"/>
                    <a:pt x="648" y="148"/>
                    <a:pt x="648" y="236"/>
                  </a:cubicBezTo>
                  <a:cubicBezTo>
                    <a:pt x="590" y="236"/>
                    <a:pt x="530" y="236"/>
                    <a:pt x="442" y="236"/>
                  </a:cubicBezTo>
                  <a:cubicBezTo>
                    <a:pt x="442" y="383"/>
                    <a:pt x="442" y="530"/>
                    <a:pt x="442" y="707"/>
                  </a:cubicBezTo>
                  <a:cubicBezTo>
                    <a:pt x="354" y="707"/>
                    <a:pt x="294" y="707"/>
                    <a:pt x="207" y="707"/>
                  </a:cubicBezTo>
                  <a:cubicBezTo>
                    <a:pt x="207" y="530"/>
                    <a:pt x="207" y="383"/>
                    <a:pt x="207" y="236"/>
                  </a:cubicBezTo>
                </a:path>
              </a:pathLst>
            </a:custGeom>
            <a:solidFill>
              <a:srgbClr val="FF7700"/>
            </a:solidFill>
            <a:ln>
              <a:noFill/>
            </a:ln>
            <a:effectLst/>
          </p:spPr>
          <p:txBody>
            <a:bodyPr wrap="none" anchor="ctr"/>
            <a:lstStyle/>
            <a:p>
              <a:endParaRPr lang="en-US" dirty="0"/>
            </a:p>
          </p:txBody>
        </p:sp>
        <p:sp>
          <p:nvSpPr>
            <p:cNvPr id="131" name="Freeform 34"/>
            <p:cNvSpPr>
              <a:spLocks noChangeArrowheads="1"/>
            </p:cNvSpPr>
            <p:nvPr/>
          </p:nvSpPr>
          <p:spPr bwMode="gray">
            <a:xfrm>
              <a:off x="5338762" y="658812"/>
              <a:ext cx="201613" cy="255588"/>
            </a:xfrm>
            <a:custGeom>
              <a:avLst/>
              <a:gdLst>
                <a:gd name="T0" fmla="*/ 0 w 560"/>
                <a:gd name="T1" fmla="*/ 707 h 708"/>
                <a:gd name="T2" fmla="*/ 0 w 560"/>
                <a:gd name="T3" fmla="*/ 707 h 708"/>
                <a:gd name="T4" fmla="*/ 0 w 560"/>
                <a:gd name="T5" fmla="*/ 0 h 708"/>
                <a:gd name="T6" fmla="*/ 236 w 560"/>
                <a:gd name="T7" fmla="*/ 0 h 708"/>
                <a:gd name="T8" fmla="*/ 236 w 560"/>
                <a:gd name="T9" fmla="*/ 472 h 708"/>
                <a:gd name="T10" fmla="*/ 559 w 560"/>
                <a:gd name="T11" fmla="*/ 472 h 708"/>
                <a:gd name="T12" fmla="*/ 559 w 560"/>
                <a:gd name="T13" fmla="*/ 707 h 708"/>
                <a:gd name="T14" fmla="*/ 0 w 560"/>
                <a:gd name="T15" fmla="*/ 707 h 7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0" h="708">
                  <a:moveTo>
                    <a:pt x="0" y="707"/>
                  </a:moveTo>
                  <a:lnTo>
                    <a:pt x="0" y="707"/>
                  </a:lnTo>
                  <a:cubicBezTo>
                    <a:pt x="0" y="472"/>
                    <a:pt x="0" y="236"/>
                    <a:pt x="0" y="0"/>
                  </a:cubicBezTo>
                  <a:cubicBezTo>
                    <a:pt x="88" y="0"/>
                    <a:pt x="147" y="0"/>
                    <a:pt x="236" y="0"/>
                  </a:cubicBezTo>
                  <a:cubicBezTo>
                    <a:pt x="236" y="148"/>
                    <a:pt x="236" y="295"/>
                    <a:pt x="236" y="472"/>
                  </a:cubicBezTo>
                  <a:cubicBezTo>
                    <a:pt x="353" y="472"/>
                    <a:pt x="442" y="472"/>
                    <a:pt x="559" y="472"/>
                  </a:cubicBezTo>
                  <a:cubicBezTo>
                    <a:pt x="559" y="530"/>
                    <a:pt x="559" y="619"/>
                    <a:pt x="559" y="707"/>
                  </a:cubicBezTo>
                  <a:cubicBezTo>
                    <a:pt x="383" y="707"/>
                    <a:pt x="176" y="707"/>
                    <a:pt x="0" y="707"/>
                  </a:cubicBezTo>
                </a:path>
              </a:pathLst>
            </a:custGeom>
            <a:solidFill>
              <a:srgbClr val="FF7700"/>
            </a:solidFill>
            <a:ln>
              <a:noFill/>
            </a:ln>
            <a:effectLst/>
          </p:spPr>
          <p:txBody>
            <a:bodyPr wrap="none" anchor="ctr"/>
            <a:lstStyle/>
            <a:p>
              <a:endParaRPr lang="en-US" dirty="0"/>
            </a:p>
          </p:txBody>
        </p:sp>
      </p:grpSp>
      <p:grpSp>
        <p:nvGrpSpPr>
          <p:cNvPr id="10" name="Group 11"/>
          <p:cNvGrpSpPr/>
          <p:nvPr/>
        </p:nvGrpSpPr>
        <p:grpSpPr bwMode="gray">
          <a:xfrm>
            <a:off x="912812" y="3586781"/>
            <a:ext cx="838200" cy="1039446"/>
            <a:chOff x="1065212" y="4241800"/>
            <a:chExt cx="1362075" cy="1689100"/>
          </a:xfrm>
          <a:solidFill>
            <a:srgbClr val="FF7700"/>
          </a:solidFill>
        </p:grpSpPr>
        <p:sp>
          <p:nvSpPr>
            <p:cNvPr id="135" name="Freeform 35"/>
            <p:cNvSpPr>
              <a:spLocks noChangeArrowheads="1"/>
            </p:cNvSpPr>
            <p:nvPr/>
          </p:nvSpPr>
          <p:spPr bwMode="gray">
            <a:xfrm>
              <a:off x="1065212" y="4648200"/>
              <a:ext cx="1362075" cy="1282700"/>
            </a:xfrm>
            <a:custGeom>
              <a:avLst/>
              <a:gdLst>
                <a:gd name="T0" fmla="*/ 3656 w 3782"/>
                <a:gd name="T1" fmla="*/ 469 h 3563"/>
                <a:gd name="T2" fmla="*/ 3656 w 3782"/>
                <a:gd name="T3" fmla="*/ 469 h 3563"/>
                <a:gd name="T4" fmla="*/ 3656 w 3782"/>
                <a:gd name="T5" fmla="*/ 469 h 3563"/>
                <a:gd name="T6" fmla="*/ 3219 w 3782"/>
                <a:gd name="T7" fmla="*/ 1000 h 3563"/>
                <a:gd name="T8" fmla="*/ 3156 w 3782"/>
                <a:gd name="T9" fmla="*/ 1250 h 3563"/>
                <a:gd name="T10" fmla="*/ 3250 w 3782"/>
                <a:gd name="T11" fmla="*/ 1812 h 3563"/>
                <a:gd name="T12" fmla="*/ 3656 w 3782"/>
                <a:gd name="T13" fmla="*/ 2219 h 3563"/>
                <a:gd name="T14" fmla="*/ 3781 w 3782"/>
                <a:gd name="T15" fmla="*/ 2281 h 3563"/>
                <a:gd name="T16" fmla="*/ 3781 w 3782"/>
                <a:gd name="T17" fmla="*/ 2281 h 3563"/>
                <a:gd name="T18" fmla="*/ 3781 w 3782"/>
                <a:gd name="T19" fmla="*/ 2344 h 3563"/>
                <a:gd name="T20" fmla="*/ 3437 w 3782"/>
                <a:gd name="T21" fmla="*/ 3000 h 3563"/>
                <a:gd name="T22" fmla="*/ 3250 w 3782"/>
                <a:gd name="T23" fmla="*/ 3250 h 3563"/>
                <a:gd name="T24" fmla="*/ 3062 w 3782"/>
                <a:gd name="T25" fmla="*/ 3437 h 3563"/>
                <a:gd name="T26" fmla="*/ 2844 w 3782"/>
                <a:gd name="T27" fmla="*/ 3531 h 3563"/>
                <a:gd name="T28" fmla="*/ 2656 w 3782"/>
                <a:gd name="T29" fmla="*/ 3531 h 3563"/>
                <a:gd name="T30" fmla="*/ 2437 w 3782"/>
                <a:gd name="T31" fmla="*/ 3469 h 3563"/>
                <a:gd name="T32" fmla="*/ 2250 w 3782"/>
                <a:gd name="T33" fmla="*/ 3375 h 3563"/>
                <a:gd name="T34" fmla="*/ 1906 w 3782"/>
                <a:gd name="T35" fmla="*/ 3344 h 3563"/>
                <a:gd name="T36" fmla="*/ 1562 w 3782"/>
                <a:gd name="T37" fmla="*/ 3437 h 3563"/>
                <a:gd name="T38" fmla="*/ 1375 w 3782"/>
                <a:gd name="T39" fmla="*/ 3531 h 3563"/>
                <a:gd name="T40" fmla="*/ 1219 w 3782"/>
                <a:gd name="T41" fmla="*/ 3531 h 3563"/>
                <a:gd name="T42" fmla="*/ 1000 w 3782"/>
                <a:gd name="T43" fmla="*/ 3500 h 3563"/>
                <a:gd name="T44" fmla="*/ 812 w 3782"/>
                <a:gd name="T45" fmla="*/ 3344 h 3563"/>
                <a:gd name="T46" fmla="*/ 594 w 3782"/>
                <a:gd name="T47" fmla="*/ 3125 h 3563"/>
                <a:gd name="T48" fmla="*/ 344 w 3782"/>
                <a:gd name="T49" fmla="*/ 2719 h 3563"/>
                <a:gd name="T50" fmla="*/ 62 w 3782"/>
                <a:gd name="T51" fmla="*/ 1937 h 3563"/>
                <a:gd name="T52" fmla="*/ 0 w 3782"/>
                <a:gd name="T53" fmla="*/ 1594 h 3563"/>
                <a:gd name="T54" fmla="*/ 0 w 3782"/>
                <a:gd name="T55" fmla="*/ 1250 h 3563"/>
                <a:gd name="T56" fmla="*/ 94 w 3782"/>
                <a:gd name="T57" fmla="*/ 781 h 3563"/>
                <a:gd name="T58" fmla="*/ 375 w 3782"/>
                <a:gd name="T59" fmla="*/ 344 h 3563"/>
                <a:gd name="T60" fmla="*/ 969 w 3782"/>
                <a:gd name="T61" fmla="*/ 31 h 3563"/>
                <a:gd name="T62" fmla="*/ 1219 w 3782"/>
                <a:gd name="T63" fmla="*/ 0 h 3563"/>
                <a:gd name="T64" fmla="*/ 1437 w 3782"/>
                <a:gd name="T65" fmla="*/ 62 h 3563"/>
                <a:gd name="T66" fmla="*/ 1687 w 3782"/>
                <a:gd name="T67" fmla="*/ 156 h 3563"/>
                <a:gd name="T68" fmla="*/ 1844 w 3782"/>
                <a:gd name="T69" fmla="*/ 187 h 3563"/>
                <a:gd name="T70" fmla="*/ 2000 w 3782"/>
                <a:gd name="T71" fmla="*/ 187 h 3563"/>
                <a:gd name="T72" fmla="*/ 2219 w 3782"/>
                <a:gd name="T73" fmla="*/ 125 h 3563"/>
                <a:gd name="T74" fmla="*/ 2500 w 3782"/>
                <a:gd name="T75" fmla="*/ 31 h 3563"/>
                <a:gd name="T76" fmla="*/ 2781 w 3782"/>
                <a:gd name="T77" fmla="*/ 0 h 3563"/>
                <a:gd name="T78" fmla="*/ 3312 w 3782"/>
                <a:gd name="T79" fmla="*/ 125 h 3563"/>
                <a:gd name="T80" fmla="*/ 3656 w 3782"/>
                <a:gd name="T81" fmla="*/ 437 h 3563"/>
                <a:gd name="T82" fmla="*/ 3656 w 3782"/>
                <a:gd name="T83" fmla="*/ 469 h 3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82" h="3563">
                  <a:moveTo>
                    <a:pt x="3656" y="469"/>
                  </a:moveTo>
                  <a:lnTo>
                    <a:pt x="3656" y="469"/>
                  </a:lnTo>
                  <a:lnTo>
                    <a:pt x="3656" y="469"/>
                  </a:lnTo>
                  <a:cubicBezTo>
                    <a:pt x="3437" y="594"/>
                    <a:pt x="3312" y="781"/>
                    <a:pt x="3219" y="1000"/>
                  </a:cubicBezTo>
                  <a:cubicBezTo>
                    <a:pt x="3187" y="1094"/>
                    <a:pt x="3156" y="1156"/>
                    <a:pt x="3156" y="1250"/>
                  </a:cubicBezTo>
                  <a:cubicBezTo>
                    <a:pt x="3156" y="1437"/>
                    <a:pt x="3187" y="1625"/>
                    <a:pt x="3250" y="1812"/>
                  </a:cubicBezTo>
                  <a:cubicBezTo>
                    <a:pt x="3344" y="1969"/>
                    <a:pt x="3469" y="2125"/>
                    <a:pt x="3656" y="2219"/>
                  </a:cubicBezTo>
                  <a:cubicBezTo>
                    <a:pt x="3687" y="2250"/>
                    <a:pt x="3719" y="2281"/>
                    <a:pt x="3781" y="2281"/>
                  </a:cubicBezTo>
                  <a:lnTo>
                    <a:pt x="3781" y="2281"/>
                  </a:lnTo>
                  <a:cubicBezTo>
                    <a:pt x="3781" y="2312"/>
                    <a:pt x="3781" y="2344"/>
                    <a:pt x="3781" y="2344"/>
                  </a:cubicBezTo>
                  <a:cubicBezTo>
                    <a:pt x="3687" y="2594"/>
                    <a:pt x="3594" y="2781"/>
                    <a:pt x="3437" y="3000"/>
                  </a:cubicBezTo>
                  <a:cubicBezTo>
                    <a:pt x="3375" y="3094"/>
                    <a:pt x="3312" y="3187"/>
                    <a:pt x="3250" y="3250"/>
                  </a:cubicBezTo>
                  <a:cubicBezTo>
                    <a:pt x="3187" y="3312"/>
                    <a:pt x="3125" y="3375"/>
                    <a:pt x="3062" y="3437"/>
                  </a:cubicBezTo>
                  <a:cubicBezTo>
                    <a:pt x="3000" y="3469"/>
                    <a:pt x="2906" y="3500"/>
                    <a:pt x="2844" y="3531"/>
                  </a:cubicBezTo>
                  <a:cubicBezTo>
                    <a:pt x="2781" y="3531"/>
                    <a:pt x="2719" y="3531"/>
                    <a:pt x="2656" y="3531"/>
                  </a:cubicBezTo>
                  <a:cubicBezTo>
                    <a:pt x="2562" y="3531"/>
                    <a:pt x="2500" y="3500"/>
                    <a:pt x="2437" y="3469"/>
                  </a:cubicBezTo>
                  <a:cubicBezTo>
                    <a:pt x="2375" y="3437"/>
                    <a:pt x="2312" y="3406"/>
                    <a:pt x="2250" y="3375"/>
                  </a:cubicBezTo>
                  <a:cubicBezTo>
                    <a:pt x="2125" y="3344"/>
                    <a:pt x="2031" y="3344"/>
                    <a:pt x="1906" y="3344"/>
                  </a:cubicBezTo>
                  <a:cubicBezTo>
                    <a:pt x="1781" y="3375"/>
                    <a:pt x="1687" y="3406"/>
                    <a:pt x="1562" y="3437"/>
                  </a:cubicBezTo>
                  <a:cubicBezTo>
                    <a:pt x="1500" y="3469"/>
                    <a:pt x="1437" y="3500"/>
                    <a:pt x="1375" y="3531"/>
                  </a:cubicBezTo>
                  <a:cubicBezTo>
                    <a:pt x="1344" y="3531"/>
                    <a:pt x="1281" y="3531"/>
                    <a:pt x="1219" y="3531"/>
                  </a:cubicBezTo>
                  <a:cubicBezTo>
                    <a:pt x="1156" y="3562"/>
                    <a:pt x="1062" y="3531"/>
                    <a:pt x="1000" y="3500"/>
                  </a:cubicBezTo>
                  <a:cubicBezTo>
                    <a:pt x="906" y="3437"/>
                    <a:pt x="843" y="3406"/>
                    <a:pt x="812" y="3344"/>
                  </a:cubicBezTo>
                  <a:cubicBezTo>
                    <a:pt x="719" y="3281"/>
                    <a:pt x="656" y="3187"/>
                    <a:pt x="594" y="3125"/>
                  </a:cubicBezTo>
                  <a:cubicBezTo>
                    <a:pt x="500" y="3000"/>
                    <a:pt x="406" y="2875"/>
                    <a:pt x="344" y="2719"/>
                  </a:cubicBezTo>
                  <a:cubicBezTo>
                    <a:pt x="219" y="2469"/>
                    <a:pt x="125" y="2219"/>
                    <a:pt x="62" y="1937"/>
                  </a:cubicBezTo>
                  <a:cubicBezTo>
                    <a:pt x="31" y="1812"/>
                    <a:pt x="0" y="1719"/>
                    <a:pt x="0" y="1594"/>
                  </a:cubicBezTo>
                  <a:cubicBezTo>
                    <a:pt x="0" y="1500"/>
                    <a:pt x="0" y="1375"/>
                    <a:pt x="0" y="1250"/>
                  </a:cubicBezTo>
                  <a:cubicBezTo>
                    <a:pt x="0" y="1094"/>
                    <a:pt x="31" y="937"/>
                    <a:pt x="94" y="781"/>
                  </a:cubicBezTo>
                  <a:cubicBezTo>
                    <a:pt x="156" y="625"/>
                    <a:pt x="250" y="469"/>
                    <a:pt x="375" y="344"/>
                  </a:cubicBezTo>
                  <a:cubicBezTo>
                    <a:pt x="531" y="187"/>
                    <a:pt x="750" y="62"/>
                    <a:pt x="969" y="31"/>
                  </a:cubicBezTo>
                  <a:cubicBezTo>
                    <a:pt x="1031" y="0"/>
                    <a:pt x="1125" y="0"/>
                    <a:pt x="1219" y="0"/>
                  </a:cubicBezTo>
                  <a:cubicBezTo>
                    <a:pt x="1281" y="0"/>
                    <a:pt x="1375" y="31"/>
                    <a:pt x="1437" y="62"/>
                  </a:cubicBezTo>
                  <a:cubicBezTo>
                    <a:pt x="1531" y="94"/>
                    <a:pt x="1625" y="125"/>
                    <a:pt x="1687" y="156"/>
                  </a:cubicBezTo>
                  <a:cubicBezTo>
                    <a:pt x="1750" y="156"/>
                    <a:pt x="1781" y="187"/>
                    <a:pt x="1844" y="187"/>
                  </a:cubicBezTo>
                  <a:cubicBezTo>
                    <a:pt x="1906" y="218"/>
                    <a:pt x="1937" y="218"/>
                    <a:pt x="2000" y="187"/>
                  </a:cubicBezTo>
                  <a:cubicBezTo>
                    <a:pt x="2062" y="187"/>
                    <a:pt x="2156" y="156"/>
                    <a:pt x="2219" y="125"/>
                  </a:cubicBezTo>
                  <a:cubicBezTo>
                    <a:pt x="2312" y="94"/>
                    <a:pt x="2406" y="62"/>
                    <a:pt x="2500" y="31"/>
                  </a:cubicBezTo>
                  <a:cubicBezTo>
                    <a:pt x="2594" y="0"/>
                    <a:pt x="2687" y="0"/>
                    <a:pt x="2781" y="0"/>
                  </a:cubicBezTo>
                  <a:cubicBezTo>
                    <a:pt x="2969" y="0"/>
                    <a:pt x="3156" y="31"/>
                    <a:pt x="3312" y="125"/>
                  </a:cubicBezTo>
                  <a:cubicBezTo>
                    <a:pt x="3437" y="218"/>
                    <a:pt x="3562" y="312"/>
                    <a:pt x="3656" y="437"/>
                  </a:cubicBezTo>
                  <a:cubicBezTo>
                    <a:pt x="3656" y="437"/>
                    <a:pt x="3656" y="437"/>
                    <a:pt x="3656" y="469"/>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6" name="Freeform 36"/>
            <p:cNvSpPr>
              <a:spLocks noChangeArrowheads="1"/>
            </p:cNvSpPr>
            <p:nvPr/>
          </p:nvSpPr>
          <p:spPr bwMode="gray">
            <a:xfrm>
              <a:off x="1741487" y="4241800"/>
              <a:ext cx="338137" cy="382588"/>
            </a:xfrm>
            <a:custGeom>
              <a:avLst/>
              <a:gdLst>
                <a:gd name="T0" fmla="*/ 0 w 938"/>
                <a:gd name="T1" fmla="*/ 1062 h 1063"/>
                <a:gd name="T2" fmla="*/ 0 w 938"/>
                <a:gd name="T3" fmla="*/ 1062 h 1063"/>
                <a:gd name="T4" fmla="*/ 0 w 938"/>
                <a:gd name="T5" fmla="*/ 1000 h 1063"/>
                <a:gd name="T6" fmla="*/ 31 w 938"/>
                <a:gd name="T7" fmla="*/ 719 h 1063"/>
                <a:gd name="T8" fmla="*/ 312 w 938"/>
                <a:gd name="T9" fmla="*/ 281 h 1063"/>
                <a:gd name="T10" fmla="*/ 812 w 938"/>
                <a:gd name="T11" fmla="*/ 0 h 1063"/>
                <a:gd name="T12" fmla="*/ 937 w 938"/>
                <a:gd name="T13" fmla="*/ 0 h 1063"/>
                <a:gd name="T14" fmla="*/ 937 w 938"/>
                <a:gd name="T15" fmla="*/ 0 h 1063"/>
                <a:gd name="T16" fmla="*/ 937 w 938"/>
                <a:gd name="T17" fmla="*/ 31 h 1063"/>
                <a:gd name="T18" fmla="*/ 844 w 938"/>
                <a:gd name="T19" fmla="*/ 500 h 1063"/>
                <a:gd name="T20" fmla="*/ 500 w 938"/>
                <a:gd name="T21" fmla="*/ 906 h 1063"/>
                <a:gd name="T22" fmla="*/ 187 w 938"/>
                <a:gd name="T23" fmla="*/ 1062 h 1063"/>
                <a:gd name="T24" fmla="*/ 31 w 938"/>
                <a:gd name="T25" fmla="*/ 1062 h 1063"/>
                <a:gd name="T26" fmla="*/ 0 w 938"/>
                <a:gd name="T27" fmla="*/ 1062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8" h="1063">
                  <a:moveTo>
                    <a:pt x="0" y="1062"/>
                  </a:moveTo>
                  <a:lnTo>
                    <a:pt x="0" y="1062"/>
                  </a:lnTo>
                  <a:cubicBezTo>
                    <a:pt x="0" y="1031"/>
                    <a:pt x="0" y="1000"/>
                    <a:pt x="0" y="1000"/>
                  </a:cubicBezTo>
                  <a:cubicBezTo>
                    <a:pt x="0" y="906"/>
                    <a:pt x="0" y="812"/>
                    <a:pt x="31" y="719"/>
                  </a:cubicBezTo>
                  <a:cubicBezTo>
                    <a:pt x="94" y="562"/>
                    <a:pt x="187" y="406"/>
                    <a:pt x="312" y="281"/>
                  </a:cubicBezTo>
                  <a:cubicBezTo>
                    <a:pt x="469" y="156"/>
                    <a:pt x="625" y="62"/>
                    <a:pt x="812" y="0"/>
                  </a:cubicBezTo>
                  <a:cubicBezTo>
                    <a:pt x="844" y="0"/>
                    <a:pt x="875" y="0"/>
                    <a:pt x="937" y="0"/>
                  </a:cubicBezTo>
                  <a:lnTo>
                    <a:pt x="937" y="0"/>
                  </a:lnTo>
                  <a:lnTo>
                    <a:pt x="937" y="31"/>
                  </a:lnTo>
                  <a:cubicBezTo>
                    <a:pt x="937" y="187"/>
                    <a:pt x="906" y="344"/>
                    <a:pt x="844" y="500"/>
                  </a:cubicBezTo>
                  <a:cubicBezTo>
                    <a:pt x="781" y="656"/>
                    <a:pt x="656" y="812"/>
                    <a:pt x="500" y="906"/>
                  </a:cubicBezTo>
                  <a:cubicBezTo>
                    <a:pt x="406" y="1000"/>
                    <a:pt x="312" y="1031"/>
                    <a:pt x="187" y="1062"/>
                  </a:cubicBezTo>
                  <a:cubicBezTo>
                    <a:pt x="125" y="1062"/>
                    <a:pt x="62" y="1062"/>
                    <a:pt x="31" y="1062"/>
                  </a:cubicBezTo>
                  <a:lnTo>
                    <a:pt x="0" y="1062"/>
                  </a:ln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34" name="TextBox 133"/>
          <p:cNvSpPr txBox="1"/>
          <p:nvPr/>
        </p:nvSpPr>
        <p:spPr bwMode="gray">
          <a:xfrm>
            <a:off x="8609012" y="1148381"/>
            <a:ext cx="2133600" cy="304800"/>
          </a:xfrm>
          <a:prstGeom prst="rect">
            <a:avLst/>
          </a:prstGeom>
          <a:solidFill>
            <a:srgbClr val="FFFFFF"/>
          </a:solidFill>
        </p:spPr>
        <p:txBody>
          <a:bodyPr wrap="none" lIns="0" tIns="0" rIns="0" bIns="0" rtlCol="0">
            <a:noAutofit/>
          </a:bodyPr>
          <a:lstStyle/>
          <a:p>
            <a:pPr algn="ctr">
              <a:lnSpc>
                <a:spcPct val="90000"/>
              </a:lnSpc>
            </a:pPr>
            <a:r>
              <a:rPr lang="en-US" sz="2000" b="1" dirty="0" smtClean="0">
                <a:solidFill>
                  <a:schemeClr val="accent4"/>
                </a:solidFill>
              </a:rPr>
              <a:t>Lots of Back Ends</a:t>
            </a:r>
            <a:endParaRPr lang="en-US" sz="2000" b="1" dirty="0">
              <a:solidFill>
                <a:schemeClr val="accent4"/>
              </a:solidFill>
            </a:endParaRPr>
          </a:p>
        </p:txBody>
      </p:sp>
      <p:grpSp>
        <p:nvGrpSpPr>
          <p:cNvPr id="11" name="Group 12"/>
          <p:cNvGrpSpPr/>
          <p:nvPr/>
        </p:nvGrpSpPr>
        <p:grpSpPr bwMode="gray">
          <a:xfrm>
            <a:off x="2055812" y="3662981"/>
            <a:ext cx="833436" cy="833436"/>
            <a:chOff x="2574925" y="4466431"/>
            <a:chExt cx="1709738" cy="1709738"/>
          </a:xfrm>
          <a:solidFill>
            <a:schemeClr val="accent3"/>
          </a:solidFill>
        </p:grpSpPr>
        <p:sp>
          <p:nvSpPr>
            <p:cNvPr id="137" name="Freeform 37"/>
            <p:cNvSpPr>
              <a:spLocks noChangeArrowheads="1"/>
            </p:cNvSpPr>
            <p:nvPr/>
          </p:nvSpPr>
          <p:spPr bwMode="gray">
            <a:xfrm>
              <a:off x="3351213" y="4466431"/>
              <a:ext cx="922337" cy="820738"/>
            </a:xfrm>
            <a:custGeom>
              <a:avLst/>
              <a:gdLst>
                <a:gd name="T0" fmla="*/ 2563 w 2564"/>
                <a:gd name="T1" fmla="*/ 0 h 2282"/>
                <a:gd name="T2" fmla="*/ 2563 w 2564"/>
                <a:gd name="T3" fmla="*/ 0 h 2282"/>
                <a:gd name="T4" fmla="*/ 2563 w 2564"/>
                <a:gd name="T5" fmla="*/ 2250 h 2282"/>
                <a:gd name="T6" fmla="*/ 0 w 2564"/>
                <a:gd name="T7" fmla="*/ 2281 h 2282"/>
                <a:gd name="T8" fmla="*/ 0 w 2564"/>
                <a:gd name="T9" fmla="*/ 375 h 2282"/>
                <a:gd name="T10" fmla="*/ 2563 w 2564"/>
                <a:gd name="T11" fmla="*/ 0 h 2282"/>
              </a:gdLst>
              <a:ahLst/>
              <a:cxnLst>
                <a:cxn ang="0">
                  <a:pos x="T0" y="T1"/>
                </a:cxn>
                <a:cxn ang="0">
                  <a:pos x="T2" y="T3"/>
                </a:cxn>
                <a:cxn ang="0">
                  <a:pos x="T4" y="T5"/>
                </a:cxn>
                <a:cxn ang="0">
                  <a:pos x="T6" y="T7"/>
                </a:cxn>
                <a:cxn ang="0">
                  <a:pos x="T8" y="T9"/>
                </a:cxn>
                <a:cxn ang="0">
                  <a:pos x="T10" y="T11"/>
                </a:cxn>
              </a:cxnLst>
              <a:rect l="0" t="0" r="r" b="b"/>
              <a:pathLst>
                <a:path w="2564" h="2282">
                  <a:moveTo>
                    <a:pt x="2563" y="0"/>
                  </a:moveTo>
                  <a:lnTo>
                    <a:pt x="2563" y="0"/>
                  </a:lnTo>
                  <a:cubicBezTo>
                    <a:pt x="2563" y="750"/>
                    <a:pt x="2563" y="1500"/>
                    <a:pt x="2563" y="2250"/>
                  </a:cubicBezTo>
                  <a:cubicBezTo>
                    <a:pt x="1719" y="2250"/>
                    <a:pt x="875" y="2250"/>
                    <a:pt x="0" y="2281"/>
                  </a:cubicBezTo>
                  <a:cubicBezTo>
                    <a:pt x="0" y="1625"/>
                    <a:pt x="0" y="1000"/>
                    <a:pt x="0" y="375"/>
                  </a:cubicBezTo>
                  <a:cubicBezTo>
                    <a:pt x="875" y="250"/>
                    <a:pt x="1719" y="125"/>
                    <a:pt x="2563"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8" name="Freeform 38"/>
            <p:cNvSpPr>
              <a:spLocks noChangeArrowheads="1"/>
            </p:cNvSpPr>
            <p:nvPr/>
          </p:nvSpPr>
          <p:spPr bwMode="gray">
            <a:xfrm>
              <a:off x="3351213" y="5366544"/>
              <a:ext cx="933450" cy="809625"/>
            </a:xfrm>
            <a:custGeom>
              <a:avLst/>
              <a:gdLst>
                <a:gd name="T0" fmla="*/ 0 w 2595"/>
                <a:gd name="T1" fmla="*/ 1875 h 2251"/>
                <a:gd name="T2" fmla="*/ 0 w 2595"/>
                <a:gd name="T3" fmla="*/ 1875 h 2251"/>
                <a:gd name="T4" fmla="*/ 0 w 2595"/>
                <a:gd name="T5" fmla="*/ 0 h 2251"/>
                <a:gd name="T6" fmla="*/ 2563 w 2595"/>
                <a:gd name="T7" fmla="*/ 0 h 2251"/>
                <a:gd name="T8" fmla="*/ 2563 w 2595"/>
                <a:gd name="T9" fmla="*/ 2250 h 2251"/>
                <a:gd name="T10" fmla="*/ 2563 w 2595"/>
                <a:gd name="T11" fmla="*/ 2250 h 2251"/>
                <a:gd name="T12" fmla="*/ 2563 w 2595"/>
                <a:gd name="T13" fmla="*/ 2250 h 2251"/>
                <a:gd name="T14" fmla="*/ 2563 w 2595"/>
                <a:gd name="T15" fmla="*/ 2250 h 2251"/>
                <a:gd name="T16" fmla="*/ 0 w 2595"/>
                <a:gd name="T17" fmla="*/ 1875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5" h="2251">
                  <a:moveTo>
                    <a:pt x="0" y="1875"/>
                  </a:moveTo>
                  <a:lnTo>
                    <a:pt x="0" y="1875"/>
                  </a:lnTo>
                  <a:cubicBezTo>
                    <a:pt x="0" y="1250"/>
                    <a:pt x="0" y="625"/>
                    <a:pt x="0" y="0"/>
                  </a:cubicBezTo>
                  <a:cubicBezTo>
                    <a:pt x="875" y="0"/>
                    <a:pt x="1719" y="0"/>
                    <a:pt x="2563" y="0"/>
                  </a:cubicBezTo>
                  <a:cubicBezTo>
                    <a:pt x="2563" y="0"/>
                    <a:pt x="2594" y="2219"/>
                    <a:pt x="2563" y="2250"/>
                  </a:cubicBezTo>
                  <a:lnTo>
                    <a:pt x="2563" y="2250"/>
                  </a:lnTo>
                  <a:lnTo>
                    <a:pt x="2563" y="2250"/>
                  </a:lnTo>
                  <a:lnTo>
                    <a:pt x="2563" y="2250"/>
                  </a:lnTo>
                  <a:cubicBezTo>
                    <a:pt x="1719" y="2125"/>
                    <a:pt x="875" y="2000"/>
                    <a:pt x="0" y="1875"/>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9" name="Freeform 39"/>
            <p:cNvSpPr>
              <a:spLocks noChangeArrowheads="1"/>
            </p:cNvSpPr>
            <p:nvPr/>
          </p:nvSpPr>
          <p:spPr bwMode="gray">
            <a:xfrm>
              <a:off x="2574925" y="5355431"/>
              <a:ext cx="698500" cy="674688"/>
            </a:xfrm>
            <a:custGeom>
              <a:avLst/>
              <a:gdLst>
                <a:gd name="T0" fmla="*/ 1938 w 1939"/>
                <a:gd name="T1" fmla="*/ 31 h 1876"/>
                <a:gd name="T2" fmla="*/ 1938 w 1939"/>
                <a:gd name="T3" fmla="*/ 31 h 1876"/>
                <a:gd name="T4" fmla="*/ 1938 w 1939"/>
                <a:gd name="T5" fmla="*/ 1875 h 1876"/>
                <a:gd name="T6" fmla="*/ 0 w 1939"/>
                <a:gd name="T7" fmla="*/ 1625 h 1876"/>
                <a:gd name="T8" fmla="*/ 0 w 1939"/>
                <a:gd name="T9" fmla="*/ 0 h 1876"/>
                <a:gd name="T10" fmla="*/ 0 w 1939"/>
                <a:gd name="T11" fmla="*/ 0 h 1876"/>
                <a:gd name="T12" fmla="*/ 0 w 1939"/>
                <a:gd name="T13" fmla="*/ 0 h 1876"/>
                <a:gd name="T14" fmla="*/ 31 w 1939"/>
                <a:gd name="T15" fmla="*/ 0 h 1876"/>
                <a:gd name="T16" fmla="*/ 1938 w 1939"/>
                <a:gd name="T17" fmla="*/ 31 h 1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9" h="1876">
                  <a:moveTo>
                    <a:pt x="1938" y="31"/>
                  </a:moveTo>
                  <a:lnTo>
                    <a:pt x="1938" y="31"/>
                  </a:lnTo>
                  <a:cubicBezTo>
                    <a:pt x="1938" y="625"/>
                    <a:pt x="1938" y="1249"/>
                    <a:pt x="1938" y="1875"/>
                  </a:cubicBezTo>
                  <a:cubicBezTo>
                    <a:pt x="1281" y="1781"/>
                    <a:pt x="656" y="1687"/>
                    <a:pt x="0" y="1625"/>
                  </a:cubicBezTo>
                  <a:cubicBezTo>
                    <a:pt x="0" y="1062"/>
                    <a:pt x="0" y="531"/>
                    <a:pt x="0" y="0"/>
                  </a:cubicBezTo>
                  <a:lnTo>
                    <a:pt x="0" y="0"/>
                  </a:lnTo>
                  <a:lnTo>
                    <a:pt x="0" y="0"/>
                  </a:lnTo>
                  <a:cubicBezTo>
                    <a:pt x="0" y="0"/>
                    <a:pt x="0" y="0"/>
                    <a:pt x="31" y="0"/>
                  </a:cubicBezTo>
                  <a:cubicBezTo>
                    <a:pt x="656" y="0"/>
                    <a:pt x="1281" y="0"/>
                    <a:pt x="1938" y="31"/>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0" name="Freeform 40"/>
            <p:cNvSpPr>
              <a:spLocks noChangeArrowheads="1"/>
            </p:cNvSpPr>
            <p:nvPr/>
          </p:nvSpPr>
          <p:spPr bwMode="gray">
            <a:xfrm>
              <a:off x="2574925" y="4612481"/>
              <a:ext cx="698500" cy="674688"/>
            </a:xfrm>
            <a:custGeom>
              <a:avLst/>
              <a:gdLst>
                <a:gd name="T0" fmla="*/ 0 w 1939"/>
                <a:gd name="T1" fmla="*/ 281 h 1876"/>
                <a:gd name="T2" fmla="*/ 0 w 1939"/>
                <a:gd name="T3" fmla="*/ 281 h 1876"/>
                <a:gd name="T4" fmla="*/ 1938 w 1939"/>
                <a:gd name="T5" fmla="*/ 0 h 1876"/>
                <a:gd name="T6" fmla="*/ 1938 w 1939"/>
                <a:gd name="T7" fmla="*/ 1844 h 1876"/>
                <a:gd name="T8" fmla="*/ 0 w 1939"/>
                <a:gd name="T9" fmla="*/ 1875 h 1876"/>
                <a:gd name="T10" fmla="*/ 0 w 1939"/>
                <a:gd name="T11" fmla="*/ 281 h 1876"/>
              </a:gdLst>
              <a:ahLst/>
              <a:cxnLst>
                <a:cxn ang="0">
                  <a:pos x="T0" y="T1"/>
                </a:cxn>
                <a:cxn ang="0">
                  <a:pos x="T2" y="T3"/>
                </a:cxn>
                <a:cxn ang="0">
                  <a:pos x="T4" y="T5"/>
                </a:cxn>
                <a:cxn ang="0">
                  <a:pos x="T6" y="T7"/>
                </a:cxn>
                <a:cxn ang="0">
                  <a:pos x="T8" y="T9"/>
                </a:cxn>
                <a:cxn ang="0">
                  <a:pos x="T10" y="T11"/>
                </a:cxn>
              </a:cxnLst>
              <a:rect l="0" t="0" r="r" b="b"/>
              <a:pathLst>
                <a:path w="1939" h="1876">
                  <a:moveTo>
                    <a:pt x="0" y="281"/>
                  </a:moveTo>
                  <a:lnTo>
                    <a:pt x="0" y="281"/>
                  </a:lnTo>
                  <a:cubicBezTo>
                    <a:pt x="656" y="188"/>
                    <a:pt x="1281" y="94"/>
                    <a:pt x="1938" y="0"/>
                  </a:cubicBezTo>
                  <a:cubicBezTo>
                    <a:pt x="1938" y="625"/>
                    <a:pt x="1938" y="1250"/>
                    <a:pt x="1938" y="1844"/>
                  </a:cubicBezTo>
                  <a:cubicBezTo>
                    <a:pt x="1938" y="1875"/>
                    <a:pt x="31" y="1875"/>
                    <a:pt x="0" y="1875"/>
                  </a:cubicBezTo>
                  <a:cubicBezTo>
                    <a:pt x="0" y="1344"/>
                    <a:pt x="0" y="813"/>
                    <a:pt x="0" y="281"/>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pic>
        <p:nvPicPr>
          <p:cNvPr id="14" name="Picture 13" descr="Linkedin-logo-ico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7823432" y="2013569"/>
            <a:ext cx="811212" cy="811212"/>
          </a:xfrm>
          <a:prstGeom prst="rect">
            <a:avLst/>
          </a:prstGeom>
        </p:spPr>
      </p:pic>
      <p:pic>
        <p:nvPicPr>
          <p:cNvPr id="141" name="Picture 14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9260120" y="2013569"/>
            <a:ext cx="811212" cy="811212"/>
          </a:xfrm>
          <a:prstGeom prst="rect">
            <a:avLst/>
          </a:prstGeom>
        </p:spPr>
      </p:pic>
      <p:pic>
        <p:nvPicPr>
          <p:cNvPr id="142" name="Picture 14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bwMode="gray">
          <a:xfrm>
            <a:off x="10593620" y="2013569"/>
            <a:ext cx="811212" cy="811212"/>
          </a:xfrm>
          <a:prstGeom prst="rect">
            <a:avLst/>
          </a:prstGeom>
        </p:spPr>
      </p:pic>
      <p:pic>
        <p:nvPicPr>
          <p:cNvPr id="143" name="Picture 14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gray">
          <a:xfrm>
            <a:off x="7823432" y="3053381"/>
            <a:ext cx="811212" cy="811212"/>
          </a:xfrm>
          <a:prstGeom prst="rect">
            <a:avLst/>
          </a:prstGeom>
        </p:spPr>
      </p:pic>
      <p:pic>
        <p:nvPicPr>
          <p:cNvPr id="144" name="Picture 14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bwMode="gray">
          <a:xfrm>
            <a:off x="9004532" y="3085737"/>
            <a:ext cx="1322388" cy="653444"/>
          </a:xfrm>
          <a:prstGeom prst="rect">
            <a:avLst/>
          </a:prstGeom>
        </p:spPr>
      </p:pic>
      <p:pic>
        <p:nvPicPr>
          <p:cNvPr id="16" name="Picture 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bwMode="gray">
          <a:xfrm>
            <a:off x="7671032" y="5110781"/>
            <a:ext cx="1752600" cy="731030"/>
          </a:xfrm>
          <a:prstGeom prst="rect">
            <a:avLst/>
          </a:prstGeom>
        </p:spPr>
      </p:pic>
      <p:pic>
        <p:nvPicPr>
          <p:cNvPr id="17" name="Picture 1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gray">
          <a:xfrm>
            <a:off x="10566632" y="2908125"/>
            <a:ext cx="900112" cy="900112"/>
          </a:xfrm>
          <a:prstGeom prst="rect">
            <a:avLst/>
          </a:prstGeom>
        </p:spPr>
      </p:pic>
      <p:pic>
        <p:nvPicPr>
          <p:cNvPr id="18" name="Picture 1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bwMode="gray">
          <a:xfrm>
            <a:off x="9423632" y="4142022"/>
            <a:ext cx="828624" cy="828624"/>
          </a:xfrm>
          <a:prstGeom prst="rect">
            <a:avLst/>
          </a:prstGeom>
        </p:spPr>
      </p:pic>
      <p:pic>
        <p:nvPicPr>
          <p:cNvPr id="19" name="Picture 1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bwMode="gray">
          <a:xfrm>
            <a:off x="10414232" y="3967781"/>
            <a:ext cx="1111250" cy="1066800"/>
          </a:xfrm>
          <a:prstGeom prst="rect">
            <a:avLst/>
          </a:prstGeom>
        </p:spPr>
      </p:pic>
      <p:grpSp>
        <p:nvGrpSpPr>
          <p:cNvPr id="12" name="Group 19"/>
          <p:cNvGrpSpPr/>
          <p:nvPr/>
        </p:nvGrpSpPr>
        <p:grpSpPr bwMode="gray">
          <a:xfrm>
            <a:off x="4799012" y="1288081"/>
            <a:ext cx="457200" cy="4851400"/>
            <a:chOff x="4799012" y="787400"/>
            <a:chExt cx="457200" cy="4851400"/>
          </a:xfrm>
        </p:grpSpPr>
        <p:cxnSp>
          <p:nvCxnSpPr>
            <p:cNvPr id="8" name="Straight Connector 7"/>
            <p:cNvCxnSpPr/>
            <p:nvPr/>
          </p:nvCxnSpPr>
          <p:spPr bwMode="gray">
            <a:xfrm>
              <a:off x="4799012" y="787400"/>
              <a:ext cx="457200" cy="2438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gray">
            <a:xfrm flipV="1">
              <a:off x="4799012" y="3200400"/>
              <a:ext cx="457200" cy="2438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3" name="Group 75"/>
          <p:cNvGrpSpPr/>
          <p:nvPr/>
        </p:nvGrpSpPr>
        <p:grpSpPr bwMode="gray">
          <a:xfrm flipH="1">
            <a:off x="7021512" y="1288081"/>
            <a:ext cx="457200" cy="4851400"/>
            <a:chOff x="4799012" y="787400"/>
            <a:chExt cx="457200" cy="4851400"/>
          </a:xfrm>
        </p:grpSpPr>
        <p:cxnSp>
          <p:nvCxnSpPr>
            <p:cNvPr id="77" name="Straight Connector 76"/>
            <p:cNvCxnSpPr/>
            <p:nvPr/>
          </p:nvCxnSpPr>
          <p:spPr bwMode="gray">
            <a:xfrm>
              <a:off x="4799012" y="787400"/>
              <a:ext cx="457200" cy="2438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gray">
            <a:xfrm flipV="1">
              <a:off x="4799012" y="3200400"/>
              <a:ext cx="457200" cy="2438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4" name="Title 4"/>
          <p:cNvSpPr txBox="1">
            <a:spLocks/>
          </p:cNvSpPr>
          <p:nvPr/>
        </p:nvSpPr>
        <p:spPr bwMode="gray">
          <a:xfrm>
            <a:off x="531812" y="460911"/>
            <a:ext cx="11125200" cy="889000"/>
          </a:xfrm>
          <a:prstGeom prst="rect">
            <a:avLst/>
          </a:prstGeom>
        </p:spPr>
        <p:txBody>
          <a:bodyPr/>
          <a:lstStyle>
            <a:lvl1pPr algn="l" rtl="0" fontAlgn="base">
              <a:lnSpc>
                <a:spcPct val="80000"/>
              </a:lnSpc>
              <a:spcBef>
                <a:spcPct val="0"/>
              </a:spcBef>
              <a:spcAft>
                <a:spcPct val="0"/>
              </a:spcAft>
              <a:defRPr sz="3600" kern="1200">
                <a:solidFill>
                  <a:schemeClr val="tx1"/>
                </a:solidFill>
                <a:latin typeface="+mj-lt"/>
                <a:ea typeface="+mj-ea"/>
                <a:cs typeface="+mj-cs"/>
              </a:defRPr>
            </a:lvl1pPr>
            <a:lvl2pPr algn="l" rtl="0" fontAlgn="base">
              <a:lnSpc>
                <a:spcPct val="80000"/>
              </a:lnSpc>
              <a:spcBef>
                <a:spcPct val="0"/>
              </a:spcBef>
              <a:spcAft>
                <a:spcPct val="0"/>
              </a:spcAft>
              <a:defRPr sz="3600">
                <a:solidFill>
                  <a:schemeClr val="tx1"/>
                </a:solidFill>
                <a:latin typeface="Calibri" pitchFamily="34" charset="0"/>
              </a:defRPr>
            </a:lvl2pPr>
            <a:lvl3pPr algn="l" rtl="0" fontAlgn="base">
              <a:lnSpc>
                <a:spcPct val="80000"/>
              </a:lnSpc>
              <a:spcBef>
                <a:spcPct val="0"/>
              </a:spcBef>
              <a:spcAft>
                <a:spcPct val="0"/>
              </a:spcAft>
              <a:defRPr sz="3600">
                <a:solidFill>
                  <a:schemeClr val="tx1"/>
                </a:solidFill>
                <a:latin typeface="Calibri" pitchFamily="34" charset="0"/>
              </a:defRPr>
            </a:lvl3pPr>
            <a:lvl4pPr algn="l" rtl="0" fontAlgn="base">
              <a:lnSpc>
                <a:spcPct val="80000"/>
              </a:lnSpc>
              <a:spcBef>
                <a:spcPct val="0"/>
              </a:spcBef>
              <a:spcAft>
                <a:spcPct val="0"/>
              </a:spcAft>
              <a:defRPr sz="3600">
                <a:solidFill>
                  <a:schemeClr val="tx1"/>
                </a:solidFill>
                <a:latin typeface="Calibri" pitchFamily="34" charset="0"/>
              </a:defRPr>
            </a:lvl4pPr>
            <a:lvl5pPr algn="l" rtl="0" fontAlgn="base">
              <a:lnSpc>
                <a:spcPct val="80000"/>
              </a:lnSpc>
              <a:spcBef>
                <a:spcPct val="0"/>
              </a:spcBef>
              <a:spcAft>
                <a:spcPct val="0"/>
              </a:spcAft>
              <a:defRPr sz="3600">
                <a:solidFill>
                  <a:schemeClr val="tx1"/>
                </a:solidFill>
                <a:latin typeface="Calibri" pitchFamily="34" charset="0"/>
              </a:defRPr>
            </a:lvl5pPr>
            <a:lvl6pPr marL="457200" algn="l" rtl="0" fontAlgn="base">
              <a:lnSpc>
                <a:spcPct val="80000"/>
              </a:lnSpc>
              <a:spcBef>
                <a:spcPct val="0"/>
              </a:spcBef>
              <a:spcAft>
                <a:spcPct val="0"/>
              </a:spcAft>
              <a:defRPr sz="3600">
                <a:solidFill>
                  <a:schemeClr val="tx1"/>
                </a:solidFill>
                <a:latin typeface="Calibri" pitchFamily="34" charset="0"/>
              </a:defRPr>
            </a:lvl6pPr>
            <a:lvl7pPr marL="914400" algn="l" rtl="0" fontAlgn="base">
              <a:lnSpc>
                <a:spcPct val="80000"/>
              </a:lnSpc>
              <a:spcBef>
                <a:spcPct val="0"/>
              </a:spcBef>
              <a:spcAft>
                <a:spcPct val="0"/>
              </a:spcAft>
              <a:defRPr sz="3600">
                <a:solidFill>
                  <a:schemeClr val="tx1"/>
                </a:solidFill>
                <a:latin typeface="Calibri" pitchFamily="34" charset="0"/>
              </a:defRPr>
            </a:lvl7pPr>
            <a:lvl8pPr marL="1371600" algn="l" rtl="0" fontAlgn="base">
              <a:lnSpc>
                <a:spcPct val="80000"/>
              </a:lnSpc>
              <a:spcBef>
                <a:spcPct val="0"/>
              </a:spcBef>
              <a:spcAft>
                <a:spcPct val="0"/>
              </a:spcAft>
              <a:defRPr sz="3600">
                <a:solidFill>
                  <a:schemeClr val="tx1"/>
                </a:solidFill>
                <a:latin typeface="Calibri" pitchFamily="34" charset="0"/>
              </a:defRPr>
            </a:lvl8pPr>
            <a:lvl9pPr marL="1828800" algn="l" rtl="0" fontAlgn="base">
              <a:lnSpc>
                <a:spcPct val="80000"/>
              </a:lnSpc>
              <a:spcBef>
                <a:spcPct val="0"/>
              </a:spcBef>
              <a:spcAft>
                <a:spcPct val="0"/>
              </a:spcAft>
              <a:defRPr sz="3600">
                <a:solidFill>
                  <a:schemeClr val="tx1"/>
                </a:solidFill>
                <a:latin typeface="Calibri" pitchFamily="34" charset="0"/>
              </a:defRPr>
            </a:lvl9pPr>
          </a:lstStyle>
          <a:p>
            <a:r>
              <a:rPr lang="en-US" dirty="0" smtClean="0"/>
              <a:t>Front End Mobility     </a:t>
            </a:r>
            <a:r>
              <a:rPr lang="en-US" dirty="0" smtClean="0">
                <a:sym typeface="Wingdings" panose="05000000000000000000" pitchFamily="2" charset="2"/>
              </a:rPr>
              <a:t>                        Back End Mobility</a:t>
            </a:r>
            <a:endParaRPr lang="en-US" dirty="0"/>
          </a:p>
        </p:txBody>
      </p:sp>
      <p:sp>
        <p:nvSpPr>
          <p:cNvPr id="76" name="Rectangle 75"/>
          <p:cNvSpPr/>
          <p:nvPr/>
        </p:nvSpPr>
        <p:spPr>
          <a:xfrm>
            <a:off x="5230531" y="457200"/>
            <a:ext cx="1666482" cy="424732"/>
          </a:xfrm>
          <a:prstGeom prst="rect">
            <a:avLst/>
          </a:prstGeom>
        </p:spPr>
        <p:txBody>
          <a:bodyPr wrap="none">
            <a:spAutoFit/>
          </a:bodyPr>
          <a:lstStyle/>
          <a:p>
            <a:pPr algn="ctr">
              <a:lnSpc>
                <a:spcPct val="120000"/>
              </a:lnSpc>
            </a:pPr>
            <a:r>
              <a:rPr lang="en-US" b="1" dirty="0" smtClean="0">
                <a:solidFill>
                  <a:schemeClr val="bg2">
                    <a:lumMod val="50000"/>
                  </a:schemeClr>
                </a:solidFill>
              </a:rPr>
              <a:t>Why MBaaS???</a:t>
            </a:r>
            <a:endParaRPr lang="en-US" b="1" dirty="0">
              <a:solidFill>
                <a:schemeClr val="bg2">
                  <a:lumMod val="50000"/>
                </a:schemeClr>
              </a:solidFill>
            </a:endParaRPr>
          </a:p>
        </p:txBody>
      </p:sp>
    </p:spTree>
    <p:extLst>
      <p:ext uri="{BB962C8B-B14F-4D97-AF65-F5344CB8AC3E}">
        <p14:creationId xmlns:p14="http://schemas.microsoft.com/office/powerpoint/2010/main" val="394788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grayscl/>
            <a:alphaModFix amt="25000"/>
          </a:blip>
          <a:stretch>
            <a:fillRect/>
          </a:stretch>
        </p:blipFill>
        <p:spPr>
          <a:xfrm>
            <a:off x="3185006" y="-192357"/>
            <a:ext cx="6546056" cy="6220279"/>
          </a:xfrm>
          <a:prstGeom prst="rect">
            <a:avLst/>
          </a:prstGeom>
        </p:spPr>
      </p:pic>
      <p:grpSp>
        <p:nvGrpSpPr>
          <p:cNvPr id="2" name="Group 12"/>
          <p:cNvGrpSpPr/>
          <p:nvPr/>
        </p:nvGrpSpPr>
        <p:grpSpPr>
          <a:xfrm>
            <a:off x="8358730" y="225786"/>
            <a:ext cx="624485" cy="642193"/>
            <a:chOff x="385893" y="1258018"/>
            <a:chExt cx="1296337" cy="1114412"/>
          </a:xfrm>
        </p:grpSpPr>
        <p:sp>
          <p:nvSpPr>
            <p:cNvPr id="12" name="Oval 11"/>
            <p:cNvSpPr/>
            <p:nvPr/>
          </p:nvSpPr>
          <p:spPr>
            <a:xfrm>
              <a:off x="385893" y="1258018"/>
              <a:ext cx="1296337" cy="1114412"/>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stretch>
              <a:fillRect/>
            </a:stretch>
          </p:blipFill>
          <p:spPr>
            <a:xfrm>
              <a:off x="479963" y="1501049"/>
              <a:ext cx="1083376" cy="640108"/>
            </a:xfrm>
            <a:prstGeom prst="rect">
              <a:avLst/>
            </a:prstGeom>
          </p:spPr>
        </p:pic>
      </p:grpSp>
      <p:grpSp>
        <p:nvGrpSpPr>
          <p:cNvPr id="3" name="Group 17"/>
          <p:cNvGrpSpPr/>
          <p:nvPr/>
        </p:nvGrpSpPr>
        <p:grpSpPr>
          <a:xfrm>
            <a:off x="6375913" y="225786"/>
            <a:ext cx="756402" cy="666801"/>
            <a:chOff x="2017801" y="960912"/>
            <a:chExt cx="771322" cy="715543"/>
          </a:xfrm>
        </p:grpSpPr>
        <p:sp>
          <p:nvSpPr>
            <p:cNvPr id="11" name="Oval 10"/>
            <p:cNvSpPr/>
            <p:nvPr/>
          </p:nvSpPr>
          <p:spPr>
            <a:xfrm>
              <a:off x="2017801" y="960912"/>
              <a:ext cx="771322" cy="715543"/>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stretch>
              <a:fillRect/>
            </a:stretch>
          </p:blipFill>
          <p:spPr>
            <a:xfrm rot="5400000">
              <a:off x="2096239" y="1141712"/>
              <a:ext cx="613143" cy="362273"/>
            </a:xfrm>
            <a:prstGeom prst="rect">
              <a:avLst/>
            </a:prstGeom>
          </p:spPr>
        </p:pic>
      </p:grpSp>
      <p:grpSp>
        <p:nvGrpSpPr>
          <p:cNvPr id="5" name="Group 18"/>
          <p:cNvGrpSpPr/>
          <p:nvPr/>
        </p:nvGrpSpPr>
        <p:grpSpPr>
          <a:xfrm>
            <a:off x="5475747" y="127445"/>
            <a:ext cx="674880" cy="765141"/>
            <a:chOff x="103709" y="-306916"/>
            <a:chExt cx="1851324" cy="1746253"/>
          </a:xfrm>
        </p:grpSpPr>
        <p:sp>
          <p:nvSpPr>
            <p:cNvPr id="16" name="Oval 15"/>
            <p:cNvSpPr/>
            <p:nvPr/>
          </p:nvSpPr>
          <p:spPr>
            <a:xfrm>
              <a:off x="103709" y="47967"/>
              <a:ext cx="1851324" cy="1391370"/>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cstate="print"/>
            <a:stretch>
              <a:fillRect/>
            </a:stretch>
          </p:blipFill>
          <p:spPr>
            <a:xfrm>
              <a:off x="225956" y="-306916"/>
              <a:ext cx="1625600" cy="1625600"/>
            </a:xfrm>
            <a:prstGeom prst="rect">
              <a:avLst/>
            </a:prstGeom>
          </p:spPr>
        </p:pic>
      </p:grpSp>
      <p:grpSp>
        <p:nvGrpSpPr>
          <p:cNvPr id="13" name="Group 14"/>
          <p:cNvGrpSpPr/>
          <p:nvPr/>
        </p:nvGrpSpPr>
        <p:grpSpPr>
          <a:xfrm>
            <a:off x="7395715" y="206562"/>
            <a:ext cx="668558" cy="730020"/>
            <a:chOff x="2622878" y="123223"/>
            <a:chExt cx="1003096" cy="1031317"/>
          </a:xfrm>
        </p:grpSpPr>
        <p:sp>
          <p:nvSpPr>
            <p:cNvPr id="10" name="Oval 9"/>
            <p:cNvSpPr/>
            <p:nvPr/>
          </p:nvSpPr>
          <p:spPr>
            <a:xfrm>
              <a:off x="2622878" y="123223"/>
              <a:ext cx="1003096" cy="1031317"/>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cstate="print"/>
            <a:stretch>
              <a:fillRect/>
            </a:stretch>
          </p:blipFill>
          <p:spPr>
            <a:xfrm>
              <a:off x="2660505" y="179665"/>
              <a:ext cx="937247" cy="937247"/>
            </a:xfrm>
            <a:prstGeom prst="rect">
              <a:avLst/>
            </a:prstGeom>
          </p:spPr>
        </p:pic>
      </p:grpSp>
      <p:sp>
        <p:nvSpPr>
          <p:cNvPr id="35" name="Rounded Rectangle 34"/>
          <p:cNvSpPr/>
          <p:nvPr/>
        </p:nvSpPr>
        <p:spPr>
          <a:xfrm>
            <a:off x="3437645" y="3134853"/>
            <a:ext cx="2954917" cy="496000"/>
          </a:xfrm>
          <a:prstGeom prst="roundRect">
            <a:avLst/>
          </a:prstGeom>
          <a:solidFill>
            <a:srgbClr val="8DA6B1"/>
          </a:solidFill>
          <a:ln w="25400" cap="flat" cmpd="sng" algn="ctr">
            <a:solidFill>
              <a:srgbClr val="FFFFFF"/>
            </a:solidFill>
            <a:prstDash val="solid"/>
          </a:ln>
          <a:effectLst/>
        </p:spPr>
        <p:txBody>
          <a:bodyPr lIns="162504" tIns="81251" rIns="162504" bIns="81251" rtlCol="0" anchor="ctr"/>
          <a:lstStyle/>
          <a:p>
            <a:pPr algn="ctr" defTabSz="1218987">
              <a:defRPr/>
            </a:pPr>
            <a:r>
              <a:rPr lang="en-US" sz="1700" kern="0" dirty="0" smtClean="0">
                <a:solidFill>
                  <a:prstClr val="white"/>
                </a:solidFill>
                <a:latin typeface="Calibri"/>
              </a:rPr>
              <a:t>Integration Service</a:t>
            </a:r>
            <a:endParaRPr lang="en-US" sz="1700" kern="0" dirty="0">
              <a:solidFill>
                <a:prstClr val="white"/>
              </a:solidFill>
              <a:latin typeface="Calibri"/>
            </a:endParaRPr>
          </a:p>
        </p:txBody>
      </p:sp>
      <p:sp>
        <p:nvSpPr>
          <p:cNvPr id="36" name="Rounded Rectangle 35"/>
          <p:cNvSpPr/>
          <p:nvPr/>
        </p:nvSpPr>
        <p:spPr>
          <a:xfrm>
            <a:off x="6608411" y="3134851"/>
            <a:ext cx="2779229" cy="496000"/>
          </a:xfrm>
          <a:prstGeom prst="roundRect">
            <a:avLst/>
          </a:prstGeom>
          <a:solidFill>
            <a:srgbClr val="8DA6B1"/>
          </a:solidFill>
          <a:ln w="25400" cap="flat" cmpd="sng" algn="ctr">
            <a:solidFill>
              <a:srgbClr val="FFFFFF"/>
            </a:solidFill>
            <a:prstDash val="solid"/>
          </a:ln>
          <a:effectLst/>
        </p:spPr>
        <p:txBody>
          <a:bodyPr lIns="162504" tIns="81251" rIns="162504" bIns="81251" rtlCol="0" anchor="ctr"/>
          <a:lstStyle/>
          <a:p>
            <a:pPr algn="ctr" defTabSz="1218987">
              <a:defRPr/>
            </a:pPr>
            <a:r>
              <a:rPr lang="en-US" sz="1700" kern="0" dirty="0" smtClean="0">
                <a:solidFill>
                  <a:prstClr val="white"/>
                </a:solidFill>
                <a:latin typeface="Calibri"/>
              </a:rPr>
              <a:t>Process Service</a:t>
            </a:r>
            <a:endParaRPr lang="en-US" sz="1700" kern="0" dirty="0">
              <a:solidFill>
                <a:prstClr val="white"/>
              </a:solidFill>
              <a:latin typeface="Calibri"/>
            </a:endParaRPr>
          </a:p>
        </p:txBody>
      </p:sp>
      <p:sp>
        <p:nvSpPr>
          <p:cNvPr id="37" name="Rounded Rectangle 36"/>
          <p:cNvSpPr/>
          <p:nvPr/>
        </p:nvSpPr>
        <p:spPr>
          <a:xfrm>
            <a:off x="4915103" y="2215517"/>
            <a:ext cx="3173077" cy="496000"/>
          </a:xfrm>
          <a:prstGeom prst="roundRect">
            <a:avLst/>
          </a:prstGeom>
          <a:solidFill>
            <a:schemeClr val="accent1"/>
          </a:solidFill>
          <a:ln w="25400" cap="flat" cmpd="sng" algn="ctr">
            <a:solidFill>
              <a:srgbClr val="FFFFFF"/>
            </a:solidFill>
            <a:prstDash val="solid"/>
          </a:ln>
          <a:effectLst/>
        </p:spPr>
        <p:txBody>
          <a:bodyPr lIns="162504" tIns="81251" rIns="162504" bIns="81251" rtlCol="0" anchor="ctr"/>
          <a:lstStyle/>
          <a:p>
            <a:pPr algn="ctr" defTabSz="1218987">
              <a:defRPr/>
            </a:pPr>
            <a:r>
              <a:rPr lang="en-US" sz="1700" kern="0" dirty="0" smtClean="0">
                <a:solidFill>
                  <a:prstClr val="white"/>
                </a:solidFill>
                <a:latin typeface="Calibri"/>
              </a:rPr>
              <a:t>MBaaS</a:t>
            </a:r>
            <a:endParaRPr lang="en-US" sz="1700" kern="0" dirty="0">
              <a:solidFill>
                <a:prstClr val="white"/>
              </a:solidFill>
              <a:latin typeface="Calibri"/>
            </a:endParaRPr>
          </a:p>
        </p:txBody>
      </p:sp>
      <p:grpSp>
        <p:nvGrpSpPr>
          <p:cNvPr id="14" name="Group 72"/>
          <p:cNvGrpSpPr/>
          <p:nvPr/>
        </p:nvGrpSpPr>
        <p:grpSpPr>
          <a:xfrm>
            <a:off x="5243667" y="5226019"/>
            <a:ext cx="2123503" cy="941567"/>
            <a:chOff x="2613873" y="4144661"/>
            <a:chExt cx="1593042" cy="706175"/>
          </a:xfrm>
        </p:grpSpPr>
        <p:sp>
          <p:nvSpPr>
            <p:cNvPr id="32" name="Rounded Rectangle 31"/>
            <p:cNvSpPr/>
            <p:nvPr/>
          </p:nvSpPr>
          <p:spPr>
            <a:xfrm>
              <a:off x="2613873" y="4144661"/>
              <a:ext cx="1593042" cy="706175"/>
            </a:xfrm>
            <a:prstGeom prst="roundRect">
              <a:avLst/>
            </a:prstGeom>
            <a:solidFill>
              <a:srgbClr val="8DA6B1">
                <a:lumMod val="75000"/>
                <a:alpha val="35000"/>
              </a:srgbClr>
            </a:solidFill>
            <a:ln w="25400" cap="flat" cmpd="sng" algn="ctr">
              <a:noFill/>
              <a:prstDash val="solid"/>
            </a:ln>
            <a:effectLst/>
          </p:spPr>
          <p:txBody>
            <a:bodyPr lIns="121893" tIns="60947" rIns="121893" bIns="60947" rtlCol="0" anchor="ctr"/>
            <a:lstStyle/>
            <a:p>
              <a:pPr algn="ctr" defTabSz="1218987">
                <a:defRPr/>
              </a:pPr>
              <a:endParaRPr lang="en-US" sz="2400" kern="0" dirty="0">
                <a:solidFill>
                  <a:prstClr val="white"/>
                </a:solidFill>
                <a:latin typeface="Calibri"/>
              </a:endParaRPr>
            </a:p>
          </p:txBody>
        </p:sp>
        <p:pic>
          <p:nvPicPr>
            <p:cNvPr id="57" name="Picture 56"/>
            <p:cNvPicPr>
              <a:picLocks noChangeAspect="1"/>
            </p:cNvPicPr>
            <p:nvPr/>
          </p:nvPicPr>
          <p:blipFill>
            <a:blip r:embed="rId6" cstate="print">
              <a:lum bright="-100000"/>
            </a:blip>
            <a:stretch>
              <a:fillRect/>
            </a:stretch>
          </p:blipFill>
          <p:spPr>
            <a:xfrm>
              <a:off x="2884566" y="4327292"/>
              <a:ext cx="366039" cy="354839"/>
            </a:xfrm>
            <a:prstGeom prst="rect">
              <a:avLst/>
            </a:prstGeom>
          </p:spPr>
        </p:pic>
        <p:pic>
          <p:nvPicPr>
            <p:cNvPr id="62" name="Picture 61"/>
            <p:cNvPicPr>
              <a:picLocks noChangeAspect="1"/>
            </p:cNvPicPr>
            <p:nvPr/>
          </p:nvPicPr>
          <p:blipFill>
            <a:blip r:embed="rId7" cstate="print">
              <a:grayscl/>
              <a:extLst>
                <a:ext uri="{28A0092B-C50C-407E-A947-70E740481C1C}">
                  <a14:useLocalDpi xmlns:a14="http://schemas.microsoft.com/office/drawing/2010/main" val="0"/>
                </a:ext>
              </a:extLst>
            </a:blip>
            <a:stretch>
              <a:fillRect/>
            </a:stretch>
          </p:blipFill>
          <p:spPr>
            <a:xfrm>
              <a:off x="3359948" y="4167666"/>
              <a:ext cx="682595" cy="626728"/>
            </a:xfrm>
            <a:prstGeom prst="rect">
              <a:avLst/>
            </a:prstGeom>
          </p:spPr>
        </p:pic>
      </p:grpSp>
      <p:cxnSp>
        <p:nvCxnSpPr>
          <p:cNvPr id="69" name="Shape 68"/>
          <p:cNvCxnSpPr>
            <a:stCxn id="6" idx="3"/>
          </p:cNvCxnSpPr>
          <p:nvPr/>
        </p:nvCxnSpPr>
        <p:spPr>
          <a:xfrm rot="16200000" flipH="1">
            <a:off x="6079548" y="1522681"/>
            <a:ext cx="1347853" cy="1"/>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70" name="Shape 69"/>
          <p:cNvCxnSpPr>
            <a:stCxn id="37" idx="1"/>
            <a:endCxn id="35" idx="0"/>
          </p:cNvCxnSpPr>
          <p:nvPr/>
        </p:nvCxnSpPr>
        <p:spPr>
          <a:xfrm rot="10800000" flipH="1" flipV="1">
            <a:off x="4915102" y="2463517"/>
            <a:ext cx="1" cy="671336"/>
          </a:xfrm>
          <a:prstGeom prst="bentConnector4">
            <a:avLst>
              <a:gd name="adj1" fmla="val -22860000000"/>
              <a:gd name="adj2" fmla="val 68471"/>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77" name="Shape 73"/>
          <p:cNvCxnSpPr>
            <a:stCxn id="35" idx="2"/>
          </p:cNvCxnSpPr>
          <p:nvPr/>
        </p:nvCxnSpPr>
        <p:spPr>
          <a:xfrm rot="16200000" flipH="1">
            <a:off x="4653084" y="3892872"/>
            <a:ext cx="1497192" cy="973153"/>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65" name="Shape 64"/>
          <p:cNvCxnSpPr/>
          <p:nvPr/>
        </p:nvCxnSpPr>
        <p:spPr>
          <a:xfrm rot="5400000">
            <a:off x="7457086" y="1007614"/>
            <a:ext cx="1480816" cy="934996"/>
          </a:xfrm>
          <a:prstGeom prst="bentConnector3">
            <a:avLst>
              <a:gd name="adj1" fmla="val 68635"/>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75" name="Shape 64"/>
          <p:cNvCxnSpPr>
            <a:stCxn id="10" idx="4"/>
          </p:cNvCxnSpPr>
          <p:nvPr/>
        </p:nvCxnSpPr>
        <p:spPr>
          <a:xfrm rot="5400000">
            <a:off x="6799562" y="1285086"/>
            <a:ext cx="1278936" cy="581930"/>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82" name="Shape 81"/>
          <p:cNvCxnSpPr>
            <a:stCxn id="43" idx="2"/>
          </p:cNvCxnSpPr>
          <p:nvPr/>
        </p:nvCxnSpPr>
        <p:spPr>
          <a:xfrm rot="16200000" flipH="1">
            <a:off x="4675484" y="1267590"/>
            <a:ext cx="1126087" cy="731948"/>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89" name="Shape 69"/>
          <p:cNvCxnSpPr>
            <a:stCxn id="37" idx="2"/>
            <a:endCxn id="32" idx="0"/>
          </p:cNvCxnSpPr>
          <p:nvPr/>
        </p:nvCxnSpPr>
        <p:spPr>
          <a:xfrm rot="5400000">
            <a:off x="5146280" y="3870658"/>
            <a:ext cx="2514501" cy="196222"/>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390480" y="2707205"/>
            <a:ext cx="2094171" cy="1230896"/>
          </a:xfrm>
          <a:prstGeom prst="rect">
            <a:avLst/>
          </a:prstGeom>
          <a:noFill/>
        </p:spPr>
        <p:txBody>
          <a:bodyPr wrap="square" lIns="0" tIns="0" rIns="0" bIns="0" rtlCol="0">
            <a:noAutofit/>
          </a:bodyPr>
          <a:lstStyle/>
          <a:p>
            <a:pPr>
              <a:lnSpc>
                <a:spcPct val="90000"/>
              </a:lnSpc>
            </a:pPr>
            <a:r>
              <a:rPr lang="en-US" sz="3200" b="1" dirty="0" smtClean="0">
                <a:solidFill>
                  <a:schemeClr val="accent1"/>
                </a:solidFill>
              </a:rPr>
              <a:t>CLOUD </a:t>
            </a:r>
            <a:r>
              <a:rPr lang="en-US" sz="3200" b="1" dirty="0" smtClean="0">
                <a:solidFill>
                  <a:schemeClr val="accent5"/>
                </a:solidFill>
              </a:rPr>
              <a:t>SERVICES</a:t>
            </a:r>
          </a:p>
        </p:txBody>
      </p:sp>
      <p:pic>
        <p:nvPicPr>
          <p:cNvPr id="43" name="Picture 42"/>
          <p:cNvPicPr>
            <a:picLocks noChangeAspect="1"/>
          </p:cNvPicPr>
          <p:nvPr/>
        </p:nvPicPr>
        <p:blipFill>
          <a:blip r:embed="rId2" cstate="print"/>
          <a:stretch>
            <a:fillRect/>
          </a:stretch>
        </p:blipFill>
        <p:spPr>
          <a:xfrm>
            <a:off x="4440797" y="206561"/>
            <a:ext cx="863511" cy="863960"/>
          </a:xfrm>
          <a:prstGeom prst="rect">
            <a:avLst/>
          </a:prstGeom>
        </p:spPr>
      </p:pic>
      <p:sp>
        <p:nvSpPr>
          <p:cNvPr id="44" name="TextBox 43"/>
          <p:cNvSpPr txBox="1"/>
          <p:nvPr/>
        </p:nvSpPr>
        <p:spPr>
          <a:xfrm>
            <a:off x="388739" y="491261"/>
            <a:ext cx="1853653" cy="1219200"/>
          </a:xfrm>
          <a:prstGeom prst="rect">
            <a:avLst/>
          </a:prstGeom>
          <a:noFill/>
        </p:spPr>
        <p:txBody>
          <a:bodyPr wrap="square" lIns="0" tIns="0" rIns="0" bIns="0" rtlCol="0">
            <a:noAutofit/>
          </a:bodyPr>
          <a:lstStyle/>
          <a:p>
            <a:pPr>
              <a:lnSpc>
                <a:spcPct val="90000"/>
              </a:lnSpc>
            </a:pPr>
            <a:r>
              <a:rPr lang="en-US" b="1" dirty="0" smtClean="0"/>
              <a:t>DEVICES AND SERVICES</a:t>
            </a:r>
          </a:p>
        </p:txBody>
      </p:sp>
      <p:sp>
        <p:nvSpPr>
          <p:cNvPr id="67" name="TextBox 66"/>
          <p:cNvSpPr txBox="1"/>
          <p:nvPr/>
        </p:nvSpPr>
        <p:spPr>
          <a:xfrm>
            <a:off x="365401" y="5217379"/>
            <a:ext cx="3691044" cy="1230896"/>
          </a:xfrm>
          <a:prstGeom prst="rect">
            <a:avLst/>
          </a:prstGeom>
          <a:noFill/>
        </p:spPr>
        <p:txBody>
          <a:bodyPr wrap="square" lIns="0" tIns="0" rIns="0" bIns="0" rtlCol="0">
            <a:noAutofit/>
          </a:bodyPr>
          <a:lstStyle/>
          <a:p>
            <a:pPr>
              <a:lnSpc>
                <a:spcPct val="90000"/>
              </a:lnSpc>
            </a:pPr>
            <a:r>
              <a:rPr lang="en-US" b="1" dirty="0" smtClean="0"/>
              <a:t>CORPORATE NETWORK AND SYSTEMS OF RECORD</a:t>
            </a:r>
          </a:p>
        </p:txBody>
      </p:sp>
      <p:sp>
        <p:nvSpPr>
          <p:cNvPr id="91" name="Can 90"/>
          <p:cNvSpPr/>
          <p:nvPr/>
        </p:nvSpPr>
        <p:spPr>
          <a:xfrm>
            <a:off x="7066189" y="3814499"/>
            <a:ext cx="1467172" cy="956764"/>
          </a:xfrm>
          <a:prstGeom prst="can">
            <a:avLst/>
          </a:prstGeom>
          <a:solidFill>
            <a:schemeClr val="accent4">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r>
              <a:rPr lang="en-US" sz="1600" dirty="0" smtClean="0"/>
              <a:t>Database  Service</a:t>
            </a:r>
            <a:endParaRPr lang="en-US" sz="1600" dirty="0"/>
          </a:p>
        </p:txBody>
      </p:sp>
      <p:cxnSp>
        <p:nvCxnSpPr>
          <p:cNvPr id="106" name="Shape 105"/>
          <p:cNvCxnSpPr>
            <a:stCxn id="16" idx="4"/>
          </p:cNvCxnSpPr>
          <p:nvPr/>
        </p:nvCxnSpPr>
        <p:spPr>
          <a:xfrm rot="16200000" flipH="1">
            <a:off x="5407293" y="1298480"/>
            <a:ext cx="1304019" cy="492232"/>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115" name="Shape 114"/>
          <p:cNvCxnSpPr>
            <a:stCxn id="37" idx="3"/>
            <a:endCxn id="59" idx="1"/>
          </p:cNvCxnSpPr>
          <p:nvPr/>
        </p:nvCxnSpPr>
        <p:spPr>
          <a:xfrm flipV="1">
            <a:off x="8088180" y="1502501"/>
            <a:ext cx="2869433" cy="961017"/>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118" name="Shape 114"/>
          <p:cNvCxnSpPr>
            <a:stCxn id="37" idx="3"/>
            <a:endCxn id="55" idx="1"/>
          </p:cNvCxnSpPr>
          <p:nvPr/>
        </p:nvCxnSpPr>
        <p:spPr>
          <a:xfrm>
            <a:off x="8088181" y="2463517"/>
            <a:ext cx="2872437" cy="331328"/>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9066212" y="5257800"/>
            <a:ext cx="2917239" cy="1219200"/>
          </a:xfrm>
          <a:prstGeom prst="rect">
            <a:avLst/>
          </a:prstGeom>
          <a:noFill/>
        </p:spPr>
        <p:txBody>
          <a:bodyPr wrap="none" lIns="0" tIns="0" rIns="0" bIns="0" rtlCol="0">
            <a:noAutofit/>
          </a:bodyPr>
          <a:lstStyle/>
          <a:p>
            <a:pPr marL="609493" indent="-609493">
              <a:lnSpc>
                <a:spcPct val="90000"/>
              </a:lnSpc>
              <a:buFont typeface="+mj-ea"/>
              <a:buAutoNum type="circleNumDbPlain"/>
            </a:pPr>
            <a:r>
              <a:rPr lang="en-US" sz="2400" b="1" dirty="0" smtClean="0"/>
              <a:t>INTEGRATION</a:t>
            </a:r>
          </a:p>
          <a:p>
            <a:pPr marL="609493" indent="-609493">
              <a:lnSpc>
                <a:spcPct val="90000"/>
              </a:lnSpc>
              <a:buFont typeface="+mj-ea"/>
              <a:buAutoNum type="circleNumDbPlain"/>
            </a:pPr>
            <a:r>
              <a:rPr lang="en-US" sz="2400" b="1" dirty="0" smtClean="0"/>
              <a:t>PROCESS</a:t>
            </a:r>
          </a:p>
          <a:p>
            <a:pPr marL="609493" indent="-609493">
              <a:lnSpc>
                <a:spcPct val="90000"/>
              </a:lnSpc>
              <a:buFont typeface="+mj-ea"/>
              <a:buAutoNum type="circleNumDbPlain"/>
            </a:pPr>
            <a:r>
              <a:rPr lang="en-US" sz="2400" b="1" dirty="0" smtClean="0"/>
              <a:t>DATA</a:t>
            </a:r>
          </a:p>
        </p:txBody>
      </p:sp>
      <p:cxnSp>
        <p:nvCxnSpPr>
          <p:cNvPr id="46" name="Shape 45"/>
          <p:cNvCxnSpPr>
            <a:stCxn id="37" idx="3"/>
            <a:endCxn id="36" idx="0"/>
          </p:cNvCxnSpPr>
          <p:nvPr/>
        </p:nvCxnSpPr>
        <p:spPr>
          <a:xfrm flipH="1">
            <a:off x="7998026" y="2463517"/>
            <a:ext cx="90154" cy="671334"/>
          </a:xfrm>
          <a:prstGeom prst="bentConnector4">
            <a:avLst>
              <a:gd name="adj1" fmla="val -253566"/>
              <a:gd name="adj2" fmla="val 68471"/>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48" name="Shape 73"/>
          <p:cNvCxnSpPr>
            <a:stCxn id="37" idx="2"/>
            <a:endCxn id="91" idx="2"/>
          </p:cNvCxnSpPr>
          <p:nvPr/>
        </p:nvCxnSpPr>
        <p:spPr>
          <a:xfrm rot="16200000" flipH="1">
            <a:off x="5993234" y="3219925"/>
            <a:ext cx="1581364" cy="564548"/>
          </a:xfrm>
          <a:prstGeom prst="bentConnector2">
            <a:avLst/>
          </a:prstGeom>
          <a:ln w="38100">
            <a:tailEnd type="oval"/>
          </a:ln>
        </p:spPr>
        <p:style>
          <a:lnRef idx="2">
            <a:schemeClr val="accent1"/>
          </a:lnRef>
          <a:fillRef idx="0">
            <a:schemeClr val="accent1"/>
          </a:fillRef>
          <a:effectRef idx="1">
            <a:schemeClr val="accent1"/>
          </a:effectRef>
          <a:fontRef idx="minor">
            <a:schemeClr val="tx1"/>
          </a:fontRef>
        </p:style>
      </p:cxnSp>
      <p:grpSp>
        <p:nvGrpSpPr>
          <p:cNvPr id="15" name="Group 21524"/>
          <p:cNvGrpSpPr/>
          <p:nvPr/>
        </p:nvGrpSpPr>
        <p:grpSpPr>
          <a:xfrm>
            <a:off x="10960618" y="2385497"/>
            <a:ext cx="811990" cy="818697"/>
            <a:chOff x="8809346" y="4842106"/>
            <a:chExt cx="1296384" cy="1255449"/>
          </a:xfrm>
        </p:grpSpPr>
        <p:grpSp>
          <p:nvGrpSpPr>
            <p:cNvPr id="17" name="Group 197"/>
            <p:cNvGrpSpPr/>
            <p:nvPr/>
          </p:nvGrpSpPr>
          <p:grpSpPr>
            <a:xfrm>
              <a:off x="8809346" y="4842106"/>
              <a:ext cx="1296384" cy="1255449"/>
              <a:chOff x="10443581" y="376719"/>
              <a:chExt cx="1296384" cy="1255449"/>
            </a:xfrm>
          </p:grpSpPr>
          <p:sp>
            <p:nvSpPr>
              <p:cNvPr id="55" name="Rounded Rectangle 54"/>
              <p:cNvSpPr/>
              <p:nvPr/>
            </p:nvSpPr>
            <p:spPr>
              <a:xfrm>
                <a:off x="10443581" y="376719"/>
                <a:ext cx="1296384" cy="1255449"/>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pic>
            <p:nvPicPr>
              <p:cNvPr id="56" name="Picture 4" descr="http://www.graphicsfuel.com/wp-content/uploads/2013/03/20-social-media-icons.png"/>
              <p:cNvPicPr>
                <a:picLocks noChangeAspect="1" noChangeArrowheads="1"/>
              </p:cNvPicPr>
              <p:nvPr/>
            </p:nvPicPr>
            <p:blipFill>
              <a:blip r:embed="rId8" cstate="print"/>
              <a:srcRect l="73687" t="7673" r="4911" b="55065"/>
              <a:stretch>
                <a:fillRect/>
              </a:stretch>
            </p:blipFill>
            <p:spPr bwMode="auto">
              <a:xfrm>
                <a:off x="10551695" y="529390"/>
                <a:ext cx="518266" cy="488755"/>
              </a:xfrm>
              <a:prstGeom prst="rect">
                <a:avLst/>
              </a:prstGeom>
              <a:noFill/>
            </p:spPr>
          </p:pic>
          <p:pic>
            <p:nvPicPr>
              <p:cNvPr id="58" name="Picture 4" descr="http://www.graphicsfuel.com/wp-content/uploads/2013/03/20-social-media-icons.png"/>
              <p:cNvPicPr>
                <a:picLocks noChangeAspect="1" noChangeArrowheads="1"/>
              </p:cNvPicPr>
              <p:nvPr/>
            </p:nvPicPr>
            <p:blipFill>
              <a:blip r:embed="rId8" cstate="print"/>
              <a:srcRect l="6032" t="7368" r="74175" b="55065"/>
              <a:stretch>
                <a:fillRect/>
              </a:stretch>
            </p:blipFill>
            <p:spPr bwMode="auto">
              <a:xfrm>
                <a:off x="10553663" y="1082843"/>
                <a:ext cx="479295" cy="492766"/>
              </a:xfrm>
              <a:prstGeom prst="rect">
                <a:avLst/>
              </a:prstGeom>
              <a:noFill/>
            </p:spPr>
          </p:pic>
        </p:grpSp>
        <p:pic>
          <p:nvPicPr>
            <p:cNvPr id="53" name="Picture 52"/>
            <p:cNvPicPr>
              <a:picLocks noChangeAspect="1"/>
            </p:cNvPicPr>
            <p:nvPr/>
          </p:nvPicPr>
          <p:blipFill>
            <a:blip r:embed="rId9" cstate="print"/>
            <a:stretch>
              <a:fillRect/>
            </a:stretch>
          </p:blipFill>
          <p:spPr>
            <a:xfrm>
              <a:off x="9496579" y="4937124"/>
              <a:ext cx="555625" cy="555625"/>
            </a:xfrm>
            <a:prstGeom prst="rect">
              <a:avLst/>
            </a:prstGeom>
          </p:spPr>
        </p:pic>
        <p:pic>
          <p:nvPicPr>
            <p:cNvPr id="54" name="Picture 53"/>
            <p:cNvPicPr>
              <a:picLocks noChangeAspect="1"/>
            </p:cNvPicPr>
            <p:nvPr/>
          </p:nvPicPr>
          <p:blipFill>
            <a:blip r:embed="rId10" cstate="print"/>
            <a:stretch>
              <a:fillRect/>
            </a:stretch>
          </p:blipFill>
          <p:spPr>
            <a:xfrm>
              <a:off x="9493869" y="5556250"/>
              <a:ext cx="504824" cy="504824"/>
            </a:xfrm>
            <a:prstGeom prst="rect">
              <a:avLst/>
            </a:prstGeom>
          </p:spPr>
        </p:pic>
      </p:grpSp>
      <p:pic>
        <p:nvPicPr>
          <p:cNvPr id="59" name="Picture 58"/>
          <p:cNvPicPr>
            <a:picLocks noChangeAspect="1"/>
          </p:cNvPicPr>
          <p:nvPr/>
        </p:nvPicPr>
        <p:blipFill>
          <a:blip r:embed="rId2" cstate="print"/>
          <a:stretch>
            <a:fillRect/>
          </a:stretch>
        </p:blipFill>
        <p:spPr>
          <a:xfrm>
            <a:off x="10957612" y="1070520"/>
            <a:ext cx="863511" cy="863960"/>
          </a:xfrm>
          <a:prstGeom prst="rect">
            <a:avLst/>
          </a:prstGeom>
        </p:spPr>
      </p:pic>
      <p:sp>
        <p:nvSpPr>
          <p:cNvPr id="60" name="TextBox 59"/>
          <p:cNvSpPr txBox="1"/>
          <p:nvPr/>
        </p:nvSpPr>
        <p:spPr>
          <a:xfrm>
            <a:off x="10784351" y="1850291"/>
            <a:ext cx="1036773" cy="613227"/>
          </a:xfrm>
          <a:prstGeom prst="rect">
            <a:avLst/>
          </a:prstGeom>
          <a:noFill/>
        </p:spPr>
        <p:txBody>
          <a:bodyPr wrap="square" lIns="0" tIns="0" rIns="0" bIns="0" rtlCol="0">
            <a:noAutofit/>
          </a:bodyPr>
          <a:lstStyle/>
          <a:p>
            <a:pPr algn="r">
              <a:lnSpc>
                <a:spcPct val="90000"/>
              </a:lnSpc>
            </a:pPr>
            <a:r>
              <a:rPr lang="en-US" sz="1600" b="1" dirty="0" smtClean="0"/>
              <a:t>CLOUD SERVICES</a:t>
            </a:r>
          </a:p>
        </p:txBody>
      </p:sp>
      <p:sp>
        <p:nvSpPr>
          <p:cNvPr id="49" name="Rounded Rectangle 48"/>
          <p:cNvSpPr/>
          <p:nvPr/>
        </p:nvSpPr>
        <p:spPr>
          <a:xfrm>
            <a:off x="3351212" y="3842426"/>
            <a:ext cx="1798701" cy="496000"/>
          </a:xfrm>
          <a:prstGeom prst="roundRect">
            <a:avLst/>
          </a:prstGeom>
          <a:solidFill>
            <a:schemeClr val="accent5">
              <a:lumMod val="40000"/>
              <a:lumOff val="60000"/>
            </a:schemeClr>
          </a:solidFill>
          <a:ln w="25400" cap="flat" cmpd="sng" algn="ctr">
            <a:solidFill>
              <a:srgbClr val="FFFFFF"/>
            </a:solidFill>
            <a:prstDash val="solid"/>
          </a:ln>
          <a:effectLst/>
        </p:spPr>
        <p:txBody>
          <a:bodyPr lIns="162504" tIns="81251" rIns="162504" bIns="81251" rtlCol="0" anchor="ctr"/>
          <a:lstStyle/>
          <a:p>
            <a:pPr algn="ctr" defTabSz="1218987">
              <a:defRPr/>
            </a:pPr>
            <a:r>
              <a:rPr lang="en-US" sz="1700" kern="0" dirty="0" smtClean="0">
                <a:solidFill>
                  <a:prstClr val="white"/>
                </a:solidFill>
                <a:latin typeface="Calibri"/>
              </a:rPr>
              <a:t>IDM Service</a:t>
            </a:r>
            <a:endParaRPr lang="en-US" sz="1700" kern="0" dirty="0">
              <a:solidFill>
                <a:prstClr val="white"/>
              </a:solidFill>
              <a:latin typeface="Calibri"/>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208 -0.11685 L -0.00208 -0.39473 " pathEditMode="relative" rAng="0" ptsTypes="AA">
                                      <p:cBhvr>
                                        <p:cTn id="10" dur="500" fill="hold"/>
                                        <p:tgtEl>
                                          <p:spTgt spid="15"/>
                                        </p:tgtEl>
                                        <p:attrNameLst>
                                          <p:attrName>ppt_x</p:attrName>
                                          <p:attrName>ppt_y</p:attrName>
                                        </p:attrNameLst>
                                      </p:cBhvr>
                                      <p:rCtr x="0" y="-139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bwMode="gray"/>
        <p:txBody>
          <a:bodyPr/>
          <a:lstStyle/>
          <a:p>
            <a:fld id="{C51EAA63-D034-42AE-91FA-B13B9518C7BE}" type="slidenum">
              <a:rPr lang="en-US" smtClean="0"/>
              <a:pPr/>
              <a:t>13</a:t>
            </a:fld>
            <a:endParaRPr lang="en-US" dirty="0"/>
          </a:p>
        </p:txBody>
      </p:sp>
      <p:sp>
        <p:nvSpPr>
          <p:cNvPr id="66" name="Title 65"/>
          <p:cNvSpPr>
            <a:spLocks noGrp="1"/>
          </p:cNvSpPr>
          <p:nvPr>
            <p:ph type="title"/>
          </p:nvPr>
        </p:nvSpPr>
        <p:spPr>
          <a:xfrm>
            <a:off x="2970212" y="2057400"/>
            <a:ext cx="5181600" cy="889000"/>
          </a:xfrm>
        </p:spPr>
        <p:txBody>
          <a:bodyPr/>
          <a:lstStyle/>
          <a:p>
            <a:r>
              <a:rPr lang="en-US" dirty="0" smtClean="0"/>
              <a:t>Why oracle (placeholder)</a:t>
            </a:r>
            <a:endParaRPr lang="en-US" dirty="0"/>
          </a:p>
        </p:txBody>
      </p:sp>
    </p:spTree>
    <p:extLst>
      <p:ext uri="{BB962C8B-B14F-4D97-AF65-F5344CB8AC3E}">
        <p14:creationId xmlns:p14="http://schemas.microsoft.com/office/powerpoint/2010/main" val="283692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227012" y="2057400"/>
            <a:ext cx="11734800" cy="4114800"/>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F5F5F"/>
              </a:solidFill>
            </a:endParaRPr>
          </a:p>
        </p:txBody>
      </p:sp>
      <p:sp>
        <p:nvSpPr>
          <p:cNvPr id="12" name="Text Placeholder 11"/>
          <p:cNvSpPr>
            <a:spLocks noGrp="1"/>
          </p:cNvSpPr>
          <p:nvPr>
            <p:ph type="body" sz="quarter" idx="13"/>
          </p:nvPr>
        </p:nvSpPr>
        <p:spPr>
          <a:xfrm>
            <a:off x="531814" y="1011131"/>
            <a:ext cx="11125198" cy="343299"/>
          </a:xfrm>
        </p:spPr>
        <p:txBody>
          <a:bodyPr/>
          <a:lstStyle/>
          <a:p>
            <a:r>
              <a:rPr lang="en-US" dirty="0" smtClean="0"/>
              <a:t>Build &amp; Deliver Mobile Apps with Seamless, Secure Access to Mission-Critical Data</a:t>
            </a:r>
            <a:endParaRPr lang="en-US" dirty="0">
              <a:solidFill>
                <a:srgbClr val="92D050"/>
              </a:solidFill>
            </a:endParaRPr>
          </a:p>
        </p:txBody>
      </p:sp>
      <p:sp>
        <p:nvSpPr>
          <p:cNvPr id="4" name="Title 3"/>
          <p:cNvSpPr>
            <a:spLocks noGrp="1"/>
          </p:cNvSpPr>
          <p:nvPr>
            <p:ph type="title"/>
          </p:nvPr>
        </p:nvSpPr>
        <p:spPr>
          <a:xfrm>
            <a:off x="531817" y="91080"/>
            <a:ext cx="11125199" cy="889000"/>
          </a:xfrm>
        </p:spPr>
        <p:txBody>
          <a:bodyPr/>
          <a:lstStyle/>
          <a:p>
            <a:r>
              <a:rPr lang="en-US" dirty="0" smtClean="0"/>
              <a:t>Oracle Mobile Platform: Simplifies Enterprise Mobility</a:t>
            </a:r>
            <a:endParaRPr lang="en-US" dirty="0"/>
          </a:p>
        </p:txBody>
      </p:sp>
      <p:grpSp>
        <p:nvGrpSpPr>
          <p:cNvPr id="2" name="Group 26"/>
          <p:cNvGrpSpPr/>
          <p:nvPr/>
        </p:nvGrpSpPr>
        <p:grpSpPr>
          <a:xfrm>
            <a:off x="836612" y="2209800"/>
            <a:ext cx="10668000" cy="3429000"/>
            <a:chOff x="531814" y="2516782"/>
            <a:chExt cx="11142920" cy="3528366"/>
          </a:xfrm>
        </p:grpSpPr>
        <p:grpSp>
          <p:nvGrpSpPr>
            <p:cNvPr id="3" name="Group 12"/>
            <p:cNvGrpSpPr/>
            <p:nvPr/>
          </p:nvGrpSpPr>
          <p:grpSpPr>
            <a:xfrm>
              <a:off x="531814" y="4393329"/>
              <a:ext cx="5453086" cy="1651819"/>
              <a:chOff x="6209069" y="4068666"/>
              <a:chExt cx="5453086" cy="1651819"/>
            </a:xfrm>
          </p:grpSpPr>
          <p:sp>
            <p:nvSpPr>
              <p:cNvPr id="43" name="Rectangle 42"/>
              <p:cNvSpPr/>
              <p:nvPr/>
            </p:nvSpPr>
            <p:spPr>
              <a:xfrm>
                <a:off x="6209069" y="4068666"/>
                <a:ext cx="5453086" cy="1651819"/>
              </a:xfrm>
              <a:prstGeom prst="rect">
                <a:avLst/>
              </a:prstGeom>
              <a:solidFill>
                <a:schemeClr val="bg1"/>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0"/>
                  </a:spcBef>
                  <a:spcAft>
                    <a:spcPts val="600"/>
                  </a:spcAft>
                </a:pPr>
                <a:endParaRPr lang="en-US" b="1" dirty="0" smtClean="0">
                  <a:solidFill>
                    <a:srgbClr val="5F5F5F"/>
                  </a:solidFill>
                </a:endParaRPr>
              </a:p>
              <a:p>
                <a:pPr algn="ctr">
                  <a:spcBef>
                    <a:spcPts val="1800"/>
                  </a:spcBef>
                  <a:spcAft>
                    <a:spcPts val="600"/>
                  </a:spcAft>
                </a:pPr>
                <a:r>
                  <a:rPr lang="en-US" sz="2400" b="1" cap="all" dirty="0" smtClean="0">
                    <a:solidFill>
                      <a:srgbClr val="FF0000"/>
                    </a:solidFill>
                  </a:rPr>
                  <a:t>Analyze</a:t>
                </a:r>
                <a:endParaRPr lang="en-US" b="1" cap="all" dirty="0" smtClean="0">
                  <a:solidFill>
                    <a:srgbClr val="FF0000"/>
                  </a:solidFill>
                </a:endParaRPr>
              </a:p>
              <a:p>
                <a:pPr marL="574675" indent="-117475">
                  <a:buFont typeface="Arial" panose="020B0604020202020204" pitchFamily="34" charset="0"/>
                  <a:buChar char="•"/>
                </a:pPr>
                <a:r>
                  <a:rPr lang="en-US" dirty="0" smtClean="0">
                    <a:solidFill>
                      <a:srgbClr val="5F5F5F"/>
                    </a:solidFill>
                  </a:rPr>
                  <a:t>Measure app performance and adoption</a:t>
                </a:r>
              </a:p>
              <a:p>
                <a:pPr marL="574675" indent="-117475">
                  <a:buFont typeface="Arial" panose="020B0604020202020204" pitchFamily="34" charset="0"/>
                  <a:buChar char="•"/>
                </a:pPr>
                <a:r>
                  <a:rPr lang="en-US" dirty="0" smtClean="0">
                    <a:solidFill>
                      <a:schemeClr val="tx1"/>
                    </a:solidFill>
                  </a:rPr>
                  <a:t>Improve release velocity and monitor apps</a:t>
                </a:r>
                <a:endParaRPr lang="en-US" dirty="0">
                  <a:solidFill>
                    <a:schemeClr val="tx1"/>
                  </a:solidFill>
                </a:endParaRPr>
              </a:p>
            </p:txBody>
          </p:sp>
          <p:grpSp>
            <p:nvGrpSpPr>
              <p:cNvPr id="7" name="Group 78"/>
              <p:cNvGrpSpPr>
                <a:grpSpLocks noChangeAspect="1"/>
              </p:cNvGrpSpPr>
              <p:nvPr/>
            </p:nvGrpSpPr>
            <p:grpSpPr bwMode="auto">
              <a:xfrm>
                <a:off x="8744389" y="4258107"/>
                <a:ext cx="377302" cy="369818"/>
                <a:chOff x="2024" y="379"/>
                <a:chExt cx="3630" cy="3558"/>
              </a:xfrm>
              <a:solidFill>
                <a:schemeClr val="accent1"/>
              </a:solidFill>
            </p:grpSpPr>
            <p:sp>
              <p:nvSpPr>
                <p:cNvPr id="45" name="Freeform 79"/>
                <p:cNvSpPr>
                  <a:spLocks noEditPoints="1"/>
                </p:cNvSpPr>
                <p:nvPr/>
              </p:nvSpPr>
              <p:spPr bwMode="auto">
                <a:xfrm>
                  <a:off x="2024" y="1409"/>
                  <a:ext cx="2527" cy="2528"/>
                </a:xfrm>
                <a:custGeom>
                  <a:avLst/>
                  <a:gdLst>
                    <a:gd name="T0" fmla="*/ 980 w 1070"/>
                    <a:gd name="T1" fmla="*/ 153 h 1070"/>
                    <a:gd name="T2" fmla="*/ 980 w 1070"/>
                    <a:gd name="T3" fmla="*/ 347 h 1070"/>
                    <a:gd name="T4" fmla="*/ 1070 w 1070"/>
                    <a:gd name="T5" fmla="*/ 257 h 1070"/>
                    <a:gd name="T6" fmla="*/ 1070 w 1070"/>
                    <a:gd name="T7" fmla="*/ 45 h 1070"/>
                    <a:gd name="T8" fmla="*/ 1057 w 1070"/>
                    <a:gd name="T9" fmla="*/ 13 h 1070"/>
                    <a:gd name="T10" fmla="*/ 1025 w 1070"/>
                    <a:gd name="T11" fmla="*/ 0 h 1070"/>
                    <a:gd name="T12" fmla="*/ 813 w 1070"/>
                    <a:gd name="T13" fmla="*/ 0 h 1070"/>
                    <a:gd name="T14" fmla="*/ 723 w 1070"/>
                    <a:gd name="T15" fmla="*/ 90 h 1070"/>
                    <a:gd name="T16" fmla="*/ 917 w 1070"/>
                    <a:gd name="T17" fmla="*/ 90 h 1070"/>
                    <a:gd name="T18" fmla="*/ 736 w 1070"/>
                    <a:gd name="T19" fmla="*/ 270 h 1070"/>
                    <a:gd name="T20" fmla="*/ 699 w 1070"/>
                    <a:gd name="T21" fmla="*/ 264 h 1070"/>
                    <a:gd name="T22" fmla="*/ 108 w 1070"/>
                    <a:gd name="T23" fmla="*/ 264 h 1070"/>
                    <a:gd name="T24" fmla="*/ 0 w 1070"/>
                    <a:gd name="T25" fmla="*/ 371 h 1070"/>
                    <a:gd name="T26" fmla="*/ 0 w 1070"/>
                    <a:gd name="T27" fmla="*/ 962 h 1070"/>
                    <a:gd name="T28" fmla="*/ 108 w 1070"/>
                    <a:gd name="T29" fmla="*/ 1070 h 1070"/>
                    <a:gd name="T30" fmla="*/ 699 w 1070"/>
                    <a:gd name="T31" fmla="*/ 1070 h 1070"/>
                    <a:gd name="T32" fmla="*/ 806 w 1070"/>
                    <a:gd name="T33" fmla="*/ 962 h 1070"/>
                    <a:gd name="T34" fmla="*/ 806 w 1070"/>
                    <a:gd name="T35" fmla="*/ 371 h 1070"/>
                    <a:gd name="T36" fmla="*/ 800 w 1070"/>
                    <a:gd name="T37" fmla="*/ 334 h 1070"/>
                    <a:gd name="T38" fmla="*/ 980 w 1070"/>
                    <a:gd name="T39" fmla="*/ 153 h 1070"/>
                    <a:gd name="T40" fmla="*/ 732 w 1070"/>
                    <a:gd name="T41" fmla="*/ 962 h 1070"/>
                    <a:gd name="T42" fmla="*/ 699 w 1070"/>
                    <a:gd name="T43" fmla="*/ 995 h 1070"/>
                    <a:gd name="T44" fmla="*/ 108 w 1070"/>
                    <a:gd name="T45" fmla="*/ 995 h 1070"/>
                    <a:gd name="T46" fmla="*/ 75 w 1070"/>
                    <a:gd name="T47" fmla="*/ 962 h 1070"/>
                    <a:gd name="T48" fmla="*/ 75 w 1070"/>
                    <a:gd name="T49" fmla="*/ 371 h 1070"/>
                    <a:gd name="T50" fmla="*/ 108 w 1070"/>
                    <a:gd name="T51" fmla="*/ 338 h 1070"/>
                    <a:gd name="T52" fmla="*/ 668 w 1070"/>
                    <a:gd name="T53" fmla="*/ 338 h 1070"/>
                    <a:gd name="T54" fmla="*/ 371 w 1070"/>
                    <a:gd name="T55" fmla="*/ 635 h 1070"/>
                    <a:gd name="T56" fmla="*/ 371 w 1070"/>
                    <a:gd name="T57" fmla="*/ 699 h 1070"/>
                    <a:gd name="T58" fmla="*/ 435 w 1070"/>
                    <a:gd name="T59" fmla="*/ 699 h 1070"/>
                    <a:gd name="T60" fmla="*/ 732 w 1070"/>
                    <a:gd name="T61" fmla="*/ 402 h 1070"/>
                    <a:gd name="T62" fmla="*/ 732 w 1070"/>
                    <a:gd name="T63" fmla="*/ 962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70" h="1070">
                      <a:moveTo>
                        <a:pt x="980" y="153"/>
                      </a:moveTo>
                      <a:cubicBezTo>
                        <a:pt x="980" y="347"/>
                        <a:pt x="980" y="347"/>
                        <a:pt x="980" y="347"/>
                      </a:cubicBezTo>
                      <a:cubicBezTo>
                        <a:pt x="1070" y="257"/>
                        <a:pt x="1070" y="257"/>
                        <a:pt x="1070" y="257"/>
                      </a:cubicBezTo>
                      <a:cubicBezTo>
                        <a:pt x="1070" y="45"/>
                        <a:pt x="1070" y="45"/>
                        <a:pt x="1070" y="45"/>
                      </a:cubicBezTo>
                      <a:cubicBezTo>
                        <a:pt x="1070" y="33"/>
                        <a:pt x="1065" y="21"/>
                        <a:pt x="1057" y="13"/>
                      </a:cubicBezTo>
                      <a:cubicBezTo>
                        <a:pt x="1049" y="5"/>
                        <a:pt x="1037" y="0"/>
                        <a:pt x="1025" y="0"/>
                      </a:cubicBezTo>
                      <a:cubicBezTo>
                        <a:pt x="813" y="0"/>
                        <a:pt x="813" y="0"/>
                        <a:pt x="813" y="0"/>
                      </a:cubicBezTo>
                      <a:cubicBezTo>
                        <a:pt x="723" y="90"/>
                        <a:pt x="723" y="90"/>
                        <a:pt x="723" y="90"/>
                      </a:cubicBezTo>
                      <a:cubicBezTo>
                        <a:pt x="917" y="90"/>
                        <a:pt x="917" y="90"/>
                        <a:pt x="917" y="90"/>
                      </a:cubicBezTo>
                      <a:cubicBezTo>
                        <a:pt x="736" y="270"/>
                        <a:pt x="736" y="270"/>
                        <a:pt x="736" y="270"/>
                      </a:cubicBezTo>
                      <a:cubicBezTo>
                        <a:pt x="724" y="266"/>
                        <a:pt x="712" y="264"/>
                        <a:pt x="699" y="264"/>
                      </a:cubicBezTo>
                      <a:cubicBezTo>
                        <a:pt x="108" y="264"/>
                        <a:pt x="108" y="264"/>
                        <a:pt x="108" y="264"/>
                      </a:cubicBezTo>
                      <a:cubicBezTo>
                        <a:pt x="48" y="264"/>
                        <a:pt x="0" y="312"/>
                        <a:pt x="0" y="371"/>
                      </a:cubicBezTo>
                      <a:cubicBezTo>
                        <a:pt x="0" y="962"/>
                        <a:pt x="0" y="962"/>
                        <a:pt x="0" y="962"/>
                      </a:cubicBezTo>
                      <a:cubicBezTo>
                        <a:pt x="0" y="1022"/>
                        <a:pt x="48" y="1070"/>
                        <a:pt x="108" y="1070"/>
                      </a:cubicBezTo>
                      <a:cubicBezTo>
                        <a:pt x="699" y="1070"/>
                        <a:pt x="699" y="1070"/>
                        <a:pt x="699" y="1070"/>
                      </a:cubicBezTo>
                      <a:cubicBezTo>
                        <a:pt x="758" y="1070"/>
                        <a:pt x="806" y="1022"/>
                        <a:pt x="806" y="962"/>
                      </a:cubicBezTo>
                      <a:cubicBezTo>
                        <a:pt x="806" y="371"/>
                        <a:pt x="806" y="371"/>
                        <a:pt x="806" y="371"/>
                      </a:cubicBezTo>
                      <a:cubicBezTo>
                        <a:pt x="806" y="358"/>
                        <a:pt x="804" y="346"/>
                        <a:pt x="800" y="334"/>
                      </a:cubicBezTo>
                      <a:lnTo>
                        <a:pt x="980" y="153"/>
                      </a:lnTo>
                      <a:close/>
                      <a:moveTo>
                        <a:pt x="732" y="962"/>
                      </a:moveTo>
                      <a:cubicBezTo>
                        <a:pt x="732" y="981"/>
                        <a:pt x="717" y="995"/>
                        <a:pt x="699" y="995"/>
                      </a:cubicBezTo>
                      <a:cubicBezTo>
                        <a:pt x="108" y="995"/>
                        <a:pt x="108" y="995"/>
                        <a:pt x="108" y="995"/>
                      </a:cubicBezTo>
                      <a:cubicBezTo>
                        <a:pt x="89" y="995"/>
                        <a:pt x="75" y="981"/>
                        <a:pt x="75" y="962"/>
                      </a:cubicBezTo>
                      <a:cubicBezTo>
                        <a:pt x="75" y="371"/>
                        <a:pt x="75" y="371"/>
                        <a:pt x="75" y="371"/>
                      </a:cubicBezTo>
                      <a:cubicBezTo>
                        <a:pt x="75" y="353"/>
                        <a:pt x="89" y="338"/>
                        <a:pt x="108" y="338"/>
                      </a:cubicBezTo>
                      <a:cubicBezTo>
                        <a:pt x="668" y="338"/>
                        <a:pt x="668" y="338"/>
                        <a:pt x="668" y="338"/>
                      </a:cubicBezTo>
                      <a:cubicBezTo>
                        <a:pt x="371" y="635"/>
                        <a:pt x="371" y="635"/>
                        <a:pt x="371" y="635"/>
                      </a:cubicBezTo>
                      <a:cubicBezTo>
                        <a:pt x="354" y="652"/>
                        <a:pt x="354" y="681"/>
                        <a:pt x="371" y="699"/>
                      </a:cubicBezTo>
                      <a:cubicBezTo>
                        <a:pt x="389" y="716"/>
                        <a:pt x="417" y="716"/>
                        <a:pt x="435" y="699"/>
                      </a:cubicBezTo>
                      <a:cubicBezTo>
                        <a:pt x="732" y="402"/>
                        <a:pt x="732" y="402"/>
                        <a:pt x="732" y="402"/>
                      </a:cubicBezTo>
                      <a:lnTo>
                        <a:pt x="732" y="962"/>
                      </a:lnTo>
                      <a:close/>
                    </a:path>
                  </a:pathLst>
                </a:custGeom>
                <a:grpFill/>
                <a:ln w="9525">
                  <a:solidFill>
                    <a:schemeClr val="accent1"/>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46" name="Freeform 80"/>
                <p:cNvSpPr>
                  <a:spLocks/>
                </p:cNvSpPr>
                <p:nvPr/>
              </p:nvSpPr>
              <p:spPr bwMode="auto">
                <a:xfrm>
                  <a:off x="2714" y="379"/>
                  <a:ext cx="2940" cy="2943"/>
                </a:xfrm>
                <a:custGeom>
                  <a:avLst/>
                  <a:gdLst>
                    <a:gd name="T0" fmla="*/ 1096 w 1245"/>
                    <a:gd name="T1" fmla="*/ 0 h 1246"/>
                    <a:gd name="T2" fmla="*/ 149 w 1245"/>
                    <a:gd name="T3" fmla="*/ 0 h 1246"/>
                    <a:gd name="T4" fmla="*/ 0 w 1245"/>
                    <a:gd name="T5" fmla="*/ 150 h 1246"/>
                    <a:gd name="T6" fmla="*/ 0 w 1245"/>
                    <a:gd name="T7" fmla="*/ 623 h 1246"/>
                    <a:gd name="T8" fmla="*/ 74 w 1245"/>
                    <a:gd name="T9" fmla="*/ 623 h 1246"/>
                    <a:gd name="T10" fmla="*/ 74 w 1245"/>
                    <a:gd name="T11" fmla="*/ 150 h 1246"/>
                    <a:gd name="T12" fmla="*/ 149 w 1245"/>
                    <a:gd name="T13" fmla="*/ 75 h 1246"/>
                    <a:gd name="T14" fmla="*/ 1096 w 1245"/>
                    <a:gd name="T15" fmla="*/ 75 h 1246"/>
                    <a:gd name="T16" fmla="*/ 1171 w 1245"/>
                    <a:gd name="T17" fmla="*/ 150 h 1246"/>
                    <a:gd name="T18" fmla="*/ 1171 w 1245"/>
                    <a:gd name="T19" fmla="*/ 1096 h 1246"/>
                    <a:gd name="T20" fmla="*/ 1096 w 1245"/>
                    <a:gd name="T21" fmla="*/ 1171 h 1246"/>
                    <a:gd name="T22" fmla="*/ 602 w 1245"/>
                    <a:gd name="T23" fmla="*/ 1171 h 1246"/>
                    <a:gd name="T24" fmla="*/ 602 w 1245"/>
                    <a:gd name="T25" fmla="*/ 1246 h 1246"/>
                    <a:gd name="T26" fmla="*/ 1096 w 1245"/>
                    <a:gd name="T27" fmla="*/ 1246 h 1246"/>
                    <a:gd name="T28" fmla="*/ 1245 w 1245"/>
                    <a:gd name="T29" fmla="*/ 1096 h 1246"/>
                    <a:gd name="T30" fmla="*/ 1245 w 1245"/>
                    <a:gd name="T31" fmla="*/ 150 h 1246"/>
                    <a:gd name="T32" fmla="*/ 1096 w 1245"/>
                    <a:gd name="T33" fmla="*/ 0 h 1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5" h="1246">
                      <a:moveTo>
                        <a:pt x="1096" y="0"/>
                      </a:moveTo>
                      <a:cubicBezTo>
                        <a:pt x="149" y="0"/>
                        <a:pt x="149" y="0"/>
                        <a:pt x="149" y="0"/>
                      </a:cubicBezTo>
                      <a:cubicBezTo>
                        <a:pt x="67" y="0"/>
                        <a:pt x="0" y="67"/>
                        <a:pt x="0" y="150"/>
                      </a:cubicBezTo>
                      <a:cubicBezTo>
                        <a:pt x="0" y="623"/>
                        <a:pt x="0" y="623"/>
                        <a:pt x="0" y="623"/>
                      </a:cubicBezTo>
                      <a:cubicBezTo>
                        <a:pt x="74" y="623"/>
                        <a:pt x="74" y="623"/>
                        <a:pt x="74" y="623"/>
                      </a:cubicBezTo>
                      <a:cubicBezTo>
                        <a:pt x="74" y="150"/>
                        <a:pt x="74" y="150"/>
                        <a:pt x="74" y="150"/>
                      </a:cubicBezTo>
                      <a:cubicBezTo>
                        <a:pt x="74" y="108"/>
                        <a:pt x="108" y="75"/>
                        <a:pt x="149" y="75"/>
                      </a:cubicBezTo>
                      <a:cubicBezTo>
                        <a:pt x="1096" y="75"/>
                        <a:pt x="1096" y="75"/>
                        <a:pt x="1096" y="75"/>
                      </a:cubicBezTo>
                      <a:cubicBezTo>
                        <a:pt x="1137" y="75"/>
                        <a:pt x="1171" y="108"/>
                        <a:pt x="1171" y="150"/>
                      </a:cubicBezTo>
                      <a:cubicBezTo>
                        <a:pt x="1171" y="1096"/>
                        <a:pt x="1171" y="1096"/>
                        <a:pt x="1171" y="1096"/>
                      </a:cubicBezTo>
                      <a:cubicBezTo>
                        <a:pt x="1171" y="1138"/>
                        <a:pt x="1137" y="1171"/>
                        <a:pt x="1096" y="1171"/>
                      </a:cubicBezTo>
                      <a:cubicBezTo>
                        <a:pt x="602" y="1171"/>
                        <a:pt x="602" y="1171"/>
                        <a:pt x="602" y="1171"/>
                      </a:cubicBezTo>
                      <a:cubicBezTo>
                        <a:pt x="602" y="1246"/>
                        <a:pt x="602" y="1246"/>
                        <a:pt x="602" y="1246"/>
                      </a:cubicBezTo>
                      <a:cubicBezTo>
                        <a:pt x="1096" y="1246"/>
                        <a:pt x="1096" y="1246"/>
                        <a:pt x="1096" y="1246"/>
                      </a:cubicBezTo>
                      <a:cubicBezTo>
                        <a:pt x="1178" y="1246"/>
                        <a:pt x="1245" y="1179"/>
                        <a:pt x="1245" y="1096"/>
                      </a:cubicBezTo>
                      <a:cubicBezTo>
                        <a:pt x="1245" y="150"/>
                        <a:pt x="1245" y="150"/>
                        <a:pt x="1245" y="150"/>
                      </a:cubicBezTo>
                      <a:cubicBezTo>
                        <a:pt x="1245" y="67"/>
                        <a:pt x="1178" y="0"/>
                        <a:pt x="1096" y="0"/>
                      </a:cubicBezTo>
                      <a:close/>
                    </a:path>
                  </a:pathLst>
                </a:custGeom>
                <a:grpFill/>
                <a:ln w="9525">
                  <a:solidFill>
                    <a:schemeClr val="accent1"/>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grpSp>
          <p:nvGrpSpPr>
            <p:cNvPr id="8" name="Group 25"/>
            <p:cNvGrpSpPr/>
            <p:nvPr/>
          </p:nvGrpSpPr>
          <p:grpSpPr>
            <a:xfrm>
              <a:off x="6226792" y="4393329"/>
              <a:ext cx="5447942" cy="1651819"/>
              <a:chOff x="6226792" y="4393329"/>
              <a:chExt cx="5447942" cy="1651819"/>
            </a:xfrm>
          </p:grpSpPr>
          <p:sp>
            <p:nvSpPr>
              <p:cNvPr id="48" name="Rectangle 47"/>
              <p:cNvSpPr/>
              <p:nvPr/>
            </p:nvSpPr>
            <p:spPr>
              <a:xfrm>
                <a:off x="6226792" y="4393329"/>
                <a:ext cx="5447942" cy="1651819"/>
              </a:xfrm>
              <a:prstGeom prst="rect">
                <a:avLst/>
              </a:prstGeom>
              <a:solidFill>
                <a:schemeClr val="bg1"/>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0"/>
                  </a:spcBef>
                  <a:spcAft>
                    <a:spcPts val="600"/>
                  </a:spcAft>
                </a:pPr>
                <a:endParaRPr lang="en-US" b="1" dirty="0">
                  <a:solidFill>
                    <a:srgbClr val="5F5F5F"/>
                  </a:solidFill>
                </a:endParaRPr>
              </a:p>
              <a:p>
                <a:pPr marL="117475" indent="-117475" algn="ctr">
                  <a:spcBef>
                    <a:spcPts val="1800"/>
                  </a:spcBef>
                  <a:spcAft>
                    <a:spcPts val="600"/>
                  </a:spcAft>
                </a:pPr>
                <a:r>
                  <a:rPr lang="en-US" sz="2400" b="1" cap="all" dirty="0" smtClean="0">
                    <a:solidFill>
                      <a:srgbClr val="FF0000"/>
                    </a:solidFill>
                  </a:rPr>
                  <a:t>Secure</a:t>
                </a:r>
                <a:endParaRPr lang="en-US" b="1" cap="all" dirty="0" smtClean="0">
                  <a:solidFill>
                    <a:srgbClr val="FF0000"/>
                  </a:solidFill>
                </a:endParaRPr>
              </a:p>
              <a:p>
                <a:pPr marL="1254125" indent="-103188">
                  <a:buFont typeface="Arial" panose="020B0604020202020204" pitchFamily="34" charset="0"/>
                  <a:buChar char="•"/>
                </a:pPr>
                <a:r>
                  <a:rPr lang="en-US" dirty="0" smtClean="0">
                    <a:solidFill>
                      <a:srgbClr val="5F5F5F"/>
                    </a:solidFill>
                  </a:rPr>
                  <a:t>Prevent leakage of corporate data</a:t>
                </a:r>
              </a:p>
              <a:p>
                <a:pPr marL="1254125" indent="-103188">
                  <a:buFont typeface="Arial" panose="020B0604020202020204" pitchFamily="34" charset="0"/>
                  <a:buChar char="•"/>
                </a:pPr>
                <a:r>
                  <a:rPr lang="en-US" dirty="0">
                    <a:solidFill>
                      <a:srgbClr val="5F5F5F"/>
                    </a:solidFill>
                  </a:rPr>
                  <a:t>Secure personal and business devices</a:t>
                </a:r>
              </a:p>
            </p:txBody>
          </p:sp>
          <p:grpSp>
            <p:nvGrpSpPr>
              <p:cNvPr id="9" name="Group 49"/>
              <p:cNvGrpSpPr/>
              <p:nvPr/>
            </p:nvGrpSpPr>
            <p:grpSpPr>
              <a:xfrm>
                <a:off x="8809114" y="4639716"/>
                <a:ext cx="272136" cy="362984"/>
                <a:chOff x="9662819" y="1446857"/>
                <a:chExt cx="1139018" cy="1519257"/>
              </a:xfrm>
              <a:solidFill>
                <a:schemeClr val="accent1"/>
              </a:solidFill>
            </p:grpSpPr>
            <p:sp>
              <p:nvSpPr>
                <p:cNvPr id="51" name="Freeform 25"/>
                <p:cNvSpPr>
                  <a:spLocks/>
                </p:cNvSpPr>
                <p:nvPr/>
              </p:nvSpPr>
              <p:spPr bwMode="auto">
                <a:xfrm>
                  <a:off x="10103118" y="1800738"/>
                  <a:ext cx="258415" cy="224785"/>
                </a:xfrm>
                <a:custGeom>
                  <a:avLst/>
                  <a:gdLst>
                    <a:gd name="T0" fmla="*/ 159 w 319"/>
                    <a:gd name="T1" fmla="*/ 0 h 277"/>
                    <a:gd name="T2" fmla="*/ 0 w 319"/>
                    <a:gd name="T3" fmla="*/ 160 h 277"/>
                    <a:gd name="T4" fmla="*/ 0 w 319"/>
                    <a:gd name="T5" fmla="*/ 277 h 277"/>
                    <a:gd name="T6" fmla="*/ 319 w 319"/>
                    <a:gd name="T7" fmla="*/ 277 h 277"/>
                    <a:gd name="T8" fmla="*/ 319 w 319"/>
                    <a:gd name="T9" fmla="*/ 160 h 277"/>
                    <a:gd name="T10" fmla="*/ 159 w 319"/>
                    <a:gd name="T11" fmla="*/ 0 h 277"/>
                  </a:gdLst>
                  <a:ahLst/>
                  <a:cxnLst>
                    <a:cxn ang="0">
                      <a:pos x="T0" y="T1"/>
                    </a:cxn>
                    <a:cxn ang="0">
                      <a:pos x="T2" y="T3"/>
                    </a:cxn>
                    <a:cxn ang="0">
                      <a:pos x="T4" y="T5"/>
                    </a:cxn>
                    <a:cxn ang="0">
                      <a:pos x="T6" y="T7"/>
                    </a:cxn>
                    <a:cxn ang="0">
                      <a:pos x="T8" y="T9"/>
                    </a:cxn>
                    <a:cxn ang="0">
                      <a:pos x="T10" y="T11"/>
                    </a:cxn>
                  </a:cxnLst>
                  <a:rect l="0" t="0" r="r" b="b"/>
                  <a:pathLst>
                    <a:path w="319" h="277">
                      <a:moveTo>
                        <a:pt x="159" y="0"/>
                      </a:moveTo>
                      <a:cubicBezTo>
                        <a:pt x="71" y="0"/>
                        <a:pt x="0" y="72"/>
                        <a:pt x="0" y="160"/>
                      </a:cubicBezTo>
                      <a:cubicBezTo>
                        <a:pt x="0" y="277"/>
                        <a:pt x="0" y="277"/>
                        <a:pt x="0" y="277"/>
                      </a:cubicBezTo>
                      <a:cubicBezTo>
                        <a:pt x="319" y="277"/>
                        <a:pt x="319" y="277"/>
                        <a:pt x="319" y="277"/>
                      </a:cubicBezTo>
                      <a:cubicBezTo>
                        <a:pt x="319" y="160"/>
                        <a:pt x="319" y="160"/>
                        <a:pt x="319" y="160"/>
                      </a:cubicBezTo>
                      <a:cubicBezTo>
                        <a:pt x="319" y="72"/>
                        <a:pt x="247" y="0"/>
                        <a:pt x="159" y="0"/>
                      </a:cubicBezTo>
                    </a:path>
                  </a:pathLst>
                </a:custGeom>
                <a:grpFill/>
                <a:ln>
                  <a:noFill/>
                </a:ln>
                <a:extLst/>
              </p:spPr>
              <p:txBody>
                <a:bodyPr vert="horz" wrap="square" lIns="91440" tIns="45720" rIns="91440" bIns="45720" numCol="1" anchor="t" anchorCtr="0" compatLnSpc="1">
                  <a:prstTxWarp prst="textNoShape">
                    <a:avLst/>
                  </a:prstTxWarp>
                </a:bodyPr>
                <a:lstStyle/>
                <a:p>
                  <a:endParaRPr lang="en-US" sz="600" dirty="0">
                    <a:solidFill>
                      <a:srgbClr val="5F5F5F"/>
                    </a:solidFill>
                  </a:endParaRPr>
                </a:p>
              </p:txBody>
            </p:sp>
            <p:sp>
              <p:nvSpPr>
                <p:cNvPr id="52" name="Freeform 26"/>
                <p:cNvSpPr>
                  <a:spLocks/>
                </p:cNvSpPr>
                <p:nvPr/>
              </p:nvSpPr>
              <p:spPr bwMode="auto">
                <a:xfrm>
                  <a:off x="10155286" y="2109617"/>
                  <a:ext cx="154084" cy="267677"/>
                </a:xfrm>
                <a:custGeom>
                  <a:avLst/>
                  <a:gdLst>
                    <a:gd name="T0" fmla="*/ 95 w 190"/>
                    <a:gd name="T1" fmla="*/ 0 h 330"/>
                    <a:gd name="T2" fmla="*/ 0 w 190"/>
                    <a:gd name="T3" fmla="*/ 96 h 330"/>
                    <a:gd name="T4" fmla="*/ 65 w 190"/>
                    <a:gd name="T5" fmla="*/ 185 h 330"/>
                    <a:gd name="T6" fmla="*/ 38 w 190"/>
                    <a:gd name="T7" fmla="*/ 330 h 330"/>
                    <a:gd name="T8" fmla="*/ 149 w 190"/>
                    <a:gd name="T9" fmla="*/ 330 h 330"/>
                    <a:gd name="T10" fmla="*/ 124 w 190"/>
                    <a:gd name="T11" fmla="*/ 186 h 330"/>
                    <a:gd name="T12" fmla="*/ 190 w 190"/>
                    <a:gd name="T13" fmla="*/ 96 h 330"/>
                    <a:gd name="T14" fmla="*/ 95 w 190"/>
                    <a:gd name="T15" fmla="*/ 0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330">
                      <a:moveTo>
                        <a:pt x="95" y="0"/>
                      </a:moveTo>
                      <a:cubicBezTo>
                        <a:pt x="43" y="0"/>
                        <a:pt x="0" y="43"/>
                        <a:pt x="0" y="96"/>
                      </a:cubicBezTo>
                      <a:cubicBezTo>
                        <a:pt x="0" y="137"/>
                        <a:pt x="27" y="173"/>
                        <a:pt x="65" y="185"/>
                      </a:cubicBezTo>
                      <a:cubicBezTo>
                        <a:pt x="38" y="330"/>
                        <a:pt x="38" y="330"/>
                        <a:pt x="38" y="330"/>
                      </a:cubicBezTo>
                      <a:cubicBezTo>
                        <a:pt x="149" y="330"/>
                        <a:pt x="149" y="330"/>
                        <a:pt x="149" y="330"/>
                      </a:cubicBezTo>
                      <a:cubicBezTo>
                        <a:pt x="124" y="186"/>
                        <a:pt x="124" y="186"/>
                        <a:pt x="124" y="186"/>
                      </a:cubicBezTo>
                      <a:cubicBezTo>
                        <a:pt x="162" y="174"/>
                        <a:pt x="190" y="138"/>
                        <a:pt x="190" y="96"/>
                      </a:cubicBezTo>
                      <a:cubicBezTo>
                        <a:pt x="190" y="43"/>
                        <a:pt x="148" y="0"/>
                        <a:pt x="95" y="0"/>
                      </a:cubicBezTo>
                    </a:path>
                  </a:pathLst>
                </a:custGeom>
                <a:grpFill/>
                <a:ln>
                  <a:noFill/>
                </a:ln>
                <a:extLst/>
              </p:spPr>
              <p:txBody>
                <a:bodyPr vert="horz" wrap="square" lIns="91440" tIns="45720" rIns="91440" bIns="45720" numCol="1" anchor="t" anchorCtr="0" compatLnSpc="1">
                  <a:prstTxWarp prst="textNoShape">
                    <a:avLst/>
                  </a:prstTxWarp>
                </a:bodyPr>
                <a:lstStyle/>
                <a:p>
                  <a:endParaRPr lang="en-US" sz="600" dirty="0">
                    <a:solidFill>
                      <a:srgbClr val="5F5F5F"/>
                    </a:solidFill>
                  </a:endParaRPr>
                </a:p>
              </p:txBody>
            </p:sp>
            <p:sp>
              <p:nvSpPr>
                <p:cNvPr id="53" name="Freeform 27"/>
                <p:cNvSpPr>
                  <a:spLocks noEditPoints="1"/>
                </p:cNvSpPr>
                <p:nvPr/>
              </p:nvSpPr>
              <p:spPr bwMode="auto">
                <a:xfrm>
                  <a:off x="9662819" y="1446857"/>
                  <a:ext cx="1139018" cy="1519257"/>
                </a:xfrm>
                <a:custGeom>
                  <a:avLst/>
                  <a:gdLst>
                    <a:gd name="T0" fmla="*/ 702 w 1405"/>
                    <a:gd name="T1" fmla="*/ 0 h 1874"/>
                    <a:gd name="T2" fmla="*/ 0 w 1405"/>
                    <a:gd name="T3" fmla="*/ 302 h 1874"/>
                    <a:gd name="T4" fmla="*/ 0 w 1405"/>
                    <a:gd name="T5" fmla="*/ 971 h 1874"/>
                    <a:gd name="T6" fmla="*/ 0 w 1405"/>
                    <a:gd name="T7" fmla="*/ 972 h 1874"/>
                    <a:gd name="T8" fmla="*/ 702 w 1405"/>
                    <a:gd name="T9" fmla="*/ 1874 h 1874"/>
                    <a:gd name="T10" fmla="*/ 1405 w 1405"/>
                    <a:gd name="T11" fmla="*/ 972 h 1874"/>
                    <a:gd name="T12" fmla="*/ 1405 w 1405"/>
                    <a:gd name="T13" fmla="*/ 971 h 1874"/>
                    <a:gd name="T14" fmla="*/ 1405 w 1405"/>
                    <a:gd name="T15" fmla="*/ 302 h 1874"/>
                    <a:gd name="T16" fmla="*/ 702 w 1405"/>
                    <a:gd name="T17" fmla="*/ 0 h 1874"/>
                    <a:gd name="T18" fmla="*/ 1054 w 1405"/>
                    <a:gd name="T19" fmla="*/ 1197 h 1874"/>
                    <a:gd name="T20" fmla="*/ 702 w 1405"/>
                    <a:gd name="T21" fmla="*/ 1347 h 1874"/>
                    <a:gd name="T22" fmla="*/ 351 w 1405"/>
                    <a:gd name="T23" fmla="*/ 1197 h 1874"/>
                    <a:gd name="T24" fmla="*/ 351 w 1405"/>
                    <a:gd name="T25" fmla="*/ 725 h 1874"/>
                    <a:gd name="T26" fmla="*/ 447 w 1405"/>
                    <a:gd name="T27" fmla="*/ 725 h 1874"/>
                    <a:gd name="T28" fmla="*/ 447 w 1405"/>
                    <a:gd name="T29" fmla="*/ 608 h 1874"/>
                    <a:gd name="T30" fmla="*/ 702 w 1405"/>
                    <a:gd name="T31" fmla="*/ 352 h 1874"/>
                    <a:gd name="T32" fmla="*/ 958 w 1405"/>
                    <a:gd name="T33" fmla="*/ 608 h 1874"/>
                    <a:gd name="T34" fmla="*/ 958 w 1405"/>
                    <a:gd name="T35" fmla="*/ 725 h 1874"/>
                    <a:gd name="T36" fmla="*/ 1054 w 1405"/>
                    <a:gd name="T37" fmla="*/ 725 h 1874"/>
                    <a:gd name="T38" fmla="*/ 1054 w 1405"/>
                    <a:gd name="T39" fmla="*/ 1197 h 1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5" h="1874">
                      <a:moveTo>
                        <a:pt x="702" y="0"/>
                      </a:moveTo>
                      <a:cubicBezTo>
                        <a:pt x="0" y="302"/>
                        <a:pt x="0" y="302"/>
                        <a:pt x="0" y="302"/>
                      </a:cubicBezTo>
                      <a:cubicBezTo>
                        <a:pt x="0" y="971"/>
                        <a:pt x="0" y="971"/>
                        <a:pt x="0" y="971"/>
                      </a:cubicBezTo>
                      <a:cubicBezTo>
                        <a:pt x="0" y="972"/>
                        <a:pt x="0" y="972"/>
                        <a:pt x="0" y="972"/>
                      </a:cubicBezTo>
                      <a:cubicBezTo>
                        <a:pt x="21" y="1343"/>
                        <a:pt x="294" y="1670"/>
                        <a:pt x="702" y="1874"/>
                      </a:cubicBezTo>
                      <a:cubicBezTo>
                        <a:pt x="1110" y="1670"/>
                        <a:pt x="1384" y="1343"/>
                        <a:pt x="1405" y="972"/>
                      </a:cubicBezTo>
                      <a:cubicBezTo>
                        <a:pt x="1405" y="971"/>
                        <a:pt x="1405" y="971"/>
                        <a:pt x="1405" y="971"/>
                      </a:cubicBezTo>
                      <a:cubicBezTo>
                        <a:pt x="1405" y="302"/>
                        <a:pt x="1405" y="302"/>
                        <a:pt x="1405" y="302"/>
                      </a:cubicBezTo>
                      <a:lnTo>
                        <a:pt x="702" y="0"/>
                      </a:lnTo>
                      <a:close/>
                      <a:moveTo>
                        <a:pt x="1054" y="1197"/>
                      </a:moveTo>
                      <a:cubicBezTo>
                        <a:pt x="702" y="1347"/>
                        <a:pt x="702" y="1347"/>
                        <a:pt x="702" y="1347"/>
                      </a:cubicBezTo>
                      <a:cubicBezTo>
                        <a:pt x="351" y="1197"/>
                        <a:pt x="351" y="1197"/>
                        <a:pt x="351" y="1197"/>
                      </a:cubicBezTo>
                      <a:cubicBezTo>
                        <a:pt x="351" y="725"/>
                        <a:pt x="351" y="725"/>
                        <a:pt x="351" y="725"/>
                      </a:cubicBezTo>
                      <a:cubicBezTo>
                        <a:pt x="447" y="725"/>
                        <a:pt x="447" y="725"/>
                        <a:pt x="447" y="725"/>
                      </a:cubicBezTo>
                      <a:cubicBezTo>
                        <a:pt x="447" y="608"/>
                        <a:pt x="447" y="608"/>
                        <a:pt x="447" y="608"/>
                      </a:cubicBezTo>
                      <a:cubicBezTo>
                        <a:pt x="447" y="467"/>
                        <a:pt x="561" y="352"/>
                        <a:pt x="702" y="352"/>
                      </a:cubicBezTo>
                      <a:cubicBezTo>
                        <a:pt x="843" y="352"/>
                        <a:pt x="958" y="467"/>
                        <a:pt x="958" y="608"/>
                      </a:cubicBezTo>
                      <a:cubicBezTo>
                        <a:pt x="958" y="725"/>
                        <a:pt x="958" y="725"/>
                        <a:pt x="958" y="725"/>
                      </a:cubicBezTo>
                      <a:cubicBezTo>
                        <a:pt x="1054" y="725"/>
                        <a:pt x="1054" y="725"/>
                        <a:pt x="1054" y="725"/>
                      </a:cubicBezTo>
                      <a:lnTo>
                        <a:pt x="1054" y="1197"/>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600" dirty="0">
                    <a:solidFill>
                      <a:srgbClr val="5F5F5F"/>
                    </a:solidFill>
                  </a:endParaRPr>
                </a:p>
              </p:txBody>
            </p:sp>
          </p:grpSp>
        </p:grpSp>
        <p:grpSp>
          <p:nvGrpSpPr>
            <p:cNvPr id="10" name="Group 9"/>
            <p:cNvGrpSpPr/>
            <p:nvPr/>
          </p:nvGrpSpPr>
          <p:grpSpPr>
            <a:xfrm>
              <a:off x="6221211" y="2516782"/>
              <a:ext cx="5447942" cy="1651819"/>
              <a:chOff x="6209070" y="2303520"/>
              <a:chExt cx="5447942" cy="1651819"/>
            </a:xfrm>
          </p:grpSpPr>
          <p:sp>
            <p:nvSpPr>
              <p:cNvPr id="41" name="Rectangle 40"/>
              <p:cNvSpPr/>
              <p:nvPr/>
            </p:nvSpPr>
            <p:spPr>
              <a:xfrm>
                <a:off x="6209070" y="2303520"/>
                <a:ext cx="5447942" cy="1651819"/>
              </a:xfrm>
              <a:prstGeom prst="rect">
                <a:avLst/>
              </a:prstGeom>
              <a:solidFill>
                <a:schemeClr val="bg1"/>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0"/>
                  </a:spcBef>
                  <a:spcAft>
                    <a:spcPts val="600"/>
                  </a:spcAft>
                </a:pPr>
                <a:endParaRPr lang="en-US" b="1" dirty="0">
                  <a:solidFill>
                    <a:srgbClr val="5F5F5F"/>
                  </a:solidFill>
                </a:endParaRPr>
              </a:p>
              <a:p>
                <a:pPr algn="ctr">
                  <a:spcBef>
                    <a:spcPts val="1800"/>
                  </a:spcBef>
                  <a:spcAft>
                    <a:spcPts val="600"/>
                  </a:spcAft>
                </a:pPr>
                <a:r>
                  <a:rPr lang="en-US" sz="2400" b="1" cap="all" dirty="0" smtClean="0">
                    <a:solidFill>
                      <a:srgbClr val="FF0000"/>
                    </a:solidFill>
                  </a:rPr>
                  <a:t>Connect</a:t>
                </a:r>
                <a:endParaRPr lang="en-US" b="1" cap="all" dirty="0" smtClean="0">
                  <a:solidFill>
                    <a:srgbClr val="FF0000"/>
                  </a:solidFill>
                </a:endParaRPr>
              </a:p>
              <a:p>
                <a:pPr marL="1254125" indent="-103188">
                  <a:buFont typeface="Arial" panose="020B0604020202020204" pitchFamily="34" charset="0"/>
                  <a:buChar char="•"/>
                </a:pPr>
                <a:r>
                  <a:rPr lang="en-US" dirty="0" smtClean="0">
                    <a:solidFill>
                      <a:srgbClr val="5F5F5F"/>
                    </a:solidFill>
                  </a:rPr>
                  <a:t>Reduce cost and drive efficiency</a:t>
                </a:r>
              </a:p>
              <a:p>
                <a:pPr marL="1254125" indent="-103188">
                  <a:buFont typeface="Arial" panose="020B0604020202020204" pitchFamily="34" charset="0"/>
                  <a:buChar char="•"/>
                </a:pPr>
                <a:r>
                  <a:rPr lang="en-US" dirty="0" smtClean="0">
                    <a:solidFill>
                      <a:srgbClr val="5F5F5F"/>
                    </a:solidFill>
                  </a:rPr>
                  <a:t>Simplify integration &amp; user management</a:t>
                </a:r>
                <a:endParaRPr lang="en-US" dirty="0">
                  <a:solidFill>
                    <a:srgbClr val="5F5F5F"/>
                  </a:solidFill>
                </a:endParaRPr>
              </a:p>
            </p:txBody>
          </p:sp>
          <p:sp>
            <p:nvSpPr>
              <p:cNvPr id="42" name="Freeform 123"/>
              <p:cNvSpPr>
                <a:spLocks/>
              </p:cNvSpPr>
              <p:nvPr/>
            </p:nvSpPr>
            <p:spPr bwMode="auto">
              <a:xfrm>
                <a:off x="8768449" y="2462914"/>
                <a:ext cx="329184" cy="384048"/>
              </a:xfrm>
              <a:custGeom>
                <a:avLst/>
                <a:gdLst>
                  <a:gd name="T0" fmla="*/ 1349 w 1531"/>
                  <a:gd name="T1" fmla="*/ 810 h 1640"/>
                  <a:gd name="T2" fmla="*/ 1214 w 1531"/>
                  <a:gd name="T3" fmla="*/ 872 h 1640"/>
                  <a:gd name="T4" fmla="*/ 1152 w 1531"/>
                  <a:gd name="T5" fmla="*/ 919 h 1640"/>
                  <a:gd name="T6" fmla="*/ 1102 w 1531"/>
                  <a:gd name="T7" fmla="*/ 880 h 1640"/>
                  <a:gd name="T8" fmla="*/ 1101 w 1531"/>
                  <a:gd name="T9" fmla="*/ 880 h 1640"/>
                  <a:gd name="T10" fmla="*/ 1101 w 1531"/>
                  <a:gd name="T11" fmla="*/ 617 h 1640"/>
                  <a:gd name="T12" fmla="*/ 650 w 1531"/>
                  <a:gd name="T13" fmla="*/ 423 h 1640"/>
                  <a:gd name="T14" fmla="*/ 624 w 1531"/>
                  <a:gd name="T15" fmla="*/ 379 h 1640"/>
                  <a:gd name="T16" fmla="*/ 671 w 1531"/>
                  <a:gd name="T17" fmla="*/ 317 h 1640"/>
                  <a:gd name="T18" fmla="*/ 733 w 1531"/>
                  <a:gd name="T19" fmla="*/ 182 h 1640"/>
                  <a:gd name="T20" fmla="*/ 551 w 1531"/>
                  <a:gd name="T21" fmla="*/ 0 h 1640"/>
                  <a:gd name="T22" fmla="*/ 370 w 1531"/>
                  <a:gd name="T23" fmla="*/ 182 h 1640"/>
                  <a:gd name="T24" fmla="*/ 432 w 1531"/>
                  <a:gd name="T25" fmla="*/ 317 h 1640"/>
                  <a:gd name="T26" fmla="*/ 478 w 1531"/>
                  <a:gd name="T27" fmla="*/ 379 h 1640"/>
                  <a:gd name="T28" fmla="*/ 457 w 1531"/>
                  <a:gd name="T29" fmla="*/ 421 h 1640"/>
                  <a:gd name="T30" fmla="*/ 0 w 1531"/>
                  <a:gd name="T31" fmla="*/ 617 h 1640"/>
                  <a:gd name="T32" fmla="*/ 0 w 1531"/>
                  <a:gd name="T33" fmla="*/ 885 h 1640"/>
                  <a:gd name="T34" fmla="*/ 48 w 1531"/>
                  <a:gd name="T35" fmla="*/ 919 h 1640"/>
                  <a:gd name="T36" fmla="*/ 110 w 1531"/>
                  <a:gd name="T37" fmla="*/ 872 h 1640"/>
                  <a:gd name="T38" fmla="*/ 246 w 1531"/>
                  <a:gd name="T39" fmla="*/ 810 h 1640"/>
                  <a:gd name="T40" fmla="*/ 427 w 1531"/>
                  <a:gd name="T41" fmla="*/ 992 h 1640"/>
                  <a:gd name="T42" fmla="*/ 246 w 1531"/>
                  <a:gd name="T43" fmla="*/ 1173 h 1640"/>
                  <a:gd name="T44" fmla="*/ 110 w 1531"/>
                  <a:gd name="T45" fmla="*/ 1111 h 1640"/>
                  <a:gd name="T46" fmla="*/ 48 w 1531"/>
                  <a:gd name="T47" fmla="*/ 1065 h 1640"/>
                  <a:gd name="T48" fmla="*/ 0 w 1531"/>
                  <a:gd name="T49" fmla="*/ 1099 h 1640"/>
                  <a:gd name="T50" fmla="*/ 0 w 1531"/>
                  <a:gd name="T51" fmla="*/ 1404 h 1640"/>
                  <a:gd name="T52" fmla="*/ 551 w 1531"/>
                  <a:gd name="T53" fmla="*/ 1640 h 1640"/>
                  <a:gd name="T54" fmla="*/ 1101 w 1531"/>
                  <a:gd name="T55" fmla="*/ 1404 h 1640"/>
                  <a:gd name="T56" fmla="*/ 1101 w 1531"/>
                  <a:gd name="T57" fmla="*/ 1103 h 1640"/>
                  <a:gd name="T58" fmla="*/ 1102 w 1531"/>
                  <a:gd name="T59" fmla="*/ 1103 h 1640"/>
                  <a:gd name="T60" fmla="*/ 1152 w 1531"/>
                  <a:gd name="T61" fmla="*/ 1065 h 1640"/>
                  <a:gd name="T62" fmla="*/ 1214 w 1531"/>
                  <a:gd name="T63" fmla="*/ 1111 h 1640"/>
                  <a:gd name="T64" fmla="*/ 1349 w 1531"/>
                  <a:gd name="T65" fmla="*/ 1173 h 1640"/>
                  <a:gd name="T66" fmla="*/ 1531 w 1531"/>
                  <a:gd name="T67" fmla="*/ 992 h 1640"/>
                  <a:gd name="T68" fmla="*/ 1349 w 1531"/>
                  <a:gd name="T69" fmla="*/ 810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1" h="1640">
                    <a:moveTo>
                      <a:pt x="1349" y="810"/>
                    </a:moveTo>
                    <a:cubicBezTo>
                      <a:pt x="1295" y="810"/>
                      <a:pt x="1247" y="835"/>
                      <a:pt x="1214" y="872"/>
                    </a:cubicBezTo>
                    <a:cubicBezTo>
                      <a:pt x="1208" y="877"/>
                      <a:pt x="1172" y="919"/>
                      <a:pt x="1152" y="919"/>
                    </a:cubicBezTo>
                    <a:cubicBezTo>
                      <a:pt x="1129" y="919"/>
                      <a:pt x="1102" y="904"/>
                      <a:pt x="1102" y="880"/>
                    </a:cubicBezTo>
                    <a:cubicBezTo>
                      <a:pt x="1102" y="880"/>
                      <a:pt x="1101" y="880"/>
                      <a:pt x="1101" y="880"/>
                    </a:cubicBezTo>
                    <a:cubicBezTo>
                      <a:pt x="1101" y="617"/>
                      <a:pt x="1101" y="617"/>
                      <a:pt x="1101" y="617"/>
                    </a:cubicBezTo>
                    <a:cubicBezTo>
                      <a:pt x="650" y="423"/>
                      <a:pt x="650" y="423"/>
                      <a:pt x="650" y="423"/>
                    </a:cubicBezTo>
                    <a:cubicBezTo>
                      <a:pt x="635" y="414"/>
                      <a:pt x="624" y="398"/>
                      <a:pt x="624" y="379"/>
                    </a:cubicBezTo>
                    <a:cubicBezTo>
                      <a:pt x="624" y="359"/>
                      <a:pt x="667" y="323"/>
                      <a:pt x="671" y="317"/>
                    </a:cubicBezTo>
                    <a:cubicBezTo>
                      <a:pt x="709" y="284"/>
                      <a:pt x="733" y="236"/>
                      <a:pt x="733" y="182"/>
                    </a:cubicBezTo>
                    <a:cubicBezTo>
                      <a:pt x="733" y="82"/>
                      <a:pt x="651" y="0"/>
                      <a:pt x="551" y="0"/>
                    </a:cubicBezTo>
                    <a:cubicBezTo>
                      <a:pt x="451" y="0"/>
                      <a:pt x="370" y="82"/>
                      <a:pt x="370" y="182"/>
                    </a:cubicBezTo>
                    <a:cubicBezTo>
                      <a:pt x="370" y="236"/>
                      <a:pt x="394" y="284"/>
                      <a:pt x="432" y="317"/>
                    </a:cubicBezTo>
                    <a:cubicBezTo>
                      <a:pt x="436" y="323"/>
                      <a:pt x="478" y="359"/>
                      <a:pt x="478" y="379"/>
                    </a:cubicBezTo>
                    <a:cubicBezTo>
                      <a:pt x="478" y="396"/>
                      <a:pt x="470" y="411"/>
                      <a:pt x="457" y="421"/>
                    </a:cubicBezTo>
                    <a:cubicBezTo>
                      <a:pt x="0" y="617"/>
                      <a:pt x="0" y="617"/>
                      <a:pt x="0" y="617"/>
                    </a:cubicBezTo>
                    <a:cubicBezTo>
                      <a:pt x="0" y="885"/>
                      <a:pt x="0" y="885"/>
                      <a:pt x="0" y="885"/>
                    </a:cubicBezTo>
                    <a:cubicBezTo>
                      <a:pt x="3" y="907"/>
                      <a:pt x="26" y="919"/>
                      <a:pt x="48" y="919"/>
                    </a:cubicBezTo>
                    <a:cubicBezTo>
                      <a:pt x="76" y="919"/>
                      <a:pt x="104" y="877"/>
                      <a:pt x="110" y="872"/>
                    </a:cubicBezTo>
                    <a:cubicBezTo>
                      <a:pt x="143" y="835"/>
                      <a:pt x="191" y="810"/>
                      <a:pt x="246" y="810"/>
                    </a:cubicBezTo>
                    <a:cubicBezTo>
                      <a:pt x="346" y="810"/>
                      <a:pt x="427" y="892"/>
                      <a:pt x="427" y="992"/>
                    </a:cubicBezTo>
                    <a:cubicBezTo>
                      <a:pt x="427" y="1092"/>
                      <a:pt x="346" y="1173"/>
                      <a:pt x="246" y="1173"/>
                    </a:cubicBezTo>
                    <a:cubicBezTo>
                      <a:pt x="191" y="1173"/>
                      <a:pt x="143" y="1149"/>
                      <a:pt x="110" y="1111"/>
                    </a:cubicBezTo>
                    <a:cubicBezTo>
                      <a:pt x="104" y="1107"/>
                      <a:pt x="81" y="1065"/>
                      <a:pt x="48" y="1065"/>
                    </a:cubicBezTo>
                    <a:cubicBezTo>
                      <a:pt x="26" y="1065"/>
                      <a:pt x="1" y="1077"/>
                      <a:pt x="0" y="1099"/>
                    </a:cubicBezTo>
                    <a:cubicBezTo>
                      <a:pt x="0" y="1404"/>
                      <a:pt x="0" y="1404"/>
                      <a:pt x="0" y="1404"/>
                    </a:cubicBezTo>
                    <a:cubicBezTo>
                      <a:pt x="551" y="1640"/>
                      <a:pt x="551" y="1640"/>
                      <a:pt x="551" y="1640"/>
                    </a:cubicBezTo>
                    <a:cubicBezTo>
                      <a:pt x="1101" y="1404"/>
                      <a:pt x="1101" y="1404"/>
                      <a:pt x="1101" y="1404"/>
                    </a:cubicBezTo>
                    <a:cubicBezTo>
                      <a:pt x="1101" y="1103"/>
                      <a:pt x="1101" y="1103"/>
                      <a:pt x="1101" y="1103"/>
                    </a:cubicBezTo>
                    <a:cubicBezTo>
                      <a:pt x="1101" y="1103"/>
                      <a:pt x="1102" y="1103"/>
                      <a:pt x="1102" y="1103"/>
                    </a:cubicBezTo>
                    <a:cubicBezTo>
                      <a:pt x="1103" y="1081"/>
                      <a:pt x="1129" y="1065"/>
                      <a:pt x="1152" y="1065"/>
                    </a:cubicBezTo>
                    <a:cubicBezTo>
                      <a:pt x="1172" y="1065"/>
                      <a:pt x="1208" y="1107"/>
                      <a:pt x="1214" y="1111"/>
                    </a:cubicBezTo>
                    <a:cubicBezTo>
                      <a:pt x="1247" y="1149"/>
                      <a:pt x="1295" y="1173"/>
                      <a:pt x="1349" y="1173"/>
                    </a:cubicBezTo>
                    <a:cubicBezTo>
                      <a:pt x="1449" y="1173"/>
                      <a:pt x="1531" y="1092"/>
                      <a:pt x="1531" y="992"/>
                    </a:cubicBezTo>
                    <a:cubicBezTo>
                      <a:pt x="1531" y="892"/>
                      <a:pt x="1449" y="810"/>
                      <a:pt x="1349" y="81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600" dirty="0">
                  <a:solidFill>
                    <a:srgbClr val="5F5F5F"/>
                  </a:solidFill>
                </a:endParaRPr>
              </a:p>
            </p:txBody>
          </p:sp>
          <p:sp>
            <p:nvSpPr>
              <p:cNvPr id="49" name="Freeform 123"/>
              <p:cNvSpPr>
                <a:spLocks/>
              </p:cNvSpPr>
              <p:nvPr/>
            </p:nvSpPr>
            <p:spPr bwMode="auto">
              <a:xfrm>
                <a:off x="9104826" y="2460336"/>
                <a:ext cx="329184" cy="384048"/>
              </a:xfrm>
              <a:custGeom>
                <a:avLst/>
                <a:gdLst>
                  <a:gd name="T0" fmla="*/ 1349 w 1531"/>
                  <a:gd name="T1" fmla="*/ 810 h 1640"/>
                  <a:gd name="T2" fmla="*/ 1214 w 1531"/>
                  <a:gd name="T3" fmla="*/ 872 h 1640"/>
                  <a:gd name="T4" fmla="*/ 1152 w 1531"/>
                  <a:gd name="T5" fmla="*/ 919 h 1640"/>
                  <a:gd name="T6" fmla="*/ 1102 w 1531"/>
                  <a:gd name="T7" fmla="*/ 880 h 1640"/>
                  <a:gd name="T8" fmla="*/ 1101 w 1531"/>
                  <a:gd name="T9" fmla="*/ 880 h 1640"/>
                  <a:gd name="T10" fmla="*/ 1101 w 1531"/>
                  <a:gd name="T11" fmla="*/ 617 h 1640"/>
                  <a:gd name="T12" fmla="*/ 650 w 1531"/>
                  <a:gd name="T13" fmla="*/ 423 h 1640"/>
                  <a:gd name="T14" fmla="*/ 624 w 1531"/>
                  <a:gd name="T15" fmla="*/ 379 h 1640"/>
                  <a:gd name="T16" fmla="*/ 671 w 1531"/>
                  <a:gd name="T17" fmla="*/ 317 h 1640"/>
                  <a:gd name="T18" fmla="*/ 733 w 1531"/>
                  <a:gd name="T19" fmla="*/ 182 h 1640"/>
                  <a:gd name="T20" fmla="*/ 551 w 1531"/>
                  <a:gd name="T21" fmla="*/ 0 h 1640"/>
                  <a:gd name="T22" fmla="*/ 370 w 1531"/>
                  <a:gd name="T23" fmla="*/ 182 h 1640"/>
                  <a:gd name="T24" fmla="*/ 432 w 1531"/>
                  <a:gd name="T25" fmla="*/ 317 h 1640"/>
                  <a:gd name="T26" fmla="*/ 478 w 1531"/>
                  <a:gd name="T27" fmla="*/ 379 h 1640"/>
                  <a:gd name="T28" fmla="*/ 457 w 1531"/>
                  <a:gd name="T29" fmla="*/ 421 h 1640"/>
                  <a:gd name="T30" fmla="*/ 0 w 1531"/>
                  <a:gd name="T31" fmla="*/ 617 h 1640"/>
                  <a:gd name="T32" fmla="*/ 0 w 1531"/>
                  <a:gd name="T33" fmla="*/ 885 h 1640"/>
                  <a:gd name="T34" fmla="*/ 48 w 1531"/>
                  <a:gd name="T35" fmla="*/ 919 h 1640"/>
                  <a:gd name="T36" fmla="*/ 110 w 1531"/>
                  <a:gd name="T37" fmla="*/ 872 h 1640"/>
                  <a:gd name="T38" fmla="*/ 246 w 1531"/>
                  <a:gd name="T39" fmla="*/ 810 h 1640"/>
                  <a:gd name="T40" fmla="*/ 427 w 1531"/>
                  <a:gd name="T41" fmla="*/ 992 h 1640"/>
                  <a:gd name="T42" fmla="*/ 246 w 1531"/>
                  <a:gd name="T43" fmla="*/ 1173 h 1640"/>
                  <a:gd name="T44" fmla="*/ 110 w 1531"/>
                  <a:gd name="T45" fmla="*/ 1111 h 1640"/>
                  <a:gd name="T46" fmla="*/ 48 w 1531"/>
                  <a:gd name="T47" fmla="*/ 1065 h 1640"/>
                  <a:gd name="T48" fmla="*/ 0 w 1531"/>
                  <a:gd name="T49" fmla="*/ 1099 h 1640"/>
                  <a:gd name="T50" fmla="*/ 0 w 1531"/>
                  <a:gd name="T51" fmla="*/ 1404 h 1640"/>
                  <a:gd name="T52" fmla="*/ 551 w 1531"/>
                  <a:gd name="T53" fmla="*/ 1640 h 1640"/>
                  <a:gd name="T54" fmla="*/ 1101 w 1531"/>
                  <a:gd name="T55" fmla="*/ 1404 h 1640"/>
                  <a:gd name="T56" fmla="*/ 1101 w 1531"/>
                  <a:gd name="T57" fmla="*/ 1103 h 1640"/>
                  <a:gd name="T58" fmla="*/ 1102 w 1531"/>
                  <a:gd name="T59" fmla="*/ 1103 h 1640"/>
                  <a:gd name="T60" fmla="*/ 1152 w 1531"/>
                  <a:gd name="T61" fmla="*/ 1065 h 1640"/>
                  <a:gd name="T62" fmla="*/ 1214 w 1531"/>
                  <a:gd name="T63" fmla="*/ 1111 h 1640"/>
                  <a:gd name="T64" fmla="*/ 1349 w 1531"/>
                  <a:gd name="T65" fmla="*/ 1173 h 1640"/>
                  <a:gd name="T66" fmla="*/ 1531 w 1531"/>
                  <a:gd name="T67" fmla="*/ 992 h 1640"/>
                  <a:gd name="T68" fmla="*/ 1349 w 1531"/>
                  <a:gd name="T69" fmla="*/ 810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1" h="1640">
                    <a:moveTo>
                      <a:pt x="1349" y="810"/>
                    </a:moveTo>
                    <a:cubicBezTo>
                      <a:pt x="1295" y="810"/>
                      <a:pt x="1247" y="835"/>
                      <a:pt x="1214" y="872"/>
                    </a:cubicBezTo>
                    <a:cubicBezTo>
                      <a:pt x="1208" y="877"/>
                      <a:pt x="1172" y="919"/>
                      <a:pt x="1152" y="919"/>
                    </a:cubicBezTo>
                    <a:cubicBezTo>
                      <a:pt x="1129" y="919"/>
                      <a:pt x="1102" y="904"/>
                      <a:pt x="1102" y="880"/>
                    </a:cubicBezTo>
                    <a:cubicBezTo>
                      <a:pt x="1102" y="880"/>
                      <a:pt x="1101" y="880"/>
                      <a:pt x="1101" y="880"/>
                    </a:cubicBezTo>
                    <a:cubicBezTo>
                      <a:pt x="1101" y="617"/>
                      <a:pt x="1101" y="617"/>
                      <a:pt x="1101" y="617"/>
                    </a:cubicBezTo>
                    <a:cubicBezTo>
                      <a:pt x="650" y="423"/>
                      <a:pt x="650" y="423"/>
                      <a:pt x="650" y="423"/>
                    </a:cubicBezTo>
                    <a:cubicBezTo>
                      <a:pt x="635" y="414"/>
                      <a:pt x="624" y="398"/>
                      <a:pt x="624" y="379"/>
                    </a:cubicBezTo>
                    <a:cubicBezTo>
                      <a:pt x="624" y="359"/>
                      <a:pt x="667" y="323"/>
                      <a:pt x="671" y="317"/>
                    </a:cubicBezTo>
                    <a:cubicBezTo>
                      <a:pt x="709" y="284"/>
                      <a:pt x="733" y="236"/>
                      <a:pt x="733" y="182"/>
                    </a:cubicBezTo>
                    <a:cubicBezTo>
                      <a:pt x="733" y="82"/>
                      <a:pt x="651" y="0"/>
                      <a:pt x="551" y="0"/>
                    </a:cubicBezTo>
                    <a:cubicBezTo>
                      <a:pt x="451" y="0"/>
                      <a:pt x="370" y="82"/>
                      <a:pt x="370" y="182"/>
                    </a:cubicBezTo>
                    <a:cubicBezTo>
                      <a:pt x="370" y="236"/>
                      <a:pt x="394" y="284"/>
                      <a:pt x="432" y="317"/>
                    </a:cubicBezTo>
                    <a:cubicBezTo>
                      <a:pt x="436" y="323"/>
                      <a:pt x="478" y="359"/>
                      <a:pt x="478" y="379"/>
                    </a:cubicBezTo>
                    <a:cubicBezTo>
                      <a:pt x="478" y="396"/>
                      <a:pt x="470" y="411"/>
                      <a:pt x="457" y="421"/>
                    </a:cubicBezTo>
                    <a:cubicBezTo>
                      <a:pt x="0" y="617"/>
                      <a:pt x="0" y="617"/>
                      <a:pt x="0" y="617"/>
                    </a:cubicBezTo>
                    <a:cubicBezTo>
                      <a:pt x="0" y="885"/>
                      <a:pt x="0" y="885"/>
                      <a:pt x="0" y="885"/>
                    </a:cubicBezTo>
                    <a:cubicBezTo>
                      <a:pt x="3" y="907"/>
                      <a:pt x="26" y="919"/>
                      <a:pt x="48" y="919"/>
                    </a:cubicBezTo>
                    <a:cubicBezTo>
                      <a:pt x="76" y="919"/>
                      <a:pt x="104" y="877"/>
                      <a:pt x="110" y="872"/>
                    </a:cubicBezTo>
                    <a:cubicBezTo>
                      <a:pt x="143" y="835"/>
                      <a:pt x="191" y="810"/>
                      <a:pt x="246" y="810"/>
                    </a:cubicBezTo>
                    <a:cubicBezTo>
                      <a:pt x="346" y="810"/>
                      <a:pt x="427" y="892"/>
                      <a:pt x="427" y="992"/>
                    </a:cubicBezTo>
                    <a:cubicBezTo>
                      <a:pt x="427" y="1092"/>
                      <a:pt x="346" y="1173"/>
                      <a:pt x="246" y="1173"/>
                    </a:cubicBezTo>
                    <a:cubicBezTo>
                      <a:pt x="191" y="1173"/>
                      <a:pt x="143" y="1149"/>
                      <a:pt x="110" y="1111"/>
                    </a:cubicBezTo>
                    <a:cubicBezTo>
                      <a:pt x="104" y="1107"/>
                      <a:pt x="81" y="1065"/>
                      <a:pt x="48" y="1065"/>
                    </a:cubicBezTo>
                    <a:cubicBezTo>
                      <a:pt x="26" y="1065"/>
                      <a:pt x="1" y="1077"/>
                      <a:pt x="0" y="1099"/>
                    </a:cubicBezTo>
                    <a:cubicBezTo>
                      <a:pt x="0" y="1404"/>
                      <a:pt x="0" y="1404"/>
                      <a:pt x="0" y="1404"/>
                    </a:cubicBezTo>
                    <a:cubicBezTo>
                      <a:pt x="551" y="1640"/>
                      <a:pt x="551" y="1640"/>
                      <a:pt x="551" y="1640"/>
                    </a:cubicBezTo>
                    <a:cubicBezTo>
                      <a:pt x="1101" y="1404"/>
                      <a:pt x="1101" y="1404"/>
                      <a:pt x="1101" y="1404"/>
                    </a:cubicBezTo>
                    <a:cubicBezTo>
                      <a:pt x="1101" y="1103"/>
                      <a:pt x="1101" y="1103"/>
                      <a:pt x="1101" y="1103"/>
                    </a:cubicBezTo>
                    <a:cubicBezTo>
                      <a:pt x="1101" y="1103"/>
                      <a:pt x="1102" y="1103"/>
                      <a:pt x="1102" y="1103"/>
                    </a:cubicBezTo>
                    <a:cubicBezTo>
                      <a:pt x="1103" y="1081"/>
                      <a:pt x="1129" y="1065"/>
                      <a:pt x="1152" y="1065"/>
                    </a:cubicBezTo>
                    <a:cubicBezTo>
                      <a:pt x="1172" y="1065"/>
                      <a:pt x="1208" y="1107"/>
                      <a:pt x="1214" y="1111"/>
                    </a:cubicBezTo>
                    <a:cubicBezTo>
                      <a:pt x="1247" y="1149"/>
                      <a:pt x="1295" y="1173"/>
                      <a:pt x="1349" y="1173"/>
                    </a:cubicBezTo>
                    <a:cubicBezTo>
                      <a:pt x="1449" y="1173"/>
                      <a:pt x="1531" y="1092"/>
                      <a:pt x="1531" y="992"/>
                    </a:cubicBezTo>
                    <a:cubicBezTo>
                      <a:pt x="1531" y="892"/>
                      <a:pt x="1449" y="810"/>
                      <a:pt x="1349" y="810"/>
                    </a:cubicBezTo>
                  </a:path>
                </a:pathLst>
              </a:custGeom>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en-US" sz="600" dirty="0">
                  <a:solidFill>
                    <a:srgbClr val="FFFFFF"/>
                  </a:solidFill>
                </a:endParaRPr>
              </a:p>
            </p:txBody>
          </p:sp>
        </p:grpSp>
        <p:grpSp>
          <p:nvGrpSpPr>
            <p:cNvPr id="11" name="Group 7"/>
            <p:cNvGrpSpPr/>
            <p:nvPr/>
          </p:nvGrpSpPr>
          <p:grpSpPr>
            <a:xfrm>
              <a:off x="531815" y="2524410"/>
              <a:ext cx="5453086" cy="1651819"/>
              <a:chOff x="531815" y="2303520"/>
              <a:chExt cx="5453086" cy="1651819"/>
            </a:xfrm>
          </p:grpSpPr>
          <p:sp>
            <p:nvSpPr>
              <p:cNvPr id="6" name="Rectangle 5"/>
              <p:cNvSpPr/>
              <p:nvPr/>
            </p:nvSpPr>
            <p:spPr>
              <a:xfrm>
                <a:off x="531815" y="2303520"/>
                <a:ext cx="5453086" cy="1651819"/>
              </a:xfrm>
              <a:prstGeom prst="rect">
                <a:avLst/>
              </a:prstGeom>
              <a:solidFill>
                <a:schemeClr val="bg1"/>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0"/>
                  </a:spcBef>
                  <a:spcAft>
                    <a:spcPts val="600"/>
                  </a:spcAft>
                </a:pPr>
                <a:endParaRPr lang="en-US" b="1" dirty="0">
                  <a:solidFill>
                    <a:srgbClr val="5F5F5F"/>
                  </a:solidFill>
                </a:endParaRPr>
              </a:p>
              <a:p>
                <a:pPr algn="ctr">
                  <a:spcBef>
                    <a:spcPts val="1800"/>
                  </a:spcBef>
                  <a:spcAft>
                    <a:spcPts val="600"/>
                  </a:spcAft>
                </a:pPr>
                <a:r>
                  <a:rPr lang="en-US" sz="2400" b="1" cap="all" dirty="0" smtClean="0">
                    <a:solidFill>
                      <a:srgbClr val="FF0000"/>
                    </a:solidFill>
                  </a:rPr>
                  <a:t>Develop</a:t>
                </a:r>
                <a:endParaRPr lang="en-US" b="1" cap="all" dirty="0" smtClean="0">
                  <a:solidFill>
                    <a:srgbClr val="FF0000"/>
                  </a:solidFill>
                </a:endParaRPr>
              </a:p>
              <a:p>
                <a:pPr marL="574675" indent="-117475">
                  <a:buFont typeface="Arial" panose="020B0604020202020204" pitchFamily="34" charset="0"/>
                  <a:buChar char="•"/>
                </a:pPr>
                <a:r>
                  <a:rPr lang="en-US" dirty="0" smtClean="0">
                    <a:solidFill>
                      <a:srgbClr val="5F5F5F"/>
                    </a:solidFill>
                  </a:rPr>
                  <a:t>Build engaging user experiences</a:t>
                </a:r>
              </a:p>
              <a:p>
                <a:pPr marL="574675" indent="-117475">
                  <a:buFont typeface="Arial" panose="020B0604020202020204" pitchFamily="34" charset="0"/>
                  <a:buChar char="•"/>
                </a:pPr>
                <a:r>
                  <a:rPr lang="en-US" dirty="0" smtClean="0">
                    <a:solidFill>
                      <a:srgbClr val="5F5F5F"/>
                    </a:solidFill>
                  </a:rPr>
                  <a:t>Develop once, run anywhere</a:t>
                </a:r>
                <a:endParaRPr lang="en-US" dirty="0">
                  <a:solidFill>
                    <a:srgbClr val="5F5F5F"/>
                  </a:solidFill>
                </a:endParaRPr>
              </a:p>
            </p:txBody>
          </p:sp>
          <p:grpSp>
            <p:nvGrpSpPr>
              <p:cNvPr id="13" name="Group 34"/>
              <p:cNvGrpSpPr/>
              <p:nvPr/>
            </p:nvGrpSpPr>
            <p:grpSpPr>
              <a:xfrm>
                <a:off x="3104254" y="2520621"/>
                <a:ext cx="308207" cy="359871"/>
                <a:chOff x="1560900" y="4587075"/>
                <a:chExt cx="660492" cy="771208"/>
              </a:xfrm>
            </p:grpSpPr>
            <p:grpSp>
              <p:nvGrpSpPr>
                <p:cNvPr id="14" name="Group 35"/>
                <p:cNvGrpSpPr/>
                <p:nvPr/>
              </p:nvGrpSpPr>
              <p:grpSpPr>
                <a:xfrm>
                  <a:off x="1728046" y="4782826"/>
                  <a:ext cx="155922" cy="153325"/>
                  <a:chOff x="1102920" y="4966327"/>
                  <a:chExt cx="155922" cy="153325"/>
                </a:xfrm>
              </p:grpSpPr>
              <p:sp>
                <p:nvSpPr>
                  <p:cNvPr id="38" name="Freeform 117"/>
                  <p:cNvSpPr>
                    <a:spLocks/>
                  </p:cNvSpPr>
                  <p:nvPr/>
                </p:nvSpPr>
                <p:spPr bwMode="auto">
                  <a:xfrm>
                    <a:off x="1130714" y="4993662"/>
                    <a:ext cx="100639" cy="96821"/>
                  </a:xfrm>
                  <a:custGeom>
                    <a:avLst/>
                    <a:gdLst>
                      <a:gd name="T0" fmla="*/ 279 w 279"/>
                      <a:gd name="T1" fmla="*/ 140 h 268"/>
                      <a:gd name="T2" fmla="*/ 139 w 279"/>
                      <a:gd name="T3" fmla="*/ 0 h 268"/>
                      <a:gd name="T4" fmla="*/ 0 w 279"/>
                      <a:gd name="T5" fmla="*/ 140 h 268"/>
                      <a:gd name="T6" fmla="*/ 84 w 279"/>
                      <a:gd name="T7" fmla="*/ 268 h 268"/>
                      <a:gd name="T8" fmla="*/ 83 w 279"/>
                      <a:gd name="T9" fmla="*/ 224 h 268"/>
                      <a:gd name="T10" fmla="*/ 38 w 279"/>
                      <a:gd name="T11" fmla="*/ 140 h 268"/>
                      <a:gd name="T12" fmla="*/ 139 w 279"/>
                      <a:gd name="T13" fmla="*/ 38 h 268"/>
                      <a:gd name="T14" fmla="*/ 241 w 279"/>
                      <a:gd name="T15" fmla="*/ 140 h 268"/>
                      <a:gd name="T16" fmla="*/ 215 w 279"/>
                      <a:gd name="T17" fmla="*/ 207 h 268"/>
                      <a:gd name="T18" fmla="*/ 222 w 279"/>
                      <a:gd name="T19" fmla="*/ 252 h 268"/>
                      <a:gd name="T20" fmla="*/ 279 w 279"/>
                      <a:gd name="T21" fmla="*/ 14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68">
                        <a:moveTo>
                          <a:pt x="279" y="140"/>
                        </a:moveTo>
                        <a:cubicBezTo>
                          <a:pt x="279" y="63"/>
                          <a:pt x="216" y="0"/>
                          <a:pt x="139" y="0"/>
                        </a:cubicBezTo>
                        <a:cubicBezTo>
                          <a:pt x="62" y="0"/>
                          <a:pt x="0" y="63"/>
                          <a:pt x="0" y="140"/>
                        </a:cubicBezTo>
                        <a:cubicBezTo>
                          <a:pt x="0" y="197"/>
                          <a:pt x="35" y="246"/>
                          <a:pt x="84" y="268"/>
                        </a:cubicBezTo>
                        <a:cubicBezTo>
                          <a:pt x="84" y="251"/>
                          <a:pt x="83" y="236"/>
                          <a:pt x="83" y="224"/>
                        </a:cubicBezTo>
                        <a:cubicBezTo>
                          <a:pt x="56" y="205"/>
                          <a:pt x="38" y="174"/>
                          <a:pt x="38" y="140"/>
                        </a:cubicBezTo>
                        <a:cubicBezTo>
                          <a:pt x="38" y="84"/>
                          <a:pt x="83" y="38"/>
                          <a:pt x="139" y="38"/>
                        </a:cubicBezTo>
                        <a:cubicBezTo>
                          <a:pt x="195" y="38"/>
                          <a:pt x="241" y="84"/>
                          <a:pt x="241" y="140"/>
                        </a:cubicBezTo>
                        <a:cubicBezTo>
                          <a:pt x="241" y="165"/>
                          <a:pt x="231" y="189"/>
                          <a:pt x="215" y="207"/>
                        </a:cubicBezTo>
                        <a:cubicBezTo>
                          <a:pt x="222" y="252"/>
                          <a:pt x="222" y="252"/>
                          <a:pt x="222" y="252"/>
                        </a:cubicBezTo>
                        <a:cubicBezTo>
                          <a:pt x="256" y="226"/>
                          <a:pt x="279" y="186"/>
                          <a:pt x="279" y="140"/>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39" name="Freeform 118"/>
                  <p:cNvSpPr>
                    <a:spLocks/>
                  </p:cNvSpPr>
                  <p:nvPr/>
                </p:nvSpPr>
                <p:spPr bwMode="auto">
                  <a:xfrm>
                    <a:off x="1102920" y="4966327"/>
                    <a:ext cx="155922" cy="153325"/>
                  </a:xfrm>
                  <a:custGeom>
                    <a:avLst/>
                    <a:gdLst>
                      <a:gd name="T0" fmla="*/ 432 w 432"/>
                      <a:gd name="T1" fmla="*/ 216 h 425"/>
                      <a:gd name="T2" fmla="*/ 216 w 432"/>
                      <a:gd name="T3" fmla="*/ 0 h 425"/>
                      <a:gd name="T4" fmla="*/ 0 w 432"/>
                      <a:gd name="T5" fmla="*/ 216 h 425"/>
                      <a:gd name="T6" fmla="*/ 163 w 432"/>
                      <a:gd name="T7" fmla="*/ 425 h 425"/>
                      <a:gd name="T8" fmla="*/ 162 w 432"/>
                      <a:gd name="T9" fmla="*/ 385 h 425"/>
                      <a:gd name="T10" fmla="*/ 39 w 432"/>
                      <a:gd name="T11" fmla="*/ 216 h 425"/>
                      <a:gd name="T12" fmla="*/ 216 w 432"/>
                      <a:gd name="T13" fmla="*/ 38 h 425"/>
                      <a:gd name="T14" fmla="*/ 394 w 432"/>
                      <a:gd name="T15" fmla="*/ 216 h 425"/>
                      <a:gd name="T16" fmla="*/ 305 w 432"/>
                      <a:gd name="T17" fmla="*/ 369 h 425"/>
                      <a:gd name="T18" fmla="*/ 311 w 432"/>
                      <a:gd name="T19" fmla="*/ 409 h 425"/>
                      <a:gd name="T20" fmla="*/ 432 w 432"/>
                      <a:gd name="T21" fmla="*/ 21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2" h="425">
                        <a:moveTo>
                          <a:pt x="432" y="216"/>
                        </a:moveTo>
                        <a:cubicBezTo>
                          <a:pt x="432" y="97"/>
                          <a:pt x="335" y="0"/>
                          <a:pt x="216" y="0"/>
                        </a:cubicBezTo>
                        <a:cubicBezTo>
                          <a:pt x="97" y="0"/>
                          <a:pt x="0" y="97"/>
                          <a:pt x="0" y="216"/>
                        </a:cubicBezTo>
                        <a:cubicBezTo>
                          <a:pt x="0" y="316"/>
                          <a:pt x="70" y="401"/>
                          <a:pt x="163" y="425"/>
                        </a:cubicBezTo>
                        <a:cubicBezTo>
                          <a:pt x="163" y="411"/>
                          <a:pt x="163" y="397"/>
                          <a:pt x="162" y="385"/>
                        </a:cubicBezTo>
                        <a:cubicBezTo>
                          <a:pt x="91" y="362"/>
                          <a:pt x="39" y="295"/>
                          <a:pt x="39" y="216"/>
                        </a:cubicBezTo>
                        <a:cubicBezTo>
                          <a:pt x="39" y="118"/>
                          <a:pt x="118" y="38"/>
                          <a:pt x="216" y="38"/>
                        </a:cubicBezTo>
                        <a:cubicBezTo>
                          <a:pt x="314" y="38"/>
                          <a:pt x="394" y="118"/>
                          <a:pt x="394" y="216"/>
                        </a:cubicBezTo>
                        <a:cubicBezTo>
                          <a:pt x="394" y="281"/>
                          <a:pt x="358" y="338"/>
                          <a:pt x="305" y="369"/>
                        </a:cubicBezTo>
                        <a:cubicBezTo>
                          <a:pt x="311" y="409"/>
                          <a:pt x="311" y="409"/>
                          <a:pt x="311" y="409"/>
                        </a:cubicBezTo>
                        <a:cubicBezTo>
                          <a:pt x="383" y="374"/>
                          <a:pt x="432" y="301"/>
                          <a:pt x="432" y="216"/>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sp>
              <p:nvSpPr>
                <p:cNvPr id="37" name="Freeform 116"/>
                <p:cNvSpPr>
                  <a:spLocks noEditPoints="1"/>
                </p:cNvSpPr>
                <p:nvPr/>
              </p:nvSpPr>
              <p:spPr bwMode="auto">
                <a:xfrm>
                  <a:off x="1560900" y="4587075"/>
                  <a:ext cx="660492" cy="771208"/>
                </a:xfrm>
                <a:custGeom>
                  <a:avLst/>
                  <a:gdLst>
                    <a:gd name="T0" fmla="*/ 1676 w 1831"/>
                    <a:gd name="T1" fmla="*/ 0 h 2138"/>
                    <a:gd name="T2" fmla="*/ 155 w 1831"/>
                    <a:gd name="T3" fmla="*/ 0 h 2138"/>
                    <a:gd name="T4" fmla="*/ 0 w 1831"/>
                    <a:gd name="T5" fmla="*/ 155 h 2138"/>
                    <a:gd name="T6" fmla="*/ 0 w 1831"/>
                    <a:gd name="T7" fmla="*/ 1150 h 2138"/>
                    <a:gd name="T8" fmla="*/ 155 w 1831"/>
                    <a:gd name="T9" fmla="*/ 1305 h 2138"/>
                    <a:gd name="T10" fmla="*/ 629 w 1831"/>
                    <a:gd name="T11" fmla="*/ 1305 h 2138"/>
                    <a:gd name="T12" fmla="*/ 630 w 1831"/>
                    <a:gd name="T13" fmla="*/ 1542 h 2138"/>
                    <a:gd name="T14" fmla="*/ 458 w 1831"/>
                    <a:gd name="T15" fmla="*/ 1630 h 2138"/>
                    <a:gd name="T16" fmla="*/ 318 w 1831"/>
                    <a:gd name="T17" fmla="*/ 1520 h 2138"/>
                    <a:gd name="T18" fmla="*/ 192 w 1831"/>
                    <a:gd name="T19" fmla="*/ 1500 h 2138"/>
                    <a:gd name="T20" fmla="*/ 184 w 1831"/>
                    <a:gd name="T21" fmla="*/ 1561 h 2138"/>
                    <a:gd name="T22" fmla="*/ 528 w 1831"/>
                    <a:gd name="T23" fmla="*/ 1941 h 2138"/>
                    <a:gd name="T24" fmla="*/ 702 w 1831"/>
                    <a:gd name="T25" fmla="*/ 2138 h 2138"/>
                    <a:gd name="T26" fmla="*/ 1274 w 1831"/>
                    <a:gd name="T27" fmla="*/ 2138 h 2138"/>
                    <a:gd name="T28" fmla="*/ 1274 w 1831"/>
                    <a:gd name="T29" fmla="*/ 1749 h 2138"/>
                    <a:gd name="T30" fmla="*/ 1091 w 1831"/>
                    <a:gd name="T31" fmla="*/ 1421 h 2138"/>
                    <a:gd name="T32" fmla="*/ 951 w 1831"/>
                    <a:gd name="T33" fmla="*/ 1384 h 2138"/>
                    <a:gd name="T34" fmla="*/ 858 w 1831"/>
                    <a:gd name="T35" fmla="*/ 1357 h 2138"/>
                    <a:gd name="T36" fmla="*/ 818 w 1831"/>
                    <a:gd name="T37" fmla="*/ 1305 h 2138"/>
                    <a:gd name="T38" fmla="*/ 1676 w 1831"/>
                    <a:gd name="T39" fmla="*/ 1305 h 2138"/>
                    <a:gd name="T40" fmla="*/ 1831 w 1831"/>
                    <a:gd name="T41" fmla="*/ 1150 h 2138"/>
                    <a:gd name="T42" fmla="*/ 1831 w 1831"/>
                    <a:gd name="T43" fmla="*/ 155 h 2138"/>
                    <a:gd name="T44" fmla="*/ 1676 w 1831"/>
                    <a:gd name="T45" fmla="*/ 0 h 2138"/>
                    <a:gd name="T46" fmla="*/ 1658 w 1831"/>
                    <a:gd name="T47" fmla="*/ 1132 h 2138"/>
                    <a:gd name="T48" fmla="*/ 786 w 1831"/>
                    <a:gd name="T49" fmla="*/ 1132 h 2138"/>
                    <a:gd name="T50" fmla="*/ 770 w 1831"/>
                    <a:gd name="T51" fmla="*/ 1025 h 2138"/>
                    <a:gd name="T52" fmla="*/ 764 w 1831"/>
                    <a:gd name="T53" fmla="*/ 985 h 2138"/>
                    <a:gd name="T54" fmla="*/ 758 w 1831"/>
                    <a:gd name="T55" fmla="*/ 944 h 2138"/>
                    <a:gd name="T56" fmla="*/ 751 w 1831"/>
                    <a:gd name="T57" fmla="*/ 899 h 2138"/>
                    <a:gd name="T58" fmla="*/ 745 w 1831"/>
                    <a:gd name="T59" fmla="*/ 861 h 2138"/>
                    <a:gd name="T60" fmla="*/ 676 w 1831"/>
                    <a:gd name="T61" fmla="*/ 789 h 2138"/>
                    <a:gd name="T62" fmla="*/ 617 w 1831"/>
                    <a:gd name="T63" fmla="*/ 861 h 2138"/>
                    <a:gd name="T64" fmla="*/ 619 w 1831"/>
                    <a:gd name="T65" fmla="*/ 916 h 2138"/>
                    <a:gd name="T66" fmla="*/ 620 w 1831"/>
                    <a:gd name="T67" fmla="*/ 960 h 2138"/>
                    <a:gd name="T68" fmla="*/ 621 w 1831"/>
                    <a:gd name="T69" fmla="*/ 1001 h 2138"/>
                    <a:gd name="T70" fmla="*/ 622 w 1831"/>
                    <a:gd name="T71" fmla="*/ 1041 h 2138"/>
                    <a:gd name="T72" fmla="*/ 625 w 1831"/>
                    <a:gd name="T73" fmla="*/ 1132 h 2138"/>
                    <a:gd name="T74" fmla="*/ 173 w 1831"/>
                    <a:gd name="T75" fmla="*/ 1132 h 2138"/>
                    <a:gd name="T76" fmla="*/ 173 w 1831"/>
                    <a:gd name="T77" fmla="*/ 172 h 2138"/>
                    <a:gd name="T78" fmla="*/ 1658 w 1831"/>
                    <a:gd name="T79" fmla="*/ 172 h 2138"/>
                    <a:gd name="T80" fmla="*/ 1658 w 1831"/>
                    <a:gd name="T81" fmla="*/ 1132 h 2138"/>
                    <a:gd name="T82" fmla="*/ 1773 w 1831"/>
                    <a:gd name="T83" fmla="*/ 681 h 2138"/>
                    <a:gd name="T84" fmla="*/ 1739 w 1831"/>
                    <a:gd name="T85" fmla="*/ 715 h 2138"/>
                    <a:gd name="T86" fmla="*/ 1705 w 1831"/>
                    <a:gd name="T87" fmla="*/ 681 h 2138"/>
                    <a:gd name="T88" fmla="*/ 1705 w 1831"/>
                    <a:gd name="T89" fmla="*/ 623 h 2138"/>
                    <a:gd name="T90" fmla="*/ 1739 w 1831"/>
                    <a:gd name="T91" fmla="*/ 589 h 2138"/>
                    <a:gd name="T92" fmla="*/ 1773 w 1831"/>
                    <a:gd name="T93" fmla="*/ 623 h 2138"/>
                    <a:gd name="T94" fmla="*/ 1773 w 1831"/>
                    <a:gd name="T95" fmla="*/ 681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31" h="2138">
                      <a:moveTo>
                        <a:pt x="1676" y="0"/>
                      </a:moveTo>
                      <a:cubicBezTo>
                        <a:pt x="155" y="0"/>
                        <a:pt x="155" y="0"/>
                        <a:pt x="155" y="0"/>
                      </a:cubicBezTo>
                      <a:cubicBezTo>
                        <a:pt x="69" y="0"/>
                        <a:pt x="0" y="69"/>
                        <a:pt x="0" y="155"/>
                      </a:cubicBezTo>
                      <a:cubicBezTo>
                        <a:pt x="0" y="1150"/>
                        <a:pt x="0" y="1150"/>
                        <a:pt x="0" y="1150"/>
                      </a:cubicBezTo>
                      <a:cubicBezTo>
                        <a:pt x="0" y="1235"/>
                        <a:pt x="69" y="1305"/>
                        <a:pt x="155" y="1305"/>
                      </a:cubicBezTo>
                      <a:cubicBezTo>
                        <a:pt x="629" y="1305"/>
                        <a:pt x="629" y="1305"/>
                        <a:pt x="629" y="1305"/>
                      </a:cubicBezTo>
                      <a:cubicBezTo>
                        <a:pt x="631" y="1420"/>
                        <a:pt x="632" y="1519"/>
                        <a:pt x="630" y="1542"/>
                      </a:cubicBezTo>
                      <a:cubicBezTo>
                        <a:pt x="614" y="1691"/>
                        <a:pt x="492" y="1658"/>
                        <a:pt x="458" y="1630"/>
                      </a:cubicBezTo>
                      <a:cubicBezTo>
                        <a:pt x="318" y="1520"/>
                        <a:pt x="318" y="1520"/>
                        <a:pt x="318" y="1520"/>
                      </a:cubicBezTo>
                      <a:cubicBezTo>
                        <a:pt x="282" y="1486"/>
                        <a:pt x="216" y="1481"/>
                        <a:pt x="192" y="1500"/>
                      </a:cubicBezTo>
                      <a:cubicBezTo>
                        <a:pt x="176" y="1513"/>
                        <a:pt x="162" y="1529"/>
                        <a:pt x="184" y="1561"/>
                      </a:cubicBezTo>
                      <a:cubicBezTo>
                        <a:pt x="528" y="1941"/>
                        <a:pt x="528" y="1941"/>
                        <a:pt x="528" y="1941"/>
                      </a:cubicBezTo>
                      <a:cubicBezTo>
                        <a:pt x="702" y="2138"/>
                        <a:pt x="702" y="2138"/>
                        <a:pt x="702" y="2138"/>
                      </a:cubicBezTo>
                      <a:cubicBezTo>
                        <a:pt x="1274" y="2138"/>
                        <a:pt x="1274" y="2138"/>
                        <a:pt x="1274" y="2138"/>
                      </a:cubicBezTo>
                      <a:cubicBezTo>
                        <a:pt x="1274" y="2138"/>
                        <a:pt x="1274" y="1800"/>
                        <a:pt x="1274" y="1749"/>
                      </a:cubicBezTo>
                      <a:cubicBezTo>
                        <a:pt x="1274" y="1486"/>
                        <a:pt x="1217" y="1456"/>
                        <a:pt x="1091" y="1421"/>
                      </a:cubicBezTo>
                      <a:cubicBezTo>
                        <a:pt x="1014" y="1400"/>
                        <a:pt x="991" y="1395"/>
                        <a:pt x="951" y="1384"/>
                      </a:cubicBezTo>
                      <a:cubicBezTo>
                        <a:pt x="944" y="1382"/>
                        <a:pt x="887" y="1366"/>
                        <a:pt x="858" y="1357"/>
                      </a:cubicBezTo>
                      <a:cubicBezTo>
                        <a:pt x="837" y="1350"/>
                        <a:pt x="827" y="1335"/>
                        <a:pt x="818" y="1305"/>
                      </a:cubicBezTo>
                      <a:cubicBezTo>
                        <a:pt x="1676" y="1305"/>
                        <a:pt x="1676" y="1305"/>
                        <a:pt x="1676" y="1305"/>
                      </a:cubicBezTo>
                      <a:cubicBezTo>
                        <a:pt x="1761" y="1305"/>
                        <a:pt x="1831" y="1235"/>
                        <a:pt x="1831" y="1150"/>
                      </a:cubicBezTo>
                      <a:cubicBezTo>
                        <a:pt x="1831" y="155"/>
                        <a:pt x="1831" y="155"/>
                        <a:pt x="1831" y="155"/>
                      </a:cubicBezTo>
                      <a:cubicBezTo>
                        <a:pt x="1831" y="69"/>
                        <a:pt x="1761" y="0"/>
                        <a:pt x="1676" y="0"/>
                      </a:cubicBezTo>
                      <a:close/>
                      <a:moveTo>
                        <a:pt x="1658" y="1132"/>
                      </a:moveTo>
                      <a:cubicBezTo>
                        <a:pt x="786" y="1132"/>
                        <a:pt x="786" y="1132"/>
                        <a:pt x="786" y="1132"/>
                      </a:cubicBezTo>
                      <a:cubicBezTo>
                        <a:pt x="770" y="1025"/>
                        <a:pt x="770" y="1025"/>
                        <a:pt x="770" y="1025"/>
                      </a:cubicBezTo>
                      <a:cubicBezTo>
                        <a:pt x="764" y="985"/>
                        <a:pt x="764" y="985"/>
                        <a:pt x="764" y="985"/>
                      </a:cubicBezTo>
                      <a:cubicBezTo>
                        <a:pt x="758" y="944"/>
                        <a:pt x="758" y="944"/>
                        <a:pt x="758" y="944"/>
                      </a:cubicBezTo>
                      <a:cubicBezTo>
                        <a:pt x="751" y="899"/>
                        <a:pt x="751" y="899"/>
                        <a:pt x="751" y="899"/>
                      </a:cubicBezTo>
                      <a:cubicBezTo>
                        <a:pt x="745" y="861"/>
                        <a:pt x="745" y="861"/>
                        <a:pt x="745" y="861"/>
                      </a:cubicBezTo>
                      <a:cubicBezTo>
                        <a:pt x="742" y="807"/>
                        <a:pt x="709" y="789"/>
                        <a:pt x="676" y="789"/>
                      </a:cubicBezTo>
                      <a:cubicBezTo>
                        <a:pt x="640" y="789"/>
                        <a:pt x="615" y="820"/>
                        <a:pt x="617" y="861"/>
                      </a:cubicBezTo>
                      <a:cubicBezTo>
                        <a:pt x="617" y="867"/>
                        <a:pt x="618" y="887"/>
                        <a:pt x="619" y="916"/>
                      </a:cubicBezTo>
                      <a:cubicBezTo>
                        <a:pt x="619" y="928"/>
                        <a:pt x="620" y="943"/>
                        <a:pt x="620" y="960"/>
                      </a:cubicBezTo>
                      <a:cubicBezTo>
                        <a:pt x="620" y="972"/>
                        <a:pt x="621" y="986"/>
                        <a:pt x="621" y="1001"/>
                      </a:cubicBezTo>
                      <a:cubicBezTo>
                        <a:pt x="622" y="1013"/>
                        <a:pt x="622" y="1027"/>
                        <a:pt x="622" y="1041"/>
                      </a:cubicBezTo>
                      <a:cubicBezTo>
                        <a:pt x="623" y="1070"/>
                        <a:pt x="624" y="1100"/>
                        <a:pt x="625" y="1132"/>
                      </a:cubicBezTo>
                      <a:cubicBezTo>
                        <a:pt x="173" y="1132"/>
                        <a:pt x="173" y="1132"/>
                        <a:pt x="173" y="1132"/>
                      </a:cubicBezTo>
                      <a:cubicBezTo>
                        <a:pt x="173" y="172"/>
                        <a:pt x="173" y="172"/>
                        <a:pt x="173" y="172"/>
                      </a:cubicBezTo>
                      <a:cubicBezTo>
                        <a:pt x="1658" y="172"/>
                        <a:pt x="1658" y="172"/>
                        <a:pt x="1658" y="172"/>
                      </a:cubicBezTo>
                      <a:lnTo>
                        <a:pt x="1658" y="1132"/>
                      </a:lnTo>
                      <a:close/>
                      <a:moveTo>
                        <a:pt x="1773" y="681"/>
                      </a:moveTo>
                      <a:cubicBezTo>
                        <a:pt x="1773" y="700"/>
                        <a:pt x="1757" y="715"/>
                        <a:pt x="1739" y="715"/>
                      </a:cubicBezTo>
                      <a:cubicBezTo>
                        <a:pt x="1720" y="715"/>
                        <a:pt x="1705" y="700"/>
                        <a:pt x="1705" y="681"/>
                      </a:cubicBezTo>
                      <a:cubicBezTo>
                        <a:pt x="1705" y="623"/>
                        <a:pt x="1705" y="623"/>
                        <a:pt x="1705" y="623"/>
                      </a:cubicBezTo>
                      <a:cubicBezTo>
                        <a:pt x="1705" y="605"/>
                        <a:pt x="1720" y="589"/>
                        <a:pt x="1739" y="589"/>
                      </a:cubicBezTo>
                      <a:cubicBezTo>
                        <a:pt x="1757" y="589"/>
                        <a:pt x="1773" y="605"/>
                        <a:pt x="1773" y="623"/>
                      </a:cubicBezTo>
                      <a:lnTo>
                        <a:pt x="1773" y="681"/>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sp>
          <p:nvSpPr>
            <p:cNvPr id="5" name="Oval 4"/>
            <p:cNvSpPr/>
            <p:nvPr/>
          </p:nvSpPr>
          <p:spPr>
            <a:xfrm>
              <a:off x="4779952" y="2953394"/>
              <a:ext cx="2651760" cy="2651760"/>
            </a:xfrm>
            <a:prstGeom prst="ellipse">
              <a:avLst/>
            </a:prstGeom>
            <a:solidFill>
              <a:schemeClr val="bg1"/>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grpSp>
        <p:nvGrpSpPr>
          <p:cNvPr id="15" name="Group 24"/>
          <p:cNvGrpSpPr/>
          <p:nvPr/>
        </p:nvGrpSpPr>
        <p:grpSpPr>
          <a:xfrm>
            <a:off x="162232" y="1579788"/>
            <a:ext cx="11887200" cy="398206"/>
            <a:chOff x="162232" y="1851065"/>
            <a:chExt cx="11887200" cy="398206"/>
          </a:xfrm>
        </p:grpSpPr>
        <p:sp>
          <p:nvSpPr>
            <p:cNvPr id="19" name="Rectangle 18"/>
            <p:cNvSpPr/>
            <p:nvPr/>
          </p:nvSpPr>
          <p:spPr>
            <a:xfrm>
              <a:off x="162232" y="1851065"/>
              <a:ext cx="11887200" cy="398206"/>
            </a:xfrm>
            <a:prstGeom prst="rect">
              <a:avLst/>
            </a:prstGeom>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cxnSp>
          <p:nvCxnSpPr>
            <p:cNvPr id="69" name="Straight Connector 68"/>
            <p:cNvCxnSpPr/>
            <p:nvPr/>
          </p:nvCxnSpPr>
          <p:spPr>
            <a:xfrm>
              <a:off x="4223424" y="1913008"/>
              <a:ext cx="0" cy="27432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63" name="Straight Connector 62"/>
            <p:cNvCxnSpPr/>
            <p:nvPr/>
          </p:nvCxnSpPr>
          <p:spPr>
            <a:xfrm>
              <a:off x="7923212" y="1901957"/>
              <a:ext cx="0" cy="27432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56" name="TextBox 55"/>
          <p:cNvSpPr txBox="1"/>
          <p:nvPr/>
        </p:nvSpPr>
        <p:spPr>
          <a:xfrm>
            <a:off x="5561012" y="5638800"/>
            <a:ext cx="1143000" cy="381000"/>
          </a:xfrm>
          <a:prstGeom prst="rect">
            <a:avLst/>
          </a:prstGeom>
          <a:noFill/>
        </p:spPr>
        <p:txBody>
          <a:bodyPr wrap="none" lIns="0" tIns="0" rIns="0" bIns="0" rtlCol="0">
            <a:noAutofit/>
          </a:bodyPr>
          <a:lstStyle/>
          <a:p>
            <a:pPr>
              <a:lnSpc>
                <a:spcPct val="90000"/>
              </a:lnSpc>
            </a:pPr>
            <a:r>
              <a:rPr lang="en-US" sz="2400" b="1" cap="all" dirty="0" smtClean="0">
                <a:solidFill>
                  <a:srgbClr val="FF0000"/>
                </a:solidFill>
                <a:latin typeface="Calibri"/>
              </a:rPr>
              <a:t>Manage</a:t>
            </a:r>
            <a:endParaRPr lang="en-US" sz="2400" b="1" cap="all" dirty="0">
              <a:solidFill>
                <a:srgbClr val="FF0000"/>
              </a:solidFill>
              <a:latin typeface="Calibri"/>
            </a:endParaRPr>
          </a:p>
        </p:txBody>
      </p:sp>
      <p:sp>
        <p:nvSpPr>
          <p:cNvPr id="47" name="Rectangle 46"/>
          <p:cNvSpPr/>
          <p:nvPr/>
        </p:nvSpPr>
        <p:spPr>
          <a:xfrm>
            <a:off x="4081854" y="5820360"/>
            <a:ext cx="4343400" cy="381000"/>
          </a:xfrm>
          <a:prstGeom prst="rect">
            <a:avLst/>
          </a:prstGeom>
        </p:spPr>
        <p:txBody>
          <a:bodyPr wrap="square">
            <a:spAutoFit/>
          </a:bodyPr>
          <a:lstStyle/>
          <a:p>
            <a:pPr marL="574675" indent="-117475">
              <a:buFont typeface="Arial" panose="020B0604020202020204" pitchFamily="34" charset="0"/>
              <a:buChar char="•"/>
            </a:pPr>
            <a:r>
              <a:rPr lang="en-US" dirty="0" smtClean="0">
                <a:solidFill>
                  <a:srgbClr val="7F7F7F"/>
                </a:solidFill>
                <a:latin typeface="Calibri"/>
                <a:cs typeface="Calibri"/>
              </a:rPr>
              <a:t>Cloud-based </a:t>
            </a:r>
            <a:r>
              <a:rPr lang="en-US" dirty="0" smtClean="0">
                <a:solidFill>
                  <a:srgbClr val="7F7F7F"/>
                </a:solidFill>
                <a:latin typeface="Calibri"/>
              </a:rPr>
              <a:t>lifecycle</a:t>
            </a:r>
            <a:r>
              <a:rPr lang="en-US" dirty="0" smtClean="0">
                <a:solidFill>
                  <a:srgbClr val="7F7F7F"/>
                </a:solidFill>
                <a:latin typeface="Calibri"/>
                <a:cs typeface="Calibri"/>
              </a:rPr>
              <a:t> management</a:t>
            </a:r>
            <a:endParaRPr lang="en-US" dirty="0">
              <a:solidFill>
                <a:srgbClr val="7F7F7F"/>
              </a:solidFill>
              <a:latin typeface="Calibri"/>
              <a:cs typeface="Calibri"/>
            </a:endParaRPr>
          </a:p>
        </p:txBody>
      </p: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7612" y="3276600"/>
            <a:ext cx="2372803" cy="1295400"/>
          </a:xfrm>
          <a:prstGeom prst="rect">
            <a:avLst/>
          </a:prstGeom>
        </p:spPr>
      </p:pic>
      <p:sp>
        <p:nvSpPr>
          <p:cNvPr id="54" name="TextBox 53"/>
          <p:cNvSpPr txBox="1"/>
          <p:nvPr/>
        </p:nvSpPr>
        <p:spPr>
          <a:xfrm>
            <a:off x="1141412" y="1600200"/>
            <a:ext cx="1600200" cy="381000"/>
          </a:xfrm>
          <a:prstGeom prst="rect">
            <a:avLst/>
          </a:prstGeom>
          <a:noFill/>
        </p:spPr>
        <p:txBody>
          <a:bodyPr wrap="none" lIns="0" tIns="0" rIns="0" bIns="0" rtlCol="0">
            <a:noAutofit/>
          </a:bodyPr>
          <a:lstStyle/>
          <a:p>
            <a:pPr>
              <a:lnSpc>
                <a:spcPct val="90000"/>
              </a:lnSpc>
            </a:pPr>
            <a:r>
              <a:rPr lang="en-US" sz="2400" b="1" dirty="0" smtClean="0">
                <a:solidFill>
                  <a:srgbClr val="FFFFFF"/>
                </a:solidFill>
                <a:latin typeface="Calibri"/>
              </a:rPr>
              <a:t>Custom Mobile Apps</a:t>
            </a:r>
            <a:endParaRPr lang="en-US" sz="2400" b="1" dirty="0">
              <a:solidFill>
                <a:srgbClr val="FFFFFF"/>
              </a:solidFill>
              <a:latin typeface="Calibri"/>
            </a:endParaRPr>
          </a:p>
        </p:txBody>
      </p:sp>
      <p:sp>
        <p:nvSpPr>
          <p:cNvPr id="55" name="TextBox 54"/>
          <p:cNvSpPr txBox="1"/>
          <p:nvPr/>
        </p:nvSpPr>
        <p:spPr>
          <a:xfrm>
            <a:off x="4799012" y="1600200"/>
            <a:ext cx="2743200" cy="381000"/>
          </a:xfrm>
          <a:prstGeom prst="rect">
            <a:avLst/>
          </a:prstGeom>
          <a:noFill/>
        </p:spPr>
        <p:txBody>
          <a:bodyPr wrap="none" lIns="0" tIns="0" rIns="0" bIns="0" rtlCol="0">
            <a:noAutofit/>
          </a:bodyPr>
          <a:lstStyle/>
          <a:p>
            <a:pPr>
              <a:lnSpc>
                <a:spcPct val="90000"/>
              </a:lnSpc>
            </a:pPr>
            <a:r>
              <a:rPr lang="en-US" sz="2400" b="1" dirty="0" smtClean="0">
                <a:solidFill>
                  <a:srgbClr val="FFFFFF"/>
                </a:solidFill>
                <a:latin typeface="Calibri"/>
              </a:rPr>
              <a:t>Packaged Mobile Apps</a:t>
            </a:r>
            <a:endParaRPr lang="en-US" sz="2400" b="1" dirty="0">
              <a:solidFill>
                <a:srgbClr val="FFFFFF"/>
              </a:solidFill>
              <a:latin typeface="Calibri"/>
            </a:endParaRPr>
          </a:p>
        </p:txBody>
      </p:sp>
      <p:sp>
        <p:nvSpPr>
          <p:cNvPr id="59" name="TextBox 58"/>
          <p:cNvSpPr txBox="1"/>
          <p:nvPr/>
        </p:nvSpPr>
        <p:spPr>
          <a:xfrm>
            <a:off x="8380412" y="1600200"/>
            <a:ext cx="2743200" cy="381000"/>
          </a:xfrm>
          <a:prstGeom prst="rect">
            <a:avLst/>
          </a:prstGeom>
          <a:noFill/>
        </p:spPr>
        <p:txBody>
          <a:bodyPr wrap="none" lIns="0" tIns="0" rIns="0" bIns="0" rtlCol="0">
            <a:noAutofit/>
          </a:bodyPr>
          <a:lstStyle/>
          <a:p>
            <a:pPr>
              <a:lnSpc>
                <a:spcPct val="90000"/>
              </a:lnSpc>
            </a:pPr>
            <a:r>
              <a:rPr lang="en-US" sz="2400" b="1" dirty="0" smtClean="0">
                <a:solidFill>
                  <a:srgbClr val="FFFFFF"/>
                </a:solidFill>
                <a:latin typeface="Calibri"/>
              </a:rPr>
              <a:t>Partner Built Mobile Apps</a:t>
            </a:r>
            <a:endParaRPr lang="en-US" sz="2400" b="1" dirty="0">
              <a:solidFill>
                <a:srgbClr val="FFFFFF"/>
              </a:solidFill>
              <a:latin typeface="Calibri"/>
            </a:endParaRPr>
          </a:p>
        </p:txBody>
      </p:sp>
    </p:spTree>
    <p:extLst>
      <p:ext uri="{BB962C8B-B14F-4D97-AF65-F5344CB8AC3E}">
        <p14:creationId xmlns:p14="http://schemas.microsoft.com/office/powerpoint/2010/main" val="120899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gray">
          <a:xfrm>
            <a:off x="6732584" y="1968242"/>
            <a:ext cx="5457828" cy="3199289"/>
          </a:xfrm>
          <a:prstGeom prst="rect">
            <a:avLst/>
          </a:prstGeom>
        </p:spPr>
        <p:txBody>
          <a:bodyPr wrap="square" lIns="121873" tIns="60936" rIns="121873" bIns="60936">
            <a:spAutoFit/>
          </a:bodyPr>
          <a:lstStyle/>
          <a:p>
            <a:pPr marL="228600" lvl="2" indent="-228600">
              <a:lnSpc>
                <a:spcPct val="90000"/>
              </a:lnSpc>
              <a:spcBef>
                <a:spcPts val="1200"/>
              </a:spcBef>
              <a:buClr>
                <a:schemeClr val="tx1">
                  <a:lumMod val="60000"/>
                  <a:lumOff val="40000"/>
                </a:schemeClr>
              </a:buClr>
              <a:buFont typeface="Arial" panose="020B0604020202020204" pitchFamily="34" charset="0"/>
              <a:buChar char="•"/>
              <a:defRPr/>
            </a:pPr>
            <a:r>
              <a:rPr lang="en-US" dirty="0">
                <a:sym typeface="Arial" pitchFamily="34" charset="0"/>
              </a:rPr>
              <a:t>Build Once, Run on Multiple-</a:t>
            </a:r>
            <a:r>
              <a:rPr lang="en-US" dirty="0" smtClean="0">
                <a:sym typeface="Arial" pitchFamily="34" charset="0"/>
              </a:rPr>
              <a:t>Platforms</a:t>
            </a:r>
          </a:p>
          <a:p>
            <a:pPr marL="228600" lvl="2" indent="-228600">
              <a:lnSpc>
                <a:spcPct val="90000"/>
              </a:lnSpc>
              <a:spcBef>
                <a:spcPts val="1200"/>
              </a:spcBef>
              <a:buClr>
                <a:schemeClr val="tx1">
                  <a:lumMod val="60000"/>
                  <a:lumOff val="40000"/>
                </a:schemeClr>
              </a:buClr>
              <a:buFont typeface="Arial" panose="020B0604020202020204" pitchFamily="34" charset="0"/>
              <a:buChar char="•"/>
              <a:defRPr/>
            </a:pPr>
            <a:r>
              <a:rPr lang="en-US" dirty="0">
                <a:ea typeface="ＭＳ Ｐゴシック" pitchFamily="34" charset="-128"/>
                <a:cs typeface="Calibri"/>
              </a:rPr>
              <a:t>Cordova Extendable Framework</a:t>
            </a:r>
          </a:p>
          <a:p>
            <a:pPr marL="228600" lvl="2" indent="-228600">
              <a:lnSpc>
                <a:spcPct val="90000"/>
              </a:lnSpc>
              <a:spcBef>
                <a:spcPts val="1200"/>
              </a:spcBef>
              <a:buClr>
                <a:schemeClr val="tx1">
                  <a:lumMod val="60000"/>
                  <a:lumOff val="40000"/>
                </a:schemeClr>
              </a:buClr>
              <a:buFont typeface="Arial" panose="020B0604020202020204" pitchFamily="34" charset="0"/>
              <a:buChar char="•"/>
              <a:defRPr/>
            </a:pPr>
            <a:r>
              <a:rPr lang="en-US" dirty="0" smtClean="0">
                <a:ea typeface="ＭＳ Ｐゴシック" pitchFamily="34" charset="-128"/>
                <a:cs typeface="Calibri"/>
              </a:rPr>
              <a:t>Simpler Component based UI </a:t>
            </a:r>
            <a:r>
              <a:rPr lang="en-US" dirty="0">
                <a:ea typeface="ＭＳ Ｐゴシック" pitchFamily="34" charset="-128"/>
                <a:cs typeface="Calibri"/>
              </a:rPr>
              <a:t>development</a:t>
            </a:r>
          </a:p>
          <a:p>
            <a:pPr marL="228600" lvl="2" indent="-228600">
              <a:lnSpc>
                <a:spcPct val="90000"/>
              </a:lnSpc>
              <a:spcBef>
                <a:spcPts val="1200"/>
              </a:spcBef>
              <a:buClr>
                <a:schemeClr val="tx1">
                  <a:lumMod val="60000"/>
                  <a:lumOff val="40000"/>
                </a:schemeClr>
              </a:buClr>
              <a:buFont typeface="Arial" panose="020B0604020202020204" pitchFamily="34" charset="0"/>
              <a:buChar char="•"/>
              <a:defRPr/>
            </a:pPr>
            <a:r>
              <a:rPr lang="en-US" dirty="0" smtClean="0">
                <a:ea typeface="ＭＳ Ｐゴシック" pitchFamily="34" charset="-128"/>
                <a:cs typeface="Calibri"/>
              </a:rPr>
              <a:t>Java / JavaScript </a:t>
            </a:r>
            <a:r>
              <a:rPr lang="en-US" dirty="0">
                <a:ea typeface="ＭＳ Ｐゴシック" pitchFamily="34" charset="-128"/>
                <a:cs typeface="Calibri"/>
              </a:rPr>
              <a:t>for business logic</a:t>
            </a:r>
          </a:p>
          <a:p>
            <a:pPr marL="228600" lvl="2" indent="-228600">
              <a:lnSpc>
                <a:spcPct val="90000"/>
              </a:lnSpc>
              <a:spcBef>
                <a:spcPts val="1200"/>
              </a:spcBef>
              <a:buClr>
                <a:schemeClr val="tx1">
                  <a:lumMod val="60000"/>
                  <a:lumOff val="40000"/>
                </a:schemeClr>
              </a:buClr>
              <a:buFont typeface="Arial" panose="020B0604020202020204" pitchFamily="34" charset="0"/>
              <a:buChar char="•"/>
              <a:defRPr/>
            </a:pPr>
            <a:r>
              <a:rPr lang="en-US" dirty="0">
                <a:ea typeface="ＭＳ Ｐゴシック" pitchFamily="34" charset="-128"/>
                <a:cs typeface="Calibri"/>
              </a:rPr>
              <a:t>Integrated Security</a:t>
            </a:r>
          </a:p>
          <a:p>
            <a:pPr marL="228600" lvl="2" indent="-228600">
              <a:lnSpc>
                <a:spcPct val="90000"/>
              </a:lnSpc>
              <a:spcBef>
                <a:spcPts val="1200"/>
              </a:spcBef>
              <a:buClr>
                <a:schemeClr val="tx1">
                  <a:lumMod val="60000"/>
                  <a:lumOff val="40000"/>
                </a:schemeClr>
              </a:buClr>
              <a:buFont typeface="Arial" panose="020B0604020202020204" pitchFamily="34" charset="0"/>
              <a:buChar char="•"/>
              <a:defRPr/>
            </a:pPr>
            <a:r>
              <a:rPr lang="en-US" dirty="0">
                <a:ea typeface="ＭＳ Ｐゴシック" pitchFamily="34" charset="-128"/>
                <a:cs typeface="Calibri"/>
              </a:rPr>
              <a:t>Full Access to Native Device Features</a:t>
            </a:r>
          </a:p>
          <a:p>
            <a:pPr marL="228600" lvl="2" indent="-228600">
              <a:lnSpc>
                <a:spcPct val="90000"/>
              </a:lnSpc>
              <a:spcBef>
                <a:spcPts val="1200"/>
              </a:spcBef>
              <a:buClr>
                <a:schemeClr val="tx1">
                  <a:lumMod val="60000"/>
                  <a:lumOff val="40000"/>
                </a:schemeClr>
              </a:buClr>
              <a:buFont typeface="Arial" panose="020B0604020202020204" pitchFamily="34" charset="0"/>
              <a:buChar char="•"/>
              <a:defRPr/>
            </a:pPr>
            <a:r>
              <a:rPr lang="en-US" dirty="0">
                <a:ea typeface="ＭＳ Ｐゴシック" pitchFamily="34" charset="-128"/>
                <a:cs typeface="Calibri"/>
              </a:rPr>
              <a:t>Modular, Reusable Application Components</a:t>
            </a:r>
          </a:p>
          <a:p>
            <a:pPr marL="228600" lvl="2" indent="-228600">
              <a:lnSpc>
                <a:spcPct val="90000"/>
              </a:lnSpc>
              <a:spcBef>
                <a:spcPts val="1200"/>
              </a:spcBef>
              <a:buClr>
                <a:schemeClr val="tx1">
                  <a:lumMod val="60000"/>
                  <a:lumOff val="40000"/>
                </a:schemeClr>
              </a:buClr>
              <a:buFont typeface="Arial" panose="020B0604020202020204" pitchFamily="34" charset="0"/>
              <a:buChar char="•"/>
              <a:defRPr/>
            </a:pPr>
            <a:r>
              <a:rPr lang="en-US" dirty="0" smtClean="0">
                <a:ea typeface="ＭＳ Ｐゴシック" pitchFamily="34" charset="-128"/>
                <a:cs typeface="Calibri"/>
              </a:rPr>
              <a:t>Offline Storage: </a:t>
            </a:r>
            <a:r>
              <a:rPr lang="en-US" dirty="0">
                <a:ea typeface="ＭＳ Ｐゴシック" pitchFamily="34" charset="-128"/>
                <a:cs typeface="Calibri"/>
              </a:rPr>
              <a:t>SQLite with </a:t>
            </a:r>
            <a:r>
              <a:rPr lang="en-US" dirty="0" smtClean="0">
                <a:ea typeface="ＭＳ Ｐゴシック" pitchFamily="34" charset="-128"/>
                <a:cs typeface="Calibri"/>
              </a:rPr>
              <a:t>Encryption</a:t>
            </a:r>
            <a:endParaRPr lang="en-US" dirty="0">
              <a:ea typeface="ＭＳ Ｐゴシック" pitchFamily="34" charset="-128"/>
              <a:cs typeface="Calibri"/>
            </a:endParaRPr>
          </a:p>
        </p:txBody>
      </p:sp>
      <p:sp>
        <p:nvSpPr>
          <p:cNvPr id="4098" name="Title 1"/>
          <p:cNvSpPr>
            <a:spLocks noGrp="1"/>
          </p:cNvSpPr>
          <p:nvPr>
            <p:ph type="title"/>
          </p:nvPr>
        </p:nvSpPr>
        <p:spPr bwMode="gray"/>
        <p:txBody>
          <a:bodyPr/>
          <a:lstStyle/>
          <a:p>
            <a:r>
              <a:rPr lang="en-US" dirty="0" smtClean="0"/>
              <a:t>Develop - Oracle Mobile Application Framework</a:t>
            </a:r>
          </a:p>
        </p:txBody>
      </p:sp>
      <p:sp>
        <p:nvSpPr>
          <p:cNvPr id="2" name="Text Placeholder 1"/>
          <p:cNvSpPr>
            <a:spLocks noGrp="1"/>
          </p:cNvSpPr>
          <p:nvPr>
            <p:ph type="body" sz="quarter" idx="13"/>
          </p:nvPr>
        </p:nvSpPr>
        <p:spPr bwMode="gray"/>
        <p:txBody>
          <a:bodyPr/>
          <a:lstStyle/>
          <a:p>
            <a:r>
              <a:rPr lang="en-US" dirty="0" smtClean="0"/>
              <a:t>Productivity Boosting Framework</a:t>
            </a:r>
            <a:endParaRPr lang="en-US" dirty="0"/>
          </a:p>
        </p:txBody>
      </p:sp>
      <p:grpSp>
        <p:nvGrpSpPr>
          <p:cNvPr id="5" name="Group 50"/>
          <p:cNvGrpSpPr/>
          <p:nvPr/>
        </p:nvGrpSpPr>
        <p:grpSpPr bwMode="gray">
          <a:xfrm>
            <a:off x="444322" y="1981200"/>
            <a:ext cx="5905861" cy="4292588"/>
            <a:chOff x="444323" y="1981200"/>
            <a:chExt cx="5005200" cy="3637956"/>
          </a:xfrm>
        </p:grpSpPr>
        <p:grpSp>
          <p:nvGrpSpPr>
            <p:cNvPr id="6" name="Group 22"/>
            <p:cNvGrpSpPr/>
            <p:nvPr/>
          </p:nvGrpSpPr>
          <p:grpSpPr bwMode="gray">
            <a:xfrm>
              <a:off x="444323" y="1981200"/>
              <a:ext cx="3590053" cy="2393355"/>
              <a:chOff x="303212" y="2209800"/>
              <a:chExt cx="3590053" cy="2393355"/>
            </a:xfrm>
          </p:grpSpPr>
          <p:pic>
            <p:nvPicPr>
              <p:cNvPr id="20" name="Picture 19" descr="large.png"/>
              <p:cNvPicPr>
                <a:picLocks noChangeAspect="1"/>
              </p:cNvPicPr>
              <p:nvPr/>
            </p:nvPicPr>
            <p:blipFill rotWithShape="1">
              <a:blip r:embed="rId3" cstate="print">
                <a:extLst>
                  <a:ext uri="{28A0092B-C50C-407E-A947-70E740481C1C}">
                    <a14:useLocalDpi xmlns:a14="http://schemas.microsoft.com/office/drawing/2010/main" val="0"/>
                  </a:ext>
                </a:extLst>
              </a:blip>
              <a:srcRect l="18272" t="5586" r="19736" b="20944"/>
              <a:stretch/>
            </p:blipFill>
            <p:spPr bwMode="gray">
              <a:xfrm>
                <a:off x="303212" y="2209800"/>
                <a:ext cx="3590053" cy="2393355"/>
              </a:xfrm>
              <a:prstGeom prst="rect">
                <a:avLst/>
              </a:prstGeom>
            </p:spPr>
          </p:pic>
          <p:pic>
            <p:nvPicPr>
              <p:cNvPr id="4" name="Picture 3" descr="Screen Shot 2014-06-25 at 3.20.27 PM.png"/>
              <p:cNvPicPr>
                <a:picLocks noChangeAspect="1"/>
              </p:cNvPicPr>
              <p:nvPr/>
            </p:nvPicPr>
            <p:blipFill rotWithShape="1">
              <a:blip r:embed="rId4" cstate="print">
                <a:extLst>
                  <a:ext uri="{28A0092B-C50C-407E-A947-70E740481C1C}">
                    <a14:useLocalDpi xmlns:a14="http://schemas.microsoft.com/office/drawing/2010/main"/>
                  </a:ext>
                </a:extLst>
              </a:blip>
              <a:srcRect l="6483" t="8608" r="7878" b="9841"/>
              <a:stretch/>
            </p:blipFill>
            <p:spPr bwMode="gray">
              <a:xfrm>
                <a:off x="646891" y="2488881"/>
                <a:ext cx="2856722" cy="1773713"/>
              </a:xfrm>
              <a:prstGeom prst="rect">
                <a:avLst/>
              </a:prstGeom>
            </p:spPr>
          </p:pic>
        </p:grpSp>
        <p:grpSp>
          <p:nvGrpSpPr>
            <p:cNvPr id="7" name="Group 16"/>
            <p:cNvGrpSpPr/>
            <p:nvPr/>
          </p:nvGrpSpPr>
          <p:grpSpPr bwMode="gray">
            <a:xfrm>
              <a:off x="1320625" y="3657600"/>
              <a:ext cx="2942351" cy="1961556"/>
              <a:chOff x="989012" y="3962400"/>
              <a:chExt cx="3285253" cy="2190156"/>
            </a:xfrm>
          </p:grpSpPr>
          <p:pic>
            <p:nvPicPr>
              <p:cNvPr id="21" name="Picture 20" descr="large.png"/>
              <p:cNvPicPr>
                <a:picLocks noChangeAspect="1"/>
              </p:cNvPicPr>
              <p:nvPr/>
            </p:nvPicPr>
            <p:blipFill rotWithShape="1">
              <a:blip r:embed="rId3" cstate="print">
                <a:extLst>
                  <a:ext uri="{28A0092B-C50C-407E-A947-70E740481C1C}">
                    <a14:useLocalDpi xmlns:a14="http://schemas.microsoft.com/office/drawing/2010/main" val="0"/>
                  </a:ext>
                </a:extLst>
              </a:blip>
              <a:srcRect l="18272" t="5586" r="19736" b="20944"/>
              <a:stretch/>
            </p:blipFill>
            <p:spPr bwMode="gray">
              <a:xfrm>
                <a:off x="989012" y="3962400"/>
                <a:ext cx="3285253" cy="2190156"/>
              </a:xfrm>
              <a:prstGeom prst="rect">
                <a:avLst/>
              </a:prstGeom>
            </p:spPr>
          </p:pic>
          <p:pic>
            <p:nvPicPr>
              <p:cNvPr id="15" name="Picture 14" descr="Oracle_MAF-App-ipad.png"/>
              <p:cNvPicPr>
                <a:picLocks noChangeAspect="1"/>
              </p:cNvPicPr>
              <p:nvPr/>
            </p:nvPicPr>
            <p:blipFill rotWithShape="1">
              <a:blip r:embed="rId5" cstate="print">
                <a:extLst>
                  <a:ext uri="{28A0092B-C50C-407E-A947-70E740481C1C}">
                    <a14:useLocalDpi xmlns:a14="http://schemas.microsoft.com/office/drawing/2010/main"/>
                  </a:ext>
                </a:extLst>
              </a:blip>
              <a:srcRect l="10745" t="10609" r="9340" b="6975"/>
              <a:stretch/>
            </p:blipFill>
            <p:spPr bwMode="gray">
              <a:xfrm>
                <a:off x="1370014" y="4267200"/>
                <a:ext cx="2514598" cy="1600199"/>
              </a:xfrm>
              <a:prstGeom prst="rect">
                <a:avLst/>
              </a:prstGeom>
            </p:spPr>
          </p:pic>
        </p:grpSp>
        <p:grpSp>
          <p:nvGrpSpPr>
            <p:cNvPr id="8" name="Group 23"/>
            <p:cNvGrpSpPr/>
            <p:nvPr/>
          </p:nvGrpSpPr>
          <p:grpSpPr bwMode="gray">
            <a:xfrm>
              <a:off x="3644723" y="1981200"/>
              <a:ext cx="1804800" cy="2895600"/>
              <a:chOff x="3590060" y="2476499"/>
              <a:chExt cx="2199551" cy="3528933"/>
            </a:xfrm>
          </p:grpSpPr>
          <p:pic>
            <p:nvPicPr>
              <p:cNvPr id="22" name="Picture 21"/>
              <p:cNvPicPr>
                <a:picLocks noChangeAspect="1"/>
              </p:cNvPicPr>
              <p:nvPr/>
            </p:nvPicPr>
            <p:blipFill rotWithShape="1">
              <a:blip r:embed="rId6" cstate="print">
                <a:extLst>
                  <a:ext uri="{28A0092B-C50C-407E-A947-70E740481C1C}">
                    <a14:useLocalDpi xmlns:a14="http://schemas.microsoft.com/office/drawing/2010/main" val="0"/>
                  </a:ext>
                </a:extLst>
              </a:blip>
              <a:srcRect l="35523" r="35933" b="18586"/>
              <a:stretch/>
            </p:blipFill>
            <p:spPr bwMode="gray">
              <a:xfrm flipH="1">
                <a:off x="3590060" y="2476499"/>
                <a:ext cx="2199551" cy="3528933"/>
              </a:xfrm>
              <a:prstGeom prst="rect">
                <a:avLst/>
              </a:prstGeom>
            </p:spPr>
          </p:pic>
          <p:pic>
            <p:nvPicPr>
              <p:cNvPr id="19" name="Picture 18" descr="Screen Shot 2014-06-25 at 3.02.18 PM.png"/>
              <p:cNvPicPr>
                <a:picLocks noChangeAspect="1"/>
              </p:cNvPicPr>
              <p:nvPr/>
            </p:nvPicPr>
            <p:blipFill rotWithShape="1">
              <a:blip r:embed="rId7" cstate="print">
                <a:extLst>
                  <a:ext uri="{28A0092B-C50C-407E-A947-70E740481C1C}">
                    <a14:useLocalDpi xmlns:a14="http://schemas.microsoft.com/office/drawing/2010/main"/>
                  </a:ext>
                </a:extLst>
              </a:blip>
              <a:srcRect l="7597" t="10684" r="9437" b="15882"/>
              <a:stretch/>
            </p:blipFill>
            <p:spPr bwMode="gray">
              <a:xfrm>
                <a:off x="3971061" y="2971799"/>
                <a:ext cx="1371600" cy="2514600"/>
              </a:xfrm>
              <a:prstGeom prst="rect">
                <a:avLst/>
              </a:prstGeom>
            </p:spPr>
          </p:pic>
        </p:grpSp>
      </p:grpSp>
      <p:sp>
        <p:nvSpPr>
          <p:cNvPr id="26" name="Oval 25"/>
          <p:cNvSpPr/>
          <p:nvPr/>
        </p:nvSpPr>
        <p:spPr bwMode="gray">
          <a:xfrm>
            <a:off x="6810416" y="2080872"/>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cxnSp>
        <p:nvCxnSpPr>
          <p:cNvPr id="27" name="Straight Connector 26"/>
          <p:cNvCxnSpPr>
            <a:stCxn id="26" idx="4"/>
            <a:endCxn id="28" idx="0"/>
          </p:cNvCxnSpPr>
          <p:nvPr/>
        </p:nvCxnSpPr>
        <p:spPr bwMode="gray">
          <a:xfrm>
            <a:off x="6886616" y="2233272"/>
            <a:ext cx="0" cy="245534"/>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810416" y="2478806"/>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29" name="Oval 28"/>
          <p:cNvSpPr/>
          <p:nvPr/>
        </p:nvSpPr>
        <p:spPr bwMode="gray">
          <a:xfrm>
            <a:off x="6810416" y="2876740"/>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30" name="Oval 29"/>
          <p:cNvSpPr/>
          <p:nvPr/>
        </p:nvSpPr>
        <p:spPr bwMode="gray">
          <a:xfrm>
            <a:off x="6810416" y="3274674"/>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31" name="Oval 30"/>
          <p:cNvSpPr/>
          <p:nvPr/>
        </p:nvSpPr>
        <p:spPr bwMode="gray">
          <a:xfrm>
            <a:off x="6810416" y="3672608"/>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32" name="Oval 31"/>
          <p:cNvSpPr/>
          <p:nvPr/>
        </p:nvSpPr>
        <p:spPr bwMode="gray">
          <a:xfrm>
            <a:off x="6810416" y="4070542"/>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33" name="Oval 32"/>
          <p:cNvSpPr/>
          <p:nvPr/>
        </p:nvSpPr>
        <p:spPr bwMode="gray">
          <a:xfrm>
            <a:off x="6810416" y="4468474"/>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cxnSp>
        <p:nvCxnSpPr>
          <p:cNvPr id="34" name="Straight Connector 33"/>
          <p:cNvCxnSpPr>
            <a:stCxn id="28" idx="4"/>
            <a:endCxn id="29" idx="0"/>
          </p:cNvCxnSpPr>
          <p:nvPr/>
        </p:nvCxnSpPr>
        <p:spPr bwMode="gray">
          <a:xfrm>
            <a:off x="6886616" y="2631206"/>
            <a:ext cx="0" cy="245534"/>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9" idx="4"/>
            <a:endCxn id="30" idx="0"/>
          </p:cNvCxnSpPr>
          <p:nvPr/>
        </p:nvCxnSpPr>
        <p:spPr bwMode="gray">
          <a:xfrm>
            <a:off x="6886616" y="3029140"/>
            <a:ext cx="0" cy="245534"/>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0" idx="4"/>
            <a:endCxn id="31" idx="0"/>
          </p:cNvCxnSpPr>
          <p:nvPr/>
        </p:nvCxnSpPr>
        <p:spPr bwMode="gray">
          <a:xfrm>
            <a:off x="6886616" y="3427074"/>
            <a:ext cx="0" cy="245534"/>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31" idx="4"/>
            <a:endCxn id="32" idx="0"/>
          </p:cNvCxnSpPr>
          <p:nvPr/>
        </p:nvCxnSpPr>
        <p:spPr bwMode="gray">
          <a:xfrm>
            <a:off x="6886616" y="3825008"/>
            <a:ext cx="0" cy="245534"/>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2" idx="4"/>
            <a:endCxn id="33" idx="0"/>
          </p:cNvCxnSpPr>
          <p:nvPr/>
        </p:nvCxnSpPr>
        <p:spPr bwMode="gray">
          <a:xfrm>
            <a:off x="6886616" y="4222942"/>
            <a:ext cx="0" cy="245532"/>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40" name="Oval 39"/>
          <p:cNvSpPr/>
          <p:nvPr/>
        </p:nvSpPr>
        <p:spPr bwMode="gray">
          <a:xfrm>
            <a:off x="6810416" y="4881880"/>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cxnSp>
        <p:nvCxnSpPr>
          <p:cNvPr id="41" name="Straight Connector 40"/>
          <p:cNvCxnSpPr>
            <a:stCxn id="33" idx="4"/>
            <a:endCxn id="40" idx="0"/>
          </p:cNvCxnSpPr>
          <p:nvPr/>
        </p:nvCxnSpPr>
        <p:spPr bwMode="gray">
          <a:xfrm>
            <a:off x="6886616" y="4620874"/>
            <a:ext cx="0" cy="261006"/>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C51EAA63-D034-42AE-91FA-B13B9518C7BE}" type="slidenum">
              <a:rPr lang="en-US" smtClean="0"/>
              <a:pPr/>
              <a:t>15</a:t>
            </a:fld>
            <a:endParaRPr lang="en-US" dirty="0"/>
          </a:p>
        </p:txBody>
      </p:sp>
    </p:spTree>
    <p:extLst>
      <p:ext uri="{BB962C8B-B14F-4D97-AF65-F5344CB8AC3E}">
        <p14:creationId xmlns:p14="http://schemas.microsoft.com/office/powerpoint/2010/main" val="3442299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bwMode="gray"/>
        <p:txBody>
          <a:bodyPr/>
          <a:lstStyle/>
          <a:p>
            <a:fld id="{C51EAA63-D034-42AE-91FA-B13B9518C7BE}" type="slidenum">
              <a:rPr lang="en-US" smtClean="0"/>
              <a:pPr/>
              <a:t>16</a:t>
            </a:fld>
            <a:endParaRPr lang="en-US" dirty="0"/>
          </a:p>
        </p:txBody>
      </p:sp>
      <p:sp>
        <p:nvSpPr>
          <p:cNvPr id="9" name="Text Placeholder 8"/>
          <p:cNvSpPr>
            <a:spLocks noGrp="1"/>
          </p:cNvSpPr>
          <p:nvPr>
            <p:ph type="body" sz="quarter" idx="13"/>
          </p:nvPr>
        </p:nvSpPr>
        <p:spPr bwMode="gray"/>
        <p:txBody>
          <a:bodyPr/>
          <a:lstStyle/>
          <a:p>
            <a:r>
              <a:rPr lang="en-US" dirty="0" smtClean="0"/>
              <a:t>Key capabilities</a:t>
            </a:r>
            <a:endParaRPr lang="en-US" dirty="0"/>
          </a:p>
        </p:txBody>
      </p:sp>
      <p:sp>
        <p:nvSpPr>
          <p:cNvPr id="181" name="Title 180"/>
          <p:cNvSpPr>
            <a:spLocks noGrp="1"/>
          </p:cNvSpPr>
          <p:nvPr>
            <p:ph type="title"/>
          </p:nvPr>
        </p:nvSpPr>
        <p:spPr bwMode="gray"/>
        <p:txBody>
          <a:bodyPr/>
          <a:lstStyle/>
          <a:p>
            <a:r>
              <a:rPr lang="en-US" dirty="0" smtClean="0"/>
              <a:t>Oracle Mobile Cloud Service</a:t>
            </a:r>
            <a:endParaRPr lang="en-US" dirty="0"/>
          </a:p>
        </p:txBody>
      </p:sp>
      <p:sp>
        <p:nvSpPr>
          <p:cNvPr id="16" name="Rectangle 15"/>
          <p:cNvSpPr/>
          <p:nvPr/>
        </p:nvSpPr>
        <p:spPr bwMode="gray">
          <a:xfrm>
            <a:off x="6275384" y="2488944"/>
            <a:ext cx="5457828" cy="3045401"/>
          </a:xfrm>
          <a:prstGeom prst="rect">
            <a:avLst/>
          </a:prstGeom>
        </p:spPr>
        <p:txBody>
          <a:bodyPr wrap="square" lIns="121873" tIns="60936" rIns="121873" bIns="60936">
            <a:spAutoFit/>
          </a:bodyPr>
          <a:lstStyle/>
          <a:p>
            <a:pPr marL="228600" lvl="2" indent="-228600">
              <a:lnSpc>
                <a:spcPct val="90000"/>
              </a:lnSpc>
              <a:spcBef>
                <a:spcPts val="1200"/>
              </a:spcBef>
              <a:buClr>
                <a:schemeClr val="tx1">
                  <a:lumMod val="60000"/>
                  <a:lumOff val="40000"/>
                </a:schemeClr>
              </a:buClr>
              <a:buFont typeface="Arial" panose="020B0604020202020204" pitchFamily="34" charset="0"/>
              <a:buChar char="•"/>
              <a:defRPr/>
            </a:pPr>
            <a:r>
              <a:rPr lang="en-US" dirty="0" smtClean="0">
                <a:sym typeface="Arial" pitchFamily="34" charset="0"/>
              </a:rPr>
              <a:t>API’s </a:t>
            </a:r>
            <a:r>
              <a:rPr lang="en-US" dirty="0">
                <a:sym typeface="Arial" pitchFamily="34" charset="0"/>
              </a:rPr>
              <a:t>extensible with </a:t>
            </a:r>
            <a:r>
              <a:rPr lang="en-US" dirty="0" smtClean="0">
                <a:sym typeface="Arial" pitchFamily="34" charset="0"/>
              </a:rPr>
              <a:t>JavaScript (</a:t>
            </a:r>
            <a:r>
              <a:rPr lang="en-US" dirty="0">
                <a:sym typeface="Arial" pitchFamily="34" charset="0"/>
              </a:rPr>
              <a:t>Node.JS)</a:t>
            </a:r>
          </a:p>
          <a:p>
            <a:pPr marL="228600" lvl="2" indent="-228600">
              <a:lnSpc>
                <a:spcPct val="90000"/>
              </a:lnSpc>
              <a:spcBef>
                <a:spcPts val="1200"/>
              </a:spcBef>
              <a:buClr>
                <a:schemeClr val="tx1">
                  <a:lumMod val="60000"/>
                  <a:lumOff val="40000"/>
                </a:schemeClr>
              </a:buClr>
              <a:buFont typeface="Arial" panose="020B0604020202020204" pitchFamily="34" charset="0"/>
              <a:buChar char="•"/>
              <a:defRPr/>
            </a:pPr>
            <a:r>
              <a:rPr lang="en-US" dirty="0">
                <a:sym typeface="Arial" pitchFamily="34" charset="0"/>
              </a:rPr>
              <a:t>Built in Mobile APIs (Sync, Push, User Mgmt..)</a:t>
            </a:r>
          </a:p>
          <a:p>
            <a:pPr marL="228600" lvl="2" indent="-228600">
              <a:lnSpc>
                <a:spcPct val="90000"/>
              </a:lnSpc>
              <a:spcBef>
                <a:spcPts val="1200"/>
              </a:spcBef>
              <a:buClr>
                <a:schemeClr val="tx1">
                  <a:lumMod val="60000"/>
                  <a:lumOff val="40000"/>
                </a:schemeClr>
              </a:buClr>
              <a:buFont typeface="Arial" panose="020B0604020202020204" pitchFamily="34" charset="0"/>
              <a:buChar char="•"/>
              <a:defRPr/>
            </a:pPr>
            <a:r>
              <a:rPr lang="en-US" dirty="0">
                <a:sym typeface="Arial" pitchFamily="34" charset="0"/>
              </a:rPr>
              <a:t>Development environment based on </a:t>
            </a:r>
            <a:r>
              <a:rPr lang="en-US" dirty="0" smtClean="0">
                <a:sym typeface="Arial" pitchFamily="34" charset="0"/>
              </a:rPr>
              <a:t>persona / role</a:t>
            </a:r>
            <a:endParaRPr lang="en-US" dirty="0">
              <a:sym typeface="Arial" pitchFamily="34" charset="0"/>
            </a:endParaRPr>
          </a:p>
          <a:p>
            <a:pPr marL="228600" lvl="2" indent="-228600">
              <a:lnSpc>
                <a:spcPct val="90000"/>
              </a:lnSpc>
              <a:spcBef>
                <a:spcPts val="1200"/>
              </a:spcBef>
              <a:buClr>
                <a:schemeClr val="tx1">
                  <a:lumMod val="60000"/>
                  <a:lumOff val="40000"/>
                </a:schemeClr>
              </a:buClr>
              <a:buFont typeface="Arial" panose="020B0604020202020204" pitchFamily="34" charset="0"/>
              <a:buChar char="•"/>
              <a:defRPr/>
            </a:pPr>
            <a:r>
              <a:rPr lang="en-US" dirty="0">
                <a:sym typeface="Arial" pitchFamily="34" charset="0"/>
              </a:rPr>
              <a:t>Enterprise grade security </a:t>
            </a:r>
          </a:p>
          <a:p>
            <a:pPr marL="228600" lvl="2" indent="-228600">
              <a:lnSpc>
                <a:spcPct val="90000"/>
              </a:lnSpc>
              <a:spcBef>
                <a:spcPts val="1200"/>
              </a:spcBef>
              <a:buClr>
                <a:schemeClr val="tx1">
                  <a:lumMod val="60000"/>
                  <a:lumOff val="40000"/>
                </a:schemeClr>
              </a:buClr>
              <a:buFont typeface="Arial" panose="020B0604020202020204" pitchFamily="34" charset="0"/>
              <a:buChar char="•"/>
              <a:defRPr/>
            </a:pPr>
            <a:r>
              <a:rPr lang="en-US" dirty="0">
                <a:sym typeface="Arial" pitchFamily="34" charset="0"/>
              </a:rPr>
              <a:t>Client Development Tool Agnostic</a:t>
            </a:r>
          </a:p>
          <a:p>
            <a:pPr marL="228600" lvl="2" indent="-228600">
              <a:lnSpc>
                <a:spcPct val="90000"/>
              </a:lnSpc>
              <a:spcBef>
                <a:spcPts val="1200"/>
              </a:spcBef>
              <a:buClr>
                <a:schemeClr val="tx1">
                  <a:lumMod val="60000"/>
                  <a:lumOff val="40000"/>
                </a:schemeClr>
              </a:buClr>
              <a:buFont typeface="Arial" panose="020B0604020202020204" pitchFamily="34" charset="0"/>
              <a:buChar char="•"/>
              <a:defRPr/>
            </a:pPr>
            <a:r>
              <a:rPr lang="en-US" dirty="0">
                <a:sym typeface="Arial" pitchFamily="34" charset="0"/>
              </a:rPr>
              <a:t>Usage &amp; analytics for developers &amp; business owners</a:t>
            </a:r>
          </a:p>
          <a:p>
            <a:pPr marL="228600" lvl="2" indent="-228600">
              <a:lnSpc>
                <a:spcPct val="90000"/>
              </a:lnSpc>
              <a:spcBef>
                <a:spcPts val="1200"/>
              </a:spcBef>
              <a:buClr>
                <a:schemeClr val="tx1">
                  <a:lumMod val="60000"/>
                  <a:lumOff val="40000"/>
                </a:schemeClr>
              </a:buClr>
              <a:buFont typeface="Arial" panose="020B0604020202020204" pitchFamily="34" charset="0"/>
              <a:buChar char="•"/>
              <a:defRPr/>
            </a:pPr>
            <a:r>
              <a:rPr lang="en-US" dirty="0">
                <a:sym typeface="Arial" pitchFamily="34" charset="0"/>
              </a:rPr>
              <a:t>Integrated with Oracle’s complete PaaS solution </a:t>
            </a:r>
            <a:r>
              <a:rPr lang="en-US" dirty="0" smtClean="0">
                <a:sym typeface="Arial" pitchFamily="34" charset="0"/>
              </a:rPr>
              <a:t/>
            </a:r>
            <a:br>
              <a:rPr lang="en-US" dirty="0" smtClean="0">
                <a:sym typeface="Arial" pitchFamily="34" charset="0"/>
              </a:rPr>
            </a:br>
            <a:r>
              <a:rPr lang="en-US" dirty="0" smtClean="0">
                <a:sym typeface="Arial" pitchFamily="34" charset="0"/>
              </a:rPr>
              <a:t>and </a:t>
            </a:r>
            <a:r>
              <a:rPr lang="en-US" dirty="0">
                <a:sym typeface="Arial" pitchFamily="34" charset="0"/>
              </a:rPr>
              <a:t>applications</a:t>
            </a:r>
          </a:p>
        </p:txBody>
      </p:sp>
      <p:pic>
        <p:nvPicPr>
          <p:cNvPr id="6" name="Picture 5" descr="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27012" y="2057400"/>
            <a:ext cx="4875602" cy="3828288"/>
          </a:xfrm>
          <a:prstGeom prst="rect">
            <a:avLst/>
          </a:prstGeom>
        </p:spPr>
      </p:pic>
      <p:sp>
        <p:nvSpPr>
          <p:cNvPr id="18" name="Oval 17"/>
          <p:cNvSpPr/>
          <p:nvPr/>
        </p:nvSpPr>
        <p:spPr bwMode="gray">
          <a:xfrm>
            <a:off x="6373811" y="2607733"/>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cxnSp>
        <p:nvCxnSpPr>
          <p:cNvPr id="19" name="Straight Connector 18"/>
          <p:cNvCxnSpPr>
            <a:stCxn id="18" idx="4"/>
            <a:endCxn id="21" idx="0"/>
          </p:cNvCxnSpPr>
          <p:nvPr/>
        </p:nvCxnSpPr>
        <p:spPr bwMode="gray">
          <a:xfrm>
            <a:off x="6450011" y="2760133"/>
            <a:ext cx="0" cy="245534"/>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bwMode="gray">
          <a:xfrm>
            <a:off x="6580987" y="2120900"/>
            <a:ext cx="1981200" cy="374461"/>
          </a:xfrm>
          <a:prstGeom prst="rect">
            <a:avLst/>
          </a:prstGeom>
        </p:spPr>
        <p:txBody>
          <a:bodyPr wrap="square" lIns="36000">
            <a:spAutoFit/>
          </a:bodyPr>
          <a:lstStyle/>
          <a:p>
            <a:pPr marL="0" lvl="2">
              <a:lnSpc>
                <a:spcPct val="90000"/>
              </a:lnSpc>
              <a:spcBef>
                <a:spcPts val="1200"/>
              </a:spcBef>
              <a:buClr>
                <a:schemeClr val="tx1">
                  <a:lumMod val="60000"/>
                  <a:lumOff val="40000"/>
                </a:schemeClr>
              </a:buClr>
              <a:defRPr/>
            </a:pPr>
            <a:r>
              <a:rPr lang="en-US" sz="2000" b="1" dirty="0"/>
              <a:t>Built for Mobile</a:t>
            </a:r>
            <a:endParaRPr lang="en-US" sz="2000" b="1" dirty="0">
              <a:sym typeface="Arial" pitchFamily="34" charset="0"/>
            </a:endParaRPr>
          </a:p>
        </p:txBody>
      </p:sp>
      <p:sp>
        <p:nvSpPr>
          <p:cNvPr id="21" name="Oval 20"/>
          <p:cNvSpPr/>
          <p:nvPr/>
        </p:nvSpPr>
        <p:spPr bwMode="gray">
          <a:xfrm>
            <a:off x="6373811" y="3005667"/>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22" name="Oval 21"/>
          <p:cNvSpPr/>
          <p:nvPr/>
        </p:nvSpPr>
        <p:spPr bwMode="gray">
          <a:xfrm>
            <a:off x="6373811" y="3403601"/>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23" name="Oval 22"/>
          <p:cNvSpPr/>
          <p:nvPr/>
        </p:nvSpPr>
        <p:spPr bwMode="gray">
          <a:xfrm>
            <a:off x="6373811" y="3801535"/>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24" name="Oval 23"/>
          <p:cNvSpPr/>
          <p:nvPr/>
        </p:nvSpPr>
        <p:spPr bwMode="gray">
          <a:xfrm>
            <a:off x="6373811" y="4199469"/>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25" name="Oval 24"/>
          <p:cNvSpPr/>
          <p:nvPr/>
        </p:nvSpPr>
        <p:spPr bwMode="gray">
          <a:xfrm>
            <a:off x="6373811" y="4597403"/>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26" name="Oval 25"/>
          <p:cNvSpPr/>
          <p:nvPr/>
        </p:nvSpPr>
        <p:spPr bwMode="gray">
          <a:xfrm>
            <a:off x="6373811" y="4995335"/>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cxnSp>
        <p:nvCxnSpPr>
          <p:cNvPr id="35" name="Straight Connector 34"/>
          <p:cNvCxnSpPr>
            <a:stCxn id="21" idx="4"/>
            <a:endCxn id="22" idx="0"/>
          </p:cNvCxnSpPr>
          <p:nvPr/>
        </p:nvCxnSpPr>
        <p:spPr bwMode="gray">
          <a:xfrm>
            <a:off x="6450011" y="3158067"/>
            <a:ext cx="0" cy="245534"/>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2" idx="4"/>
            <a:endCxn id="23" idx="0"/>
          </p:cNvCxnSpPr>
          <p:nvPr/>
        </p:nvCxnSpPr>
        <p:spPr bwMode="gray">
          <a:xfrm>
            <a:off x="6450011" y="3556001"/>
            <a:ext cx="0" cy="245534"/>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3" idx="4"/>
            <a:endCxn id="24" idx="0"/>
          </p:cNvCxnSpPr>
          <p:nvPr/>
        </p:nvCxnSpPr>
        <p:spPr bwMode="gray">
          <a:xfrm>
            <a:off x="6450011" y="3953935"/>
            <a:ext cx="0" cy="245534"/>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4" idx="4"/>
            <a:endCxn id="25" idx="0"/>
          </p:cNvCxnSpPr>
          <p:nvPr/>
        </p:nvCxnSpPr>
        <p:spPr bwMode="gray">
          <a:xfrm>
            <a:off x="6450011" y="4351869"/>
            <a:ext cx="0" cy="245534"/>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25" idx="4"/>
            <a:endCxn id="26" idx="0"/>
          </p:cNvCxnSpPr>
          <p:nvPr/>
        </p:nvCxnSpPr>
        <p:spPr bwMode="gray">
          <a:xfrm>
            <a:off x="6450011" y="4749803"/>
            <a:ext cx="0" cy="245532"/>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7" idx="1"/>
            <a:endCxn id="18" idx="0"/>
          </p:cNvCxnSpPr>
          <p:nvPr/>
        </p:nvCxnSpPr>
        <p:spPr bwMode="gray">
          <a:xfrm rot="10800000" flipV="1">
            <a:off x="6450011" y="2308131"/>
            <a:ext cx="130976" cy="299602"/>
          </a:xfrm>
          <a:prstGeom prst="bentConnector2">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bwMode="gray">
          <a:xfrm>
            <a:off x="11276011" y="6556248"/>
            <a:ext cx="381661" cy="182880"/>
          </a:xfrm>
          <a:prstGeom prst="rect">
            <a:avLst/>
          </a:prstGeom>
        </p:spPr>
        <p:txBody>
          <a:bodyPr/>
          <a:lstStyle/>
          <a:p>
            <a:fld id="{C51EAA63-D034-42AE-91FA-B13B9518C7BE}" type="slidenum">
              <a:rPr lang="en-US" smtClean="0"/>
              <a:pPr/>
              <a:t>17</a:t>
            </a:fld>
            <a:endParaRPr lang="en-US" dirty="0"/>
          </a:p>
        </p:txBody>
      </p:sp>
      <p:sp>
        <p:nvSpPr>
          <p:cNvPr id="45" name="Text Placeholder 5"/>
          <p:cNvSpPr>
            <a:spLocks noGrp="1"/>
          </p:cNvSpPr>
          <p:nvPr>
            <p:ph type="body" sz="quarter" idx="13"/>
          </p:nvPr>
        </p:nvSpPr>
        <p:spPr bwMode="gray">
          <a:xfrm>
            <a:off x="531814" y="1219200"/>
            <a:ext cx="11125198" cy="343299"/>
          </a:xfrm>
        </p:spPr>
        <p:txBody>
          <a:bodyPr/>
          <a:lstStyle/>
          <a:p>
            <a:r>
              <a:rPr lang="en-US" dirty="0" smtClean="0"/>
              <a:t>Secure user identity, app, data and device</a:t>
            </a:r>
            <a:endParaRPr lang="en-US" dirty="0"/>
          </a:p>
        </p:txBody>
      </p:sp>
      <p:sp>
        <p:nvSpPr>
          <p:cNvPr id="43" name="Title 1"/>
          <p:cNvSpPr>
            <a:spLocks noGrp="1"/>
          </p:cNvSpPr>
          <p:nvPr>
            <p:ph type="title"/>
          </p:nvPr>
        </p:nvSpPr>
        <p:spPr bwMode="gray"/>
        <p:txBody>
          <a:bodyPr/>
          <a:lstStyle/>
          <a:p>
            <a:r>
              <a:rPr lang="en-US" dirty="0" smtClean="0"/>
              <a:t>Oracle Enterprise Mobility Management (EMM)</a:t>
            </a:r>
            <a:endParaRPr lang="en-US" dirty="0"/>
          </a:p>
        </p:txBody>
      </p:sp>
      <p:grpSp>
        <p:nvGrpSpPr>
          <p:cNvPr id="2" name="Group 18"/>
          <p:cNvGrpSpPr/>
          <p:nvPr/>
        </p:nvGrpSpPr>
        <p:grpSpPr bwMode="gray">
          <a:xfrm>
            <a:off x="912812" y="4095086"/>
            <a:ext cx="667823" cy="594342"/>
            <a:chOff x="6015194" y="3264756"/>
            <a:chExt cx="968828" cy="862227"/>
          </a:xfrm>
        </p:grpSpPr>
        <p:sp>
          <p:nvSpPr>
            <p:cNvPr id="124" name="Freeform 64"/>
            <p:cNvSpPr>
              <a:spLocks noChangeArrowheads="1"/>
            </p:cNvSpPr>
            <p:nvPr/>
          </p:nvSpPr>
          <p:spPr bwMode="gray">
            <a:xfrm>
              <a:off x="6015194" y="3264756"/>
              <a:ext cx="716795" cy="576439"/>
            </a:xfrm>
            <a:custGeom>
              <a:avLst/>
              <a:gdLst>
                <a:gd name="T0" fmla="*/ 4211 w 4212"/>
                <a:gd name="T1" fmla="*/ 0 h 3387"/>
                <a:gd name="T2" fmla="*/ 3358 w 4212"/>
                <a:gd name="T3" fmla="*/ 3187 h 3387"/>
                <a:gd name="T4" fmla="*/ 0 w 4212"/>
                <a:gd name="T5" fmla="*/ 3386 h 3387"/>
                <a:gd name="T6" fmla="*/ 883 w 4212"/>
                <a:gd name="T7" fmla="*/ 313 h 3387"/>
                <a:gd name="T8" fmla="*/ 4211 w 4212"/>
                <a:gd name="T9" fmla="*/ 0 h 3387"/>
              </a:gdLst>
              <a:ahLst/>
              <a:cxnLst>
                <a:cxn ang="0">
                  <a:pos x="T0" y="T1"/>
                </a:cxn>
                <a:cxn ang="0">
                  <a:pos x="T2" y="T3"/>
                </a:cxn>
                <a:cxn ang="0">
                  <a:pos x="T4" y="T5"/>
                </a:cxn>
                <a:cxn ang="0">
                  <a:pos x="T6" y="T7"/>
                </a:cxn>
                <a:cxn ang="0">
                  <a:pos x="T8" y="T9"/>
                </a:cxn>
              </a:cxnLst>
              <a:rect l="0" t="0" r="r" b="b"/>
              <a:pathLst>
                <a:path w="4212" h="3387">
                  <a:moveTo>
                    <a:pt x="4211" y="0"/>
                  </a:moveTo>
                  <a:lnTo>
                    <a:pt x="3358" y="3187"/>
                  </a:lnTo>
                  <a:lnTo>
                    <a:pt x="0" y="3386"/>
                  </a:lnTo>
                  <a:lnTo>
                    <a:pt x="883" y="313"/>
                  </a:lnTo>
                  <a:lnTo>
                    <a:pt x="4211"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5" name="Freeform 65"/>
            <p:cNvSpPr>
              <a:spLocks noChangeArrowheads="1"/>
            </p:cNvSpPr>
            <p:nvPr/>
          </p:nvSpPr>
          <p:spPr bwMode="gray">
            <a:xfrm>
              <a:off x="6587128" y="3264756"/>
              <a:ext cx="396894" cy="862227"/>
            </a:xfrm>
            <a:custGeom>
              <a:avLst/>
              <a:gdLst>
                <a:gd name="T0" fmla="*/ 853 w 2334"/>
                <a:gd name="T1" fmla="*/ 0 h 5094"/>
                <a:gd name="T2" fmla="*/ 2333 w 2334"/>
                <a:gd name="T3" fmla="*/ 2020 h 5094"/>
                <a:gd name="T4" fmla="*/ 1565 w 2334"/>
                <a:gd name="T5" fmla="*/ 5093 h 5094"/>
                <a:gd name="T6" fmla="*/ 0 w 2334"/>
                <a:gd name="T7" fmla="*/ 3187 h 5094"/>
                <a:gd name="T8" fmla="*/ 853 w 2334"/>
                <a:gd name="T9" fmla="*/ 0 h 5094"/>
                <a:gd name="connsiteX0" fmla="*/ 3655 w 9996"/>
                <a:gd name="connsiteY0" fmla="*/ 0 h 9946"/>
                <a:gd name="connsiteX1" fmla="*/ 9996 w 9996"/>
                <a:gd name="connsiteY1" fmla="*/ 3965 h 9946"/>
                <a:gd name="connsiteX2" fmla="*/ 6535 w 9996"/>
                <a:gd name="connsiteY2" fmla="*/ 9946 h 9946"/>
                <a:gd name="connsiteX3" fmla="*/ 0 w 9996"/>
                <a:gd name="connsiteY3" fmla="*/ 6256 h 9946"/>
                <a:gd name="connsiteX4" fmla="*/ 3655 w 9996"/>
                <a:gd name="connsiteY4" fmla="*/ 0 h 9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6" h="9946">
                  <a:moveTo>
                    <a:pt x="3655" y="0"/>
                  </a:moveTo>
                  <a:lnTo>
                    <a:pt x="9996" y="3965"/>
                  </a:lnTo>
                  <a:lnTo>
                    <a:pt x="6535" y="9946"/>
                  </a:lnTo>
                  <a:lnTo>
                    <a:pt x="0" y="6256"/>
                  </a:lnTo>
                  <a:lnTo>
                    <a:pt x="3655" y="0"/>
                  </a:lnTo>
                </a:path>
              </a:pathLst>
            </a:custGeom>
            <a:solidFill>
              <a:schemeClr val="accent1">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6" name="Freeform 38"/>
            <p:cNvSpPr>
              <a:spLocks noChangeArrowheads="1"/>
            </p:cNvSpPr>
            <p:nvPr/>
          </p:nvSpPr>
          <p:spPr bwMode="gray">
            <a:xfrm>
              <a:off x="6015663" y="3797702"/>
              <a:ext cx="836455" cy="326335"/>
            </a:xfrm>
            <a:custGeom>
              <a:avLst/>
              <a:gdLst>
                <a:gd name="T0" fmla="*/ 1508 w 4752"/>
                <a:gd name="T1" fmla="*/ 0 h 2164"/>
                <a:gd name="T2" fmla="*/ 0 w 4752"/>
                <a:gd name="T3" fmla="*/ 456 h 2164"/>
                <a:gd name="T4" fmla="*/ 1821 w 4752"/>
                <a:gd name="T5" fmla="*/ 2106 h 2164"/>
                <a:gd name="T6" fmla="*/ 2048 w 4752"/>
                <a:gd name="T7" fmla="*/ 2163 h 2164"/>
                <a:gd name="T8" fmla="*/ 4751 w 4752"/>
                <a:gd name="T9" fmla="*/ 1935 h 2164"/>
                <a:gd name="T10" fmla="*/ 2959 w 4752"/>
                <a:gd name="T11" fmla="*/ 256 h 2164"/>
                <a:gd name="T12" fmla="*/ 1508 w 4752"/>
                <a:gd name="T13" fmla="*/ 0 h 2164"/>
                <a:gd name="connsiteX0" fmla="*/ 3173 w 9998"/>
                <a:gd name="connsiteY0" fmla="*/ 0 h 9995"/>
                <a:gd name="connsiteX1" fmla="*/ 0 w 9998"/>
                <a:gd name="connsiteY1" fmla="*/ 2107 h 9995"/>
                <a:gd name="connsiteX2" fmla="*/ 3832 w 9998"/>
                <a:gd name="connsiteY2" fmla="*/ 9732 h 9995"/>
                <a:gd name="connsiteX3" fmla="*/ 4310 w 9998"/>
                <a:gd name="connsiteY3" fmla="*/ 9995 h 9995"/>
                <a:gd name="connsiteX4" fmla="*/ 9998 w 9998"/>
                <a:gd name="connsiteY4" fmla="*/ 8942 h 9995"/>
                <a:gd name="connsiteX5" fmla="*/ 6227 w 9998"/>
                <a:gd name="connsiteY5" fmla="*/ 1183 h 9995"/>
                <a:gd name="connsiteX0" fmla="*/ 5991 w 10000"/>
                <a:gd name="connsiteY0" fmla="*/ 0 h 8962"/>
                <a:gd name="connsiteX1" fmla="*/ 0 w 10000"/>
                <a:gd name="connsiteY1" fmla="*/ 1070 h 8962"/>
                <a:gd name="connsiteX2" fmla="*/ 3833 w 10000"/>
                <a:gd name="connsiteY2" fmla="*/ 8699 h 8962"/>
                <a:gd name="connsiteX3" fmla="*/ 4311 w 10000"/>
                <a:gd name="connsiteY3" fmla="*/ 8962 h 8962"/>
                <a:gd name="connsiteX4" fmla="*/ 10000 w 10000"/>
                <a:gd name="connsiteY4" fmla="*/ 7908 h 8962"/>
                <a:gd name="connsiteX5" fmla="*/ 6228 w 10000"/>
                <a:gd name="connsiteY5" fmla="*/ 146 h 8962"/>
                <a:gd name="connsiteX0" fmla="*/ 5991 w 10000"/>
                <a:gd name="connsiteY0" fmla="*/ 109 h 10109"/>
                <a:gd name="connsiteX1" fmla="*/ 0 w 10000"/>
                <a:gd name="connsiteY1" fmla="*/ 1303 h 10109"/>
                <a:gd name="connsiteX2" fmla="*/ 3833 w 10000"/>
                <a:gd name="connsiteY2" fmla="*/ 9816 h 10109"/>
                <a:gd name="connsiteX3" fmla="*/ 4311 w 10000"/>
                <a:gd name="connsiteY3" fmla="*/ 10109 h 10109"/>
                <a:gd name="connsiteX4" fmla="*/ 10000 w 10000"/>
                <a:gd name="connsiteY4" fmla="*/ 8933 h 10109"/>
                <a:gd name="connsiteX5" fmla="*/ 5993 w 10000"/>
                <a:gd name="connsiteY5" fmla="*/ 0 h 10109"/>
                <a:gd name="connsiteX0" fmla="*/ 5991 w 10000"/>
                <a:gd name="connsiteY0" fmla="*/ 109 h 10109"/>
                <a:gd name="connsiteX1" fmla="*/ 0 w 10000"/>
                <a:gd name="connsiteY1" fmla="*/ 1303 h 10109"/>
                <a:gd name="connsiteX2" fmla="*/ 3833 w 10000"/>
                <a:gd name="connsiteY2" fmla="*/ 9816 h 10109"/>
                <a:gd name="connsiteX3" fmla="*/ 4311 w 10000"/>
                <a:gd name="connsiteY3" fmla="*/ 10109 h 10109"/>
                <a:gd name="connsiteX4" fmla="*/ 10000 w 10000"/>
                <a:gd name="connsiteY4" fmla="*/ 8933 h 10109"/>
                <a:gd name="connsiteX5" fmla="*/ 5993 w 10000"/>
                <a:gd name="connsiteY5" fmla="*/ 0 h 10109"/>
                <a:gd name="connsiteX6" fmla="*/ 5991 w 10000"/>
                <a:gd name="connsiteY6" fmla="*/ 109 h 10109"/>
                <a:gd name="connsiteX0" fmla="*/ 5991 w 9014"/>
                <a:gd name="connsiteY0" fmla="*/ 109 h 10109"/>
                <a:gd name="connsiteX1" fmla="*/ 0 w 9014"/>
                <a:gd name="connsiteY1" fmla="*/ 1303 h 10109"/>
                <a:gd name="connsiteX2" fmla="*/ 3833 w 9014"/>
                <a:gd name="connsiteY2" fmla="*/ 9816 h 10109"/>
                <a:gd name="connsiteX3" fmla="*/ 4311 w 9014"/>
                <a:gd name="connsiteY3" fmla="*/ 10109 h 10109"/>
                <a:gd name="connsiteX4" fmla="*/ 9014 w 9014"/>
                <a:gd name="connsiteY4" fmla="*/ 6821 h 10109"/>
                <a:gd name="connsiteX5" fmla="*/ 5993 w 9014"/>
                <a:gd name="connsiteY5" fmla="*/ 0 h 10109"/>
                <a:gd name="connsiteX6" fmla="*/ 5991 w 9014"/>
                <a:gd name="connsiteY6" fmla="*/ 109 h 10109"/>
                <a:gd name="connsiteX0" fmla="*/ 6646 w 9687"/>
                <a:gd name="connsiteY0" fmla="*/ 108 h 10000"/>
                <a:gd name="connsiteX1" fmla="*/ 0 w 9687"/>
                <a:gd name="connsiteY1" fmla="*/ 1289 h 10000"/>
                <a:gd name="connsiteX2" fmla="*/ 4252 w 9687"/>
                <a:gd name="connsiteY2" fmla="*/ 9710 h 10000"/>
                <a:gd name="connsiteX3" fmla="*/ 4783 w 9687"/>
                <a:gd name="connsiteY3" fmla="*/ 10000 h 10000"/>
                <a:gd name="connsiteX4" fmla="*/ 9687 w 9687"/>
                <a:gd name="connsiteY4" fmla="*/ 9779 h 10000"/>
                <a:gd name="connsiteX5" fmla="*/ 6649 w 9687"/>
                <a:gd name="connsiteY5" fmla="*/ 0 h 10000"/>
                <a:gd name="connsiteX6" fmla="*/ 6646 w 9687"/>
                <a:gd name="connsiteY6" fmla="*/ 108 h 10000"/>
                <a:gd name="connsiteX0" fmla="*/ 6861 w 10000"/>
                <a:gd name="connsiteY0" fmla="*/ 108 h 9779"/>
                <a:gd name="connsiteX1" fmla="*/ 0 w 10000"/>
                <a:gd name="connsiteY1" fmla="*/ 1289 h 9779"/>
                <a:gd name="connsiteX2" fmla="*/ 4389 w 10000"/>
                <a:gd name="connsiteY2" fmla="*/ 9710 h 9779"/>
                <a:gd name="connsiteX3" fmla="*/ 10000 w 10000"/>
                <a:gd name="connsiteY3" fmla="*/ 9779 h 9779"/>
                <a:gd name="connsiteX4" fmla="*/ 6864 w 10000"/>
                <a:gd name="connsiteY4" fmla="*/ 0 h 9779"/>
                <a:gd name="connsiteX5" fmla="*/ 6861 w 10000"/>
                <a:gd name="connsiteY5" fmla="*/ 108 h 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779">
                  <a:moveTo>
                    <a:pt x="6861" y="108"/>
                  </a:moveTo>
                  <a:lnTo>
                    <a:pt x="0" y="1289"/>
                  </a:lnTo>
                  <a:lnTo>
                    <a:pt x="4389" y="9710"/>
                  </a:lnTo>
                  <a:lnTo>
                    <a:pt x="10000" y="9779"/>
                  </a:lnTo>
                  <a:lnTo>
                    <a:pt x="6864" y="0"/>
                  </a:lnTo>
                  <a:cubicBezTo>
                    <a:pt x="6862" y="36"/>
                    <a:pt x="6862" y="72"/>
                    <a:pt x="6861" y="108"/>
                  </a:cubicBezTo>
                  <a:close/>
                </a:path>
              </a:pathLst>
            </a:custGeom>
            <a:solidFill>
              <a:schemeClr val="accent1">
                <a:lumMod val="50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20" name="TextBox 19"/>
          <p:cNvSpPr txBox="1"/>
          <p:nvPr/>
        </p:nvSpPr>
        <p:spPr bwMode="gray">
          <a:xfrm>
            <a:off x="8369322" y="4259442"/>
            <a:ext cx="2299670" cy="472675"/>
          </a:xfrm>
          <a:prstGeom prst="rect">
            <a:avLst/>
          </a:prstGeom>
          <a:noFill/>
        </p:spPr>
        <p:txBody>
          <a:bodyPr lIns="0" tIns="0" rIns="0" bIns="0" anchor="t" anchorCtr="0">
            <a:noAutofit/>
          </a:bodyPr>
          <a:lstStyle/>
          <a:p>
            <a:pPr>
              <a:lnSpc>
                <a:spcPct val="90000"/>
              </a:lnSpc>
              <a:spcBef>
                <a:spcPct val="50000"/>
              </a:spcBef>
              <a:buClr>
                <a:srgbClr val="F0AB00"/>
              </a:buClr>
              <a:buSzPct val="80000"/>
              <a:defRPr/>
            </a:pPr>
            <a:r>
              <a:rPr lang="en-US" sz="1600" b="1" kern="0" dirty="0">
                <a:solidFill>
                  <a:srgbClr val="5F5F5F"/>
                </a:solidFill>
                <a:latin typeface="Calibri" pitchFamily="34" charset="0"/>
                <a:ea typeface="Arial Unicode MS" pitchFamily="34" charset="-128"/>
                <a:cs typeface="Calibri" pitchFamily="34" charset="0"/>
              </a:rPr>
              <a:t>Mobile Device Management</a:t>
            </a:r>
          </a:p>
        </p:txBody>
      </p:sp>
      <p:sp>
        <p:nvSpPr>
          <p:cNvPr id="30" name="Rectangle 9"/>
          <p:cNvSpPr>
            <a:spLocks noChangeArrowheads="1"/>
          </p:cNvSpPr>
          <p:nvPr/>
        </p:nvSpPr>
        <p:spPr bwMode="gray">
          <a:xfrm>
            <a:off x="8410814" y="4783197"/>
            <a:ext cx="3095356" cy="1004896"/>
          </a:xfrm>
          <a:prstGeom prst="rect">
            <a:avLst/>
          </a:prstGeom>
          <a:noFill/>
          <a:ln w="12700">
            <a:noFill/>
            <a:miter lim="800000"/>
            <a:headEnd type="none" w="sm" len="sm"/>
            <a:tailEnd type="none" w="sm" len="sm"/>
          </a:ln>
        </p:spPr>
        <p:txBody>
          <a:bodyPr wrap="square" lIns="0" tIns="0" rIns="0" bIns="0">
            <a:noAutofit/>
          </a:bodyPr>
          <a:lstStyle/>
          <a:p>
            <a:pPr eaLnBrk="0" hangingPunct="0">
              <a:lnSpc>
                <a:spcPct val="80000"/>
              </a:lnSpc>
              <a:spcBef>
                <a:spcPct val="30000"/>
              </a:spcBef>
            </a:pPr>
            <a:r>
              <a:rPr lang="en-US" sz="1200" b="1" kern="0" dirty="0">
                <a:solidFill>
                  <a:schemeClr val="accent1"/>
                </a:solidFill>
                <a:latin typeface="Arial"/>
                <a:ea typeface="Arial Unicode MS" pitchFamily="34" charset="-128"/>
                <a:cs typeface="Arial"/>
              </a:rPr>
              <a:t>Device</a:t>
            </a:r>
            <a:r>
              <a:rPr lang="en-US" sz="1600" b="1" kern="0" dirty="0">
                <a:solidFill>
                  <a:schemeClr val="accent1"/>
                </a:solidFill>
                <a:latin typeface="Calibri" pitchFamily="34" charset="0"/>
                <a:ea typeface="Arial Unicode MS" pitchFamily="34" charset="-128"/>
                <a:cs typeface="Calibri" pitchFamily="34" charset="0"/>
              </a:rPr>
              <a:t> </a:t>
            </a:r>
            <a:r>
              <a:rPr lang="en-US" sz="1200" b="1" kern="0" dirty="0">
                <a:solidFill>
                  <a:schemeClr val="accent1"/>
                </a:solidFill>
                <a:latin typeface="Arial"/>
                <a:ea typeface="Arial Unicode MS" pitchFamily="34" charset="-128"/>
                <a:cs typeface="Arial"/>
              </a:rPr>
              <a:t>centric</a:t>
            </a:r>
            <a:r>
              <a:rPr lang="en-US" sz="1200" b="1" dirty="0">
                <a:solidFill>
                  <a:schemeClr val="accent1"/>
                </a:solidFill>
              </a:rPr>
              <a:t> </a:t>
            </a:r>
            <a:r>
              <a:rPr lang="en-US" sz="1200" dirty="0">
                <a:solidFill>
                  <a:srgbClr val="5F5F5F"/>
                </a:solidFill>
              </a:rPr>
              <a:t>security policies</a:t>
            </a:r>
          </a:p>
          <a:p>
            <a:pPr eaLnBrk="0" hangingPunct="0">
              <a:lnSpc>
                <a:spcPct val="80000"/>
              </a:lnSpc>
              <a:spcBef>
                <a:spcPct val="30000"/>
              </a:spcBef>
            </a:pPr>
            <a:r>
              <a:rPr lang="en-US" sz="1200" dirty="0">
                <a:solidFill>
                  <a:srgbClr val="5F5F5F"/>
                </a:solidFill>
              </a:rPr>
              <a:t>Device enrollment</a:t>
            </a:r>
          </a:p>
          <a:p>
            <a:pPr eaLnBrk="0" hangingPunct="0">
              <a:lnSpc>
                <a:spcPct val="80000"/>
              </a:lnSpc>
              <a:spcBef>
                <a:spcPct val="30000"/>
              </a:spcBef>
            </a:pPr>
            <a:r>
              <a:rPr lang="en-US" sz="1200" dirty="0">
                <a:solidFill>
                  <a:srgbClr val="5F5F5F"/>
                </a:solidFill>
              </a:rPr>
              <a:t>Device control</a:t>
            </a:r>
          </a:p>
          <a:p>
            <a:pPr eaLnBrk="0" hangingPunct="0">
              <a:lnSpc>
                <a:spcPct val="80000"/>
              </a:lnSpc>
              <a:spcBef>
                <a:spcPct val="30000"/>
              </a:spcBef>
            </a:pPr>
            <a:r>
              <a:rPr lang="en-US" sz="1200" dirty="0">
                <a:solidFill>
                  <a:srgbClr val="5F5F5F"/>
                </a:solidFill>
              </a:rPr>
              <a:t>Device inventory</a:t>
            </a:r>
          </a:p>
        </p:txBody>
      </p:sp>
      <p:sp>
        <p:nvSpPr>
          <p:cNvPr id="31" name="TextBox 30"/>
          <p:cNvSpPr txBox="1"/>
          <p:nvPr/>
        </p:nvSpPr>
        <p:spPr bwMode="gray">
          <a:xfrm>
            <a:off x="1705352" y="4155920"/>
            <a:ext cx="2299670" cy="472675"/>
          </a:xfrm>
          <a:prstGeom prst="rect">
            <a:avLst/>
          </a:prstGeom>
          <a:noFill/>
        </p:spPr>
        <p:txBody>
          <a:bodyPr lIns="0" tIns="0" rIns="0" bIns="0" anchor="t" anchorCtr="0">
            <a:noAutofit/>
          </a:bodyPr>
          <a:lstStyle/>
          <a:p>
            <a:pPr>
              <a:lnSpc>
                <a:spcPct val="90000"/>
              </a:lnSpc>
              <a:spcBef>
                <a:spcPct val="50000"/>
              </a:spcBef>
              <a:buClr>
                <a:srgbClr val="F0AB00"/>
              </a:buClr>
              <a:buSzPct val="80000"/>
              <a:defRPr/>
            </a:pPr>
            <a:r>
              <a:rPr lang="en-US" sz="1600" b="1" kern="0" dirty="0">
                <a:solidFill>
                  <a:srgbClr val="5F5F5F"/>
                </a:solidFill>
                <a:latin typeface="Calibri" pitchFamily="34" charset="0"/>
                <a:ea typeface="Arial Unicode MS" pitchFamily="34" charset="-128"/>
                <a:cs typeface="Calibri" pitchFamily="34" charset="0"/>
              </a:rPr>
              <a:t>Mobile Content Management</a:t>
            </a:r>
          </a:p>
          <a:p>
            <a:pPr>
              <a:lnSpc>
                <a:spcPct val="90000"/>
              </a:lnSpc>
              <a:spcBef>
                <a:spcPct val="50000"/>
              </a:spcBef>
              <a:buClr>
                <a:srgbClr val="F0AB00"/>
              </a:buClr>
              <a:buSzPct val="80000"/>
              <a:defRPr/>
            </a:pPr>
            <a:endParaRPr lang="en-US" sz="1600" b="1" kern="0" dirty="0">
              <a:solidFill>
                <a:srgbClr val="5F5F5F"/>
              </a:solidFill>
              <a:latin typeface="Calibri" pitchFamily="34" charset="0"/>
              <a:ea typeface="Arial Unicode MS" pitchFamily="34" charset="-128"/>
              <a:cs typeface="Calibri" pitchFamily="34" charset="0"/>
            </a:endParaRPr>
          </a:p>
        </p:txBody>
      </p:sp>
      <p:sp>
        <p:nvSpPr>
          <p:cNvPr id="32" name="Rectangle 9"/>
          <p:cNvSpPr>
            <a:spLocks noChangeArrowheads="1"/>
          </p:cNvSpPr>
          <p:nvPr/>
        </p:nvSpPr>
        <p:spPr bwMode="gray">
          <a:xfrm>
            <a:off x="1637873" y="4784285"/>
            <a:ext cx="3095356" cy="907194"/>
          </a:xfrm>
          <a:prstGeom prst="rect">
            <a:avLst/>
          </a:prstGeom>
          <a:noFill/>
          <a:ln w="12700">
            <a:noFill/>
            <a:miter lim="800000"/>
            <a:headEnd type="none" w="sm" len="sm"/>
            <a:tailEnd type="none" w="sm" len="sm"/>
          </a:ln>
        </p:spPr>
        <p:txBody>
          <a:bodyPr wrap="square" lIns="0" tIns="0" rIns="0" bIns="0">
            <a:noAutofit/>
          </a:bodyPr>
          <a:lstStyle/>
          <a:p>
            <a:pPr eaLnBrk="0" hangingPunct="0">
              <a:lnSpc>
                <a:spcPct val="80000"/>
              </a:lnSpc>
              <a:spcBef>
                <a:spcPct val="30000"/>
              </a:spcBef>
            </a:pPr>
            <a:r>
              <a:rPr lang="en-US" sz="1200" b="1" dirty="0">
                <a:solidFill>
                  <a:srgbClr val="FF0000"/>
                </a:solidFill>
              </a:rPr>
              <a:t>Secure container &amp; app tunnel </a:t>
            </a:r>
            <a:r>
              <a:rPr lang="en-US" sz="1200" dirty="0">
                <a:solidFill>
                  <a:srgbClr val="5F5F5F"/>
                </a:solidFill>
              </a:rPr>
              <a:t>for securely accessing and storing corporate content</a:t>
            </a:r>
          </a:p>
          <a:p>
            <a:pPr eaLnBrk="0" hangingPunct="0">
              <a:lnSpc>
                <a:spcPct val="80000"/>
              </a:lnSpc>
              <a:spcBef>
                <a:spcPct val="30000"/>
              </a:spcBef>
            </a:pPr>
            <a:r>
              <a:rPr lang="en-US" sz="1200" dirty="0">
                <a:solidFill>
                  <a:srgbClr val="5F5F5F"/>
                </a:solidFill>
              </a:rPr>
              <a:t>Strong DLP policies to avoid data leakage</a:t>
            </a:r>
          </a:p>
          <a:p>
            <a:pPr eaLnBrk="0" hangingPunct="0">
              <a:lnSpc>
                <a:spcPct val="80000"/>
              </a:lnSpc>
              <a:spcBef>
                <a:spcPct val="30000"/>
              </a:spcBef>
            </a:pPr>
            <a:r>
              <a:rPr lang="en-US" sz="1200" dirty="0">
                <a:solidFill>
                  <a:srgbClr val="5F5F5F"/>
                </a:solidFill>
              </a:rPr>
              <a:t>File manager and doc </a:t>
            </a:r>
            <a:r>
              <a:rPr lang="en-US" sz="1200" dirty="0" smtClean="0">
                <a:solidFill>
                  <a:srgbClr val="5F5F5F"/>
                </a:solidFill>
              </a:rPr>
              <a:t>editor / viewer </a:t>
            </a:r>
            <a:r>
              <a:rPr lang="en-US" sz="1200" dirty="0">
                <a:solidFill>
                  <a:srgbClr val="5F5F5F"/>
                </a:solidFill>
              </a:rPr>
              <a:t>for secure content collaboration</a:t>
            </a:r>
          </a:p>
        </p:txBody>
      </p:sp>
      <p:sp>
        <p:nvSpPr>
          <p:cNvPr id="33" name="TextBox 32"/>
          <p:cNvSpPr txBox="1"/>
          <p:nvPr/>
        </p:nvSpPr>
        <p:spPr bwMode="gray">
          <a:xfrm>
            <a:off x="8438865" y="2180320"/>
            <a:ext cx="2299670" cy="256687"/>
          </a:xfrm>
          <a:prstGeom prst="rect">
            <a:avLst/>
          </a:prstGeom>
          <a:noFill/>
        </p:spPr>
        <p:txBody>
          <a:bodyPr lIns="0" tIns="0" rIns="0" bIns="0" anchor="t" anchorCtr="0">
            <a:noAutofit/>
          </a:bodyPr>
          <a:lstStyle/>
          <a:p>
            <a:pPr>
              <a:lnSpc>
                <a:spcPct val="90000"/>
              </a:lnSpc>
              <a:spcBef>
                <a:spcPct val="50000"/>
              </a:spcBef>
              <a:buClr>
                <a:srgbClr val="F0AB00"/>
              </a:buClr>
              <a:buSzPct val="80000"/>
              <a:defRPr/>
            </a:pPr>
            <a:r>
              <a:rPr lang="en-US" sz="1600" b="1" kern="0" dirty="0">
                <a:solidFill>
                  <a:srgbClr val="5F5F5F"/>
                </a:solidFill>
                <a:latin typeface="Calibri" pitchFamily="34" charset="0"/>
                <a:ea typeface="Arial Unicode MS" pitchFamily="34" charset="-128"/>
                <a:cs typeface="Calibri" pitchFamily="34" charset="0"/>
              </a:rPr>
              <a:t>Mobile Application Management</a:t>
            </a:r>
          </a:p>
        </p:txBody>
      </p:sp>
      <p:sp>
        <p:nvSpPr>
          <p:cNvPr id="35" name="TextBox 34"/>
          <p:cNvSpPr txBox="1"/>
          <p:nvPr/>
        </p:nvSpPr>
        <p:spPr bwMode="gray">
          <a:xfrm>
            <a:off x="1707461" y="2260197"/>
            <a:ext cx="1628395" cy="249066"/>
          </a:xfrm>
          <a:prstGeom prst="rect">
            <a:avLst/>
          </a:prstGeom>
          <a:noFill/>
        </p:spPr>
        <p:txBody>
          <a:bodyPr lIns="0" tIns="0" rIns="0" bIns="0" anchor="t" anchorCtr="0">
            <a:noAutofit/>
          </a:bodyPr>
          <a:lstStyle/>
          <a:p>
            <a:pPr>
              <a:lnSpc>
                <a:spcPct val="90000"/>
              </a:lnSpc>
              <a:spcBef>
                <a:spcPct val="50000"/>
              </a:spcBef>
              <a:buClr>
                <a:srgbClr val="F0AB00"/>
              </a:buClr>
              <a:buSzPct val="80000"/>
              <a:defRPr/>
            </a:pPr>
            <a:r>
              <a:rPr lang="en-US" sz="1600" b="1" kern="0" dirty="0">
                <a:solidFill>
                  <a:srgbClr val="5F5F5F"/>
                </a:solidFill>
                <a:latin typeface="Calibri" pitchFamily="34" charset="0"/>
                <a:ea typeface="Arial Unicode MS" pitchFamily="34" charset="-128"/>
                <a:cs typeface="Calibri" pitchFamily="34" charset="0"/>
              </a:rPr>
              <a:t>Mobile </a:t>
            </a:r>
            <a:r>
              <a:rPr lang="en-US" sz="1600" b="1" kern="0" dirty="0" smtClean="0">
                <a:solidFill>
                  <a:srgbClr val="5F5F5F"/>
                </a:solidFill>
                <a:latin typeface="Calibri" pitchFamily="34" charset="0"/>
                <a:ea typeface="Arial Unicode MS" pitchFamily="34" charset="-128"/>
                <a:cs typeface="Calibri" pitchFamily="34" charset="0"/>
              </a:rPr>
              <a:t>Identity</a:t>
            </a:r>
            <a:endParaRPr lang="en-US" sz="1600" b="1" kern="0" dirty="0">
              <a:solidFill>
                <a:srgbClr val="5F5F5F"/>
              </a:solidFill>
              <a:latin typeface="Calibri" pitchFamily="34" charset="0"/>
              <a:ea typeface="Arial Unicode MS" pitchFamily="34" charset="-128"/>
              <a:cs typeface="Calibri" pitchFamily="34" charset="0"/>
            </a:endParaRPr>
          </a:p>
        </p:txBody>
      </p:sp>
      <p:grpSp>
        <p:nvGrpSpPr>
          <p:cNvPr id="7" name="Group 54"/>
          <p:cNvGrpSpPr/>
          <p:nvPr/>
        </p:nvGrpSpPr>
        <p:grpSpPr bwMode="gray">
          <a:xfrm>
            <a:off x="912812" y="2057400"/>
            <a:ext cx="667823" cy="594342"/>
            <a:chOff x="6015194" y="3264756"/>
            <a:chExt cx="968828" cy="862227"/>
          </a:xfrm>
        </p:grpSpPr>
        <p:sp>
          <p:nvSpPr>
            <p:cNvPr id="89" name="Freeform 64"/>
            <p:cNvSpPr>
              <a:spLocks noChangeArrowheads="1"/>
            </p:cNvSpPr>
            <p:nvPr/>
          </p:nvSpPr>
          <p:spPr bwMode="gray">
            <a:xfrm>
              <a:off x="6015194" y="3264756"/>
              <a:ext cx="716795" cy="576439"/>
            </a:xfrm>
            <a:custGeom>
              <a:avLst/>
              <a:gdLst>
                <a:gd name="T0" fmla="*/ 4211 w 4212"/>
                <a:gd name="T1" fmla="*/ 0 h 3387"/>
                <a:gd name="T2" fmla="*/ 3358 w 4212"/>
                <a:gd name="T3" fmla="*/ 3187 h 3387"/>
                <a:gd name="T4" fmla="*/ 0 w 4212"/>
                <a:gd name="T5" fmla="*/ 3386 h 3387"/>
                <a:gd name="T6" fmla="*/ 883 w 4212"/>
                <a:gd name="T7" fmla="*/ 313 h 3387"/>
                <a:gd name="T8" fmla="*/ 4211 w 4212"/>
                <a:gd name="T9" fmla="*/ 0 h 3387"/>
              </a:gdLst>
              <a:ahLst/>
              <a:cxnLst>
                <a:cxn ang="0">
                  <a:pos x="T0" y="T1"/>
                </a:cxn>
                <a:cxn ang="0">
                  <a:pos x="T2" y="T3"/>
                </a:cxn>
                <a:cxn ang="0">
                  <a:pos x="T4" y="T5"/>
                </a:cxn>
                <a:cxn ang="0">
                  <a:pos x="T6" y="T7"/>
                </a:cxn>
                <a:cxn ang="0">
                  <a:pos x="T8" y="T9"/>
                </a:cxn>
              </a:cxnLst>
              <a:rect l="0" t="0" r="r" b="b"/>
              <a:pathLst>
                <a:path w="4212" h="3387">
                  <a:moveTo>
                    <a:pt x="4211" y="0"/>
                  </a:moveTo>
                  <a:lnTo>
                    <a:pt x="3358" y="3187"/>
                  </a:lnTo>
                  <a:lnTo>
                    <a:pt x="0" y="3386"/>
                  </a:lnTo>
                  <a:lnTo>
                    <a:pt x="883" y="313"/>
                  </a:lnTo>
                  <a:lnTo>
                    <a:pt x="4211" y="0"/>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0" name="Freeform 65"/>
            <p:cNvSpPr>
              <a:spLocks noChangeArrowheads="1"/>
            </p:cNvSpPr>
            <p:nvPr/>
          </p:nvSpPr>
          <p:spPr bwMode="gray">
            <a:xfrm>
              <a:off x="6587128" y="3264756"/>
              <a:ext cx="396894" cy="862227"/>
            </a:xfrm>
            <a:custGeom>
              <a:avLst/>
              <a:gdLst>
                <a:gd name="T0" fmla="*/ 853 w 2334"/>
                <a:gd name="T1" fmla="*/ 0 h 5094"/>
                <a:gd name="T2" fmla="*/ 2333 w 2334"/>
                <a:gd name="T3" fmla="*/ 2020 h 5094"/>
                <a:gd name="T4" fmla="*/ 1565 w 2334"/>
                <a:gd name="T5" fmla="*/ 5093 h 5094"/>
                <a:gd name="T6" fmla="*/ 0 w 2334"/>
                <a:gd name="T7" fmla="*/ 3187 h 5094"/>
                <a:gd name="T8" fmla="*/ 853 w 2334"/>
                <a:gd name="T9" fmla="*/ 0 h 5094"/>
                <a:gd name="connsiteX0" fmla="*/ 3655 w 9996"/>
                <a:gd name="connsiteY0" fmla="*/ 0 h 9946"/>
                <a:gd name="connsiteX1" fmla="*/ 9996 w 9996"/>
                <a:gd name="connsiteY1" fmla="*/ 3965 h 9946"/>
                <a:gd name="connsiteX2" fmla="*/ 6535 w 9996"/>
                <a:gd name="connsiteY2" fmla="*/ 9946 h 9946"/>
                <a:gd name="connsiteX3" fmla="*/ 0 w 9996"/>
                <a:gd name="connsiteY3" fmla="*/ 6256 h 9946"/>
                <a:gd name="connsiteX4" fmla="*/ 3655 w 9996"/>
                <a:gd name="connsiteY4" fmla="*/ 0 h 9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6" h="9946">
                  <a:moveTo>
                    <a:pt x="3655" y="0"/>
                  </a:moveTo>
                  <a:lnTo>
                    <a:pt x="9996" y="3965"/>
                  </a:lnTo>
                  <a:lnTo>
                    <a:pt x="6535" y="9946"/>
                  </a:lnTo>
                  <a:lnTo>
                    <a:pt x="0" y="6256"/>
                  </a:lnTo>
                  <a:lnTo>
                    <a:pt x="3655" y="0"/>
                  </a:lnTo>
                </a:path>
              </a:pathLst>
            </a:custGeom>
            <a:solidFill>
              <a:schemeClr val="accent2">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1" name="Freeform 38"/>
            <p:cNvSpPr>
              <a:spLocks noChangeArrowheads="1"/>
            </p:cNvSpPr>
            <p:nvPr/>
          </p:nvSpPr>
          <p:spPr bwMode="gray">
            <a:xfrm>
              <a:off x="6015663" y="3797702"/>
              <a:ext cx="836455" cy="326335"/>
            </a:xfrm>
            <a:custGeom>
              <a:avLst/>
              <a:gdLst>
                <a:gd name="T0" fmla="*/ 1508 w 4752"/>
                <a:gd name="T1" fmla="*/ 0 h 2164"/>
                <a:gd name="T2" fmla="*/ 0 w 4752"/>
                <a:gd name="T3" fmla="*/ 456 h 2164"/>
                <a:gd name="T4" fmla="*/ 1821 w 4752"/>
                <a:gd name="T5" fmla="*/ 2106 h 2164"/>
                <a:gd name="T6" fmla="*/ 2048 w 4752"/>
                <a:gd name="T7" fmla="*/ 2163 h 2164"/>
                <a:gd name="T8" fmla="*/ 4751 w 4752"/>
                <a:gd name="T9" fmla="*/ 1935 h 2164"/>
                <a:gd name="T10" fmla="*/ 2959 w 4752"/>
                <a:gd name="T11" fmla="*/ 256 h 2164"/>
                <a:gd name="T12" fmla="*/ 1508 w 4752"/>
                <a:gd name="T13" fmla="*/ 0 h 2164"/>
                <a:gd name="connsiteX0" fmla="*/ 3173 w 9998"/>
                <a:gd name="connsiteY0" fmla="*/ 0 h 9995"/>
                <a:gd name="connsiteX1" fmla="*/ 0 w 9998"/>
                <a:gd name="connsiteY1" fmla="*/ 2107 h 9995"/>
                <a:gd name="connsiteX2" fmla="*/ 3832 w 9998"/>
                <a:gd name="connsiteY2" fmla="*/ 9732 h 9995"/>
                <a:gd name="connsiteX3" fmla="*/ 4310 w 9998"/>
                <a:gd name="connsiteY3" fmla="*/ 9995 h 9995"/>
                <a:gd name="connsiteX4" fmla="*/ 9998 w 9998"/>
                <a:gd name="connsiteY4" fmla="*/ 8942 h 9995"/>
                <a:gd name="connsiteX5" fmla="*/ 6227 w 9998"/>
                <a:gd name="connsiteY5" fmla="*/ 1183 h 9995"/>
                <a:gd name="connsiteX0" fmla="*/ 5991 w 10000"/>
                <a:gd name="connsiteY0" fmla="*/ 0 h 8962"/>
                <a:gd name="connsiteX1" fmla="*/ 0 w 10000"/>
                <a:gd name="connsiteY1" fmla="*/ 1070 h 8962"/>
                <a:gd name="connsiteX2" fmla="*/ 3833 w 10000"/>
                <a:gd name="connsiteY2" fmla="*/ 8699 h 8962"/>
                <a:gd name="connsiteX3" fmla="*/ 4311 w 10000"/>
                <a:gd name="connsiteY3" fmla="*/ 8962 h 8962"/>
                <a:gd name="connsiteX4" fmla="*/ 10000 w 10000"/>
                <a:gd name="connsiteY4" fmla="*/ 7908 h 8962"/>
                <a:gd name="connsiteX5" fmla="*/ 6228 w 10000"/>
                <a:gd name="connsiteY5" fmla="*/ 146 h 8962"/>
                <a:gd name="connsiteX0" fmla="*/ 5991 w 10000"/>
                <a:gd name="connsiteY0" fmla="*/ 109 h 10109"/>
                <a:gd name="connsiteX1" fmla="*/ 0 w 10000"/>
                <a:gd name="connsiteY1" fmla="*/ 1303 h 10109"/>
                <a:gd name="connsiteX2" fmla="*/ 3833 w 10000"/>
                <a:gd name="connsiteY2" fmla="*/ 9816 h 10109"/>
                <a:gd name="connsiteX3" fmla="*/ 4311 w 10000"/>
                <a:gd name="connsiteY3" fmla="*/ 10109 h 10109"/>
                <a:gd name="connsiteX4" fmla="*/ 10000 w 10000"/>
                <a:gd name="connsiteY4" fmla="*/ 8933 h 10109"/>
                <a:gd name="connsiteX5" fmla="*/ 5993 w 10000"/>
                <a:gd name="connsiteY5" fmla="*/ 0 h 10109"/>
                <a:gd name="connsiteX0" fmla="*/ 5991 w 10000"/>
                <a:gd name="connsiteY0" fmla="*/ 109 h 10109"/>
                <a:gd name="connsiteX1" fmla="*/ 0 w 10000"/>
                <a:gd name="connsiteY1" fmla="*/ 1303 h 10109"/>
                <a:gd name="connsiteX2" fmla="*/ 3833 w 10000"/>
                <a:gd name="connsiteY2" fmla="*/ 9816 h 10109"/>
                <a:gd name="connsiteX3" fmla="*/ 4311 w 10000"/>
                <a:gd name="connsiteY3" fmla="*/ 10109 h 10109"/>
                <a:gd name="connsiteX4" fmla="*/ 10000 w 10000"/>
                <a:gd name="connsiteY4" fmla="*/ 8933 h 10109"/>
                <a:gd name="connsiteX5" fmla="*/ 5993 w 10000"/>
                <a:gd name="connsiteY5" fmla="*/ 0 h 10109"/>
                <a:gd name="connsiteX6" fmla="*/ 5991 w 10000"/>
                <a:gd name="connsiteY6" fmla="*/ 109 h 10109"/>
                <a:gd name="connsiteX0" fmla="*/ 5991 w 9014"/>
                <a:gd name="connsiteY0" fmla="*/ 109 h 10109"/>
                <a:gd name="connsiteX1" fmla="*/ 0 w 9014"/>
                <a:gd name="connsiteY1" fmla="*/ 1303 h 10109"/>
                <a:gd name="connsiteX2" fmla="*/ 3833 w 9014"/>
                <a:gd name="connsiteY2" fmla="*/ 9816 h 10109"/>
                <a:gd name="connsiteX3" fmla="*/ 4311 w 9014"/>
                <a:gd name="connsiteY3" fmla="*/ 10109 h 10109"/>
                <a:gd name="connsiteX4" fmla="*/ 9014 w 9014"/>
                <a:gd name="connsiteY4" fmla="*/ 6821 h 10109"/>
                <a:gd name="connsiteX5" fmla="*/ 5993 w 9014"/>
                <a:gd name="connsiteY5" fmla="*/ 0 h 10109"/>
                <a:gd name="connsiteX6" fmla="*/ 5991 w 9014"/>
                <a:gd name="connsiteY6" fmla="*/ 109 h 10109"/>
                <a:gd name="connsiteX0" fmla="*/ 6646 w 9687"/>
                <a:gd name="connsiteY0" fmla="*/ 108 h 10000"/>
                <a:gd name="connsiteX1" fmla="*/ 0 w 9687"/>
                <a:gd name="connsiteY1" fmla="*/ 1289 h 10000"/>
                <a:gd name="connsiteX2" fmla="*/ 4252 w 9687"/>
                <a:gd name="connsiteY2" fmla="*/ 9710 h 10000"/>
                <a:gd name="connsiteX3" fmla="*/ 4783 w 9687"/>
                <a:gd name="connsiteY3" fmla="*/ 10000 h 10000"/>
                <a:gd name="connsiteX4" fmla="*/ 9687 w 9687"/>
                <a:gd name="connsiteY4" fmla="*/ 9779 h 10000"/>
                <a:gd name="connsiteX5" fmla="*/ 6649 w 9687"/>
                <a:gd name="connsiteY5" fmla="*/ 0 h 10000"/>
                <a:gd name="connsiteX6" fmla="*/ 6646 w 9687"/>
                <a:gd name="connsiteY6" fmla="*/ 108 h 10000"/>
                <a:gd name="connsiteX0" fmla="*/ 6861 w 10000"/>
                <a:gd name="connsiteY0" fmla="*/ 108 h 9779"/>
                <a:gd name="connsiteX1" fmla="*/ 0 w 10000"/>
                <a:gd name="connsiteY1" fmla="*/ 1289 h 9779"/>
                <a:gd name="connsiteX2" fmla="*/ 4389 w 10000"/>
                <a:gd name="connsiteY2" fmla="*/ 9710 h 9779"/>
                <a:gd name="connsiteX3" fmla="*/ 10000 w 10000"/>
                <a:gd name="connsiteY3" fmla="*/ 9779 h 9779"/>
                <a:gd name="connsiteX4" fmla="*/ 6864 w 10000"/>
                <a:gd name="connsiteY4" fmla="*/ 0 h 9779"/>
                <a:gd name="connsiteX5" fmla="*/ 6861 w 10000"/>
                <a:gd name="connsiteY5" fmla="*/ 108 h 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779">
                  <a:moveTo>
                    <a:pt x="6861" y="108"/>
                  </a:moveTo>
                  <a:lnTo>
                    <a:pt x="0" y="1289"/>
                  </a:lnTo>
                  <a:lnTo>
                    <a:pt x="4389" y="9710"/>
                  </a:lnTo>
                  <a:lnTo>
                    <a:pt x="10000" y="9779"/>
                  </a:lnTo>
                  <a:lnTo>
                    <a:pt x="6864" y="0"/>
                  </a:lnTo>
                  <a:cubicBezTo>
                    <a:pt x="6862" y="36"/>
                    <a:pt x="6862" y="72"/>
                    <a:pt x="6861" y="108"/>
                  </a:cubicBezTo>
                  <a:close/>
                </a:path>
              </a:pathLst>
            </a:custGeom>
            <a:solidFill>
              <a:schemeClr val="accent2">
                <a:lumMod val="50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8" name="Group 55"/>
          <p:cNvGrpSpPr/>
          <p:nvPr/>
        </p:nvGrpSpPr>
        <p:grpSpPr bwMode="gray">
          <a:xfrm>
            <a:off x="7627272" y="4140038"/>
            <a:ext cx="667826" cy="594342"/>
            <a:chOff x="6015194" y="3264756"/>
            <a:chExt cx="968834" cy="862227"/>
          </a:xfrm>
        </p:grpSpPr>
        <p:sp>
          <p:nvSpPr>
            <p:cNvPr id="86" name="Freeform 64"/>
            <p:cNvSpPr>
              <a:spLocks noChangeArrowheads="1"/>
            </p:cNvSpPr>
            <p:nvPr/>
          </p:nvSpPr>
          <p:spPr bwMode="gray">
            <a:xfrm>
              <a:off x="6015194" y="3264756"/>
              <a:ext cx="716794" cy="576438"/>
            </a:xfrm>
            <a:custGeom>
              <a:avLst/>
              <a:gdLst>
                <a:gd name="T0" fmla="*/ 4211 w 4212"/>
                <a:gd name="T1" fmla="*/ 0 h 3387"/>
                <a:gd name="T2" fmla="*/ 3358 w 4212"/>
                <a:gd name="T3" fmla="*/ 3187 h 3387"/>
                <a:gd name="T4" fmla="*/ 0 w 4212"/>
                <a:gd name="T5" fmla="*/ 3386 h 3387"/>
                <a:gd name="T6" fmla="*/ 883 w 4212"/>
                <a:gd name="T7" fmla="*/ 313 h 3387"/>
                <a:gd name="T8" fmla="*/ 4211 w 4212"/>
                <a:gd name="T9" fmla="*/ 0 h 3387"/>
              </a:gdLst>
              <a:ahLst/>
              <a:cxnLst>
                <a:cxn ang="0">
                  <a:pos x="T0" y="T1"/>
                </a:cxn>
                <a:cxn ang="0">
                  <a:pos x="T2" y="T3"/>
                </a:cxn>
                <a:cxn ang="0">
                  <a:pos x="T4" y="T5"/>
                </a:cxn>
                <a:cxn ang="0">
                  <a:pos x="T6" y="T7"/>
                </a:cxn>
                <a:cxn ang="0">
                  <a:pos x="T8" y="T9"/>
                </a:cxn>
              </a:cxnLst>
              <a:rect l="0" t="0" r="r" b="b"/>
              <a:pathLst>
                <a:path w="4212" h="3387">
                  <a:moveTo>
                    <a:pt x="4211" y="0"/>
                  </a:moveTo>
                  <a:lnTo>
                    <a:pt x="3358" y="3187"/>
                  </a:lnTo>
                  <a:lnTo>
                    <a:pt x="0" y="3386"/>
                  </a:lnTo>
                  <a:lnTo>
                    <a:pt x="883" y="313"/>
                  </a:lnTo>
                  <a:lnTo>
                    <a:pt x="4211" y="0"/>
                  </a:lnTo>
                </a:path>
              </a:pathLst>
            </a:custGeom>
            <a:solidFill>
              <a:schemeClr val="accent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7" name="Freeform 65"/>
            <p:cNvSpPr>
              <a:spLocks noChangeArrowheads="1"/>
            </p:cNvSpPr>
            <p:nvPr/>
          </p:nvSpPr>
          <p:spPr bwMode="gray">
            <a:xfrm>
              <a:off x="6587134" y="3264756"/>
              <a:ext cx="396894" cy="862227"/>
            </a:xfrm>
            <a:custGeom>
              <a:avLst/>
              <a:gdLst>
                <a:gd name="T0" fmla="*/ 853 w 2334"/>
                <a:gd name="T1" fmla="*/ 0 h 5094"/>
                <a:gd name="T2" fmla="*/ 2333 w 2334"/>
                <a:gd name="T3" fmla="*/ 2020 h 5094"/>
                <a:gd name="T4" fmla="*/ 1565 w 2334"/>
                <a:gd name="T5" fmla="*/ 5093 h 5094"/>
                <a:gd name="T6" fmla="*/ 0 w 2334"/>
                <a:gd name="T7" fmla="*/ 3187 h 5094"/>
                <a:gd name="T8" fmla="*/ 853 w 2334"/>
                <a:gd name="T9" fmla="*/ 0 h 5094"/>
                <a:gd name="connsiteX0" fmla="*/ 3655 w 9996"/>
                <a:gd name="connsiteY0" fmla="*/ 0 h 9946"/>
                <a:gd name="connsiteX1" fmla="*/ 9996 w 9996"/>
                <a:gd name="connsiteY1" fmla="*/ 3965 h 9946"/>
                <a:gd name="connsiteX2" fmla="*/ 6535 w 9996"/>
                <a:gd name="connsiteY2" fmla="*/ 9946 h 9946"/>
                <a:gd name="connsiteX3" fmla="*/ 0 w 9996"/>
                <a:gd name="connsiteY3" fmla="*/ 6256 h 9946"/>
                <a:gd name="connsiteX4" fmla="*/ 3655 w 9996"/>
                <a:gd name="connsiteY4" fmla="*/ 0 h 9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6" h="9946">
                  <a:moveTo>
                    <a:pt x="3655" y="0"/>
                  </a:moveTo>
                  <a:lnTo>
                    <a:pt x="9996" y="3965"/>
                  </a:lnTo>
                  <a:lnTo>
                    <a:pt x="6535" y="9946"/>
                  </a:lnTo>
                  <a:lnTo>
                    <a:pt x="0" y="6256"/>
                  </a:lnTo>
                  <a:lnTo>
                    <a:pt x="3655" y="0"/>
                  </a:lnTo>
                </a:path>
              </a:pathLst>
            </a:custGeom>
            <a:solidFill>
              <a:schemeClr val="accent4">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8" name="Freeform 38"/>
            <p:cNvSpPr>
              <a:spLocks noChangeArrowheads="1"/>
            </p:cNvSpPr>
            <p:nvPr/>
          </p:nvSpPr>
          <p:spPr bwMode="gray">
            <a:xfrm>
              <a:off x="6015663" y="3797702"/>
              <a:ext cx="836455" cy="326335"/>
            </a:xfrm>
            <a:custGeom>
              <a:avLst/>
              <a:gdLst>
                <a:gd name="T0" fmla="*/ 1508 w 4752"/>
                <a:gd name="T1" fmla="*/ 0 h 2164"/>
                <a:gd name="T2" fmla="*/ 0 w 4752"/>
                <a:gd name="T3" fmla="*/ 456 h 2164"/>
                <a:gd name="T4" fmla="*/ 1821 w 4752"/>
                <a:gd name="T5" fmla="*/ 2106 h 2164"/>
                <a:gd name="T6" fmla="*/ 2048 w 4752"/>
                <a:gd name="T7" fmla="*/ 2163 h 2164"/>
                <a:gd name="T8" fmla="*/ 4751 w 4752"/>
                <a:gd name="T9" fmla="*/ 1935 h 2164"/>
                <a:gd name="T10" fmla="*/ 2959 w 4752"/>
                <a:gd name="T11" fmla="*/ 256 h 2164"/>
                <a:gd name="T12" fmla="*/ 1508 w 4752"/>
                <a:gd name="T13" fmla="*/ 0 h 2164"/>
                <a:gd name="connsiteX0" fmla="*/ 3173 w 9998"/>
                <a:gd name="connsiteY0" fmla="*/ 0 h 9995"/>
                <a:gd name="connsiteX1" fmla="*/ 0 w 9998"/>
                <a:gd name="connsiteY1" fmla="*/ 2107 h 9995"/>
                <a:gd name="connsiteX2" fmla="*/ 3832 w 9998"/>
                <a:gd name="connsiteY2" fmla="*/ 9732 h 9995"/>
                <a:gd name="connsiteX3" fmla="*/ 4310 w 9998"/>
                <a:gd name="connsiteY3" fmla="*/ 9995 h 9995"/>
                <a:gd name="connsiteX4" fmla="*/ 9998 w 9998"/>
                <a:gd name="connsiteY4" fmla="*/ 8942 h 9995"/>
                <a:gd name="connsiteX5" fmla="*/ 6227 w 9998"/>
                <a:gd name="connsiteY5" fmla="*/ 1183 h 9995"/>
                <a:gd name="connsiteX0" fmla="*/ 5991 w 10000"/>
                <a:gd name="connsiteY0" fmla="*/ 0 h 8962"/>
                <a:gd name="connsiteX1" fmla="*/ 0 w 10000"/>
                <a:gd name="connsiteY1" fmla="*/ 1070 h 8962"/>
                <a:gd name="connsiteX2" fmla="*/ 3833 w 10000"/>
                <a:gd name="connsiteY2" fmla="*/ 8699 h 8962"/>
                <a:gd name="connsiteX3" fmla="*/ 4311 w 10000"/>
                <a:gd name="connsiteY3" fmla="*/ 8962 h 8962"/>
                <a:gd name="connsiteX4" fmla="*/ 10000 w 10000"/>
                <a:gd name="connsiteY4" fmla="*/ 7908 h 8962"/>
                <a:gd name="connsiteX5" fmla="*/ 6228 w 10000"/>
                <a:gd name="connsiteY5" fmla="*/ 146 h 8962"/>
                <a:gd name="connsiteX0" fmla="*/ 5991 w 10000"/>
                <a:gd name="connsiteY0" fmla="*/ 109 h 10109"/>
                <a:gd name="connsiteX1" fmla="*/ 0 w 10000"/>
                <a:gd name="connsiteY1" fmla="*/ 1303 h 10109"/>
                <a:gd name="connsiteX2" fmla="*/ 3833 w 10000"/>
                <a:gd name="connsiteY2" fmla="*/ 9816 h 10109"/>
                <a:gd name="connsiteX3" fmla="*/ 4311 w 10000"/>
                <a:gd name="connsiteY3" fmla="*/ 10109 h 10109"/>
                <a:gd name="connsiteX4" fmla="*/ 10000 w 10000"/>
                <a:gd name="connsiteY4" fmla="*/ 8933 h 10109"/>
                <a:gd name="connsiteX5" fmla="*/ 5993 w 10000"/>
                <a:gd name="connsiteY5" fmla="*/ 0 h 10109"/>
                <a:gd name="connsiteX0" fmla="*/ 5991 w 10000"/>
                <a:gd name="connsiteY0" fmla="*/ 109 h 10109"/>
                <a:gd name="connsiteX1" fmla="*/ 0 w 10000"/>
                <a:gd name="connsiteY1" fmla="*/ 1303 h 10109"/>
                <a:gd name="connsiteX2" fmla="*/ 3833 w 10000"/>
                <a:gd name="connsiteY2" fmla="*/ 9816 h 10109"/>
                <a:gd name="connsiteX3" fmla="*/ 4311 w 10000"/>
                <a:gd name="connsiteY3" fmla="*/ 10109 h 10109"/>
                <a:gd name="connsiteX4" fmla="*/ 10000 w 10000"/>
                <a:gd name="connsiteY4" fmla="*/ 8933 h 10109"/>
                <a:gd name="connsiteX5" fmla="*/ 5993 w 10000"/>
                <a:gd name="connsiteY5" fmla="*/ 0 h 10109"/>
                <a:gd name="connsiteX6" fmla="*/ 5991 w 10000"/>
                <a:gd name="connsiteY6" fmla="*/ 109 h 10109"/>
                <a:gd name="connsiteX0" fmla="*/ 5991 w 9014"/>
                <a:gd name="connsiteY0" fmla="*/ 109 h 10109"/>
                <a:gd name="connsiteX1" fmla="*/ 0 w 9014"/>
                <a:gd name="connsiteY1" fmla="*/ 1303 h 10109"/>
                <a:gd name="connsiteX2" fmla="*/ 3833 w 9014"/>
                <a:gd name="connsiteY2" fmla="*/ 9816 h 10109"/>
                <a:gd name="connsiteX3" fmla="*/ 4311 w 9014"/>
                <a:gd name="connsiteY3" fmla="*/ 10109 h 10109"/>
                <a:gd name="connsiteX4" fmla="*/ 9014 w 9014"/>
                <a:gd name="connsiteY4" fmla="*/ 6821 h 10109"/>
                <a:gd name="connsiteX5" fmla="*/ 5993 w 9014"/>
                <a:gd name="connsiteY5" fmla="*/ 0 h 10109"/>
                <a:gd name="connsiteX6" fmla="*/ 5991 w 9014"/>
                <a:gd name="connsiteY6" fmla="*/ 109 h 10109"/>
                <a:gd name="connsiteX0" fmla="*/ 6646 w 9687"/>
                <a:gd name="connsiteY0" fmla="*/ 108 h 10000"/>
                <a:gd name="connsiteX1" fmla="*/ 0 w 9687"/>
                <a:gd name="connsiteY1" fmla="*/ 1289 h 10000"/>
                <a:gd name="connsiteX2" fmla="*/ 4252 w 9687"/>
                <a:gd name="connsiteY2" fmla="*/ 9710 h 10000"/>
                <a:gd name="connsiteX3" fmla="*/ 4783 w 9687"/>
                <a:gd name="connsiteY3" fmla="*/ 10000 h 10000"/>
                <a:gd name="connsiteX4" fmla="*/ 9687 w 9687"/>
                <a:gd name="connsiteY4" fmla="*/ 9779 h 10000"/>
                <a:gd name="connsiteX5" fmla="*/ 6649 w 9687"/>
                <a:gd name="connsiteY5" fmla="*/ 0 h 10000"/>
                <a:gd name="connsiteX6" fmla="*/ 6646 w 9687"/>
                <a:gd name="connsiteY6" fmla="*/ 108 h 10000"/>
                <a:gd name="connsiteX0" fmla="*/ 6861 w 10000"/>
                <a:gd name="connsiteY0" fmla="*/ 108 h 9779"/>
                <a:gd name="connsiteX1" fmla="*/ 0 w 10000"/>
                <a:gd name="connsiteY1" fmla="*/ 1289 h 9779"/>
                <a:gd name="connsiteX2" fmla="*/ 4389 w 10000"/>
                <a:gd name="connsiteY2" fmla="*/ 9710 h 9779"/>
                <a:gd name="connsiteX3" fmla="*/ 10000 w 10000"/>
                <a:gd name="connsiteY3" fmla="*/ 9779 h 9779"/>
                <a:gd name="connsiteX4" fmla="*/ 6864 w 10000"/>
                <a:gd name="connsiteY4" fmla="*/ 0 h 9779"/>
                <a:gd name="connsiteX5" fmla="*/ 6861 w 10000"/>
                <a:gd name="connsiteY5" fmla="*/ 108 h 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779">
                  <a:moveTo>
                    <a:pt x="6861" y="108"/>
                  </a:moveTo>
                  <a:lnTo>
                    <a:pt x="0" y="1289"/>
                  </a:lnTo>
                  <a:lnTo>
                    <a:pt x="4389" y="9710"/>
                  </a:lnTo>
                  <a:lnTo>
                    <a:pt x="10000" y="9779"/>
                  </a:lnTo>
                  <a:lnTo>
                    <a:pt x="6864" y="0"/>
                  </a:lnTo>
                  <a:cubicBezTo>
                    <a:pt x="6862" y="36"/>
                    <a:pt x="6862" y="72"/>
                    <a:pt x="6861" y="108"/>
                  </a:cubicBezTo>
                  <a:close/>
                </a:path>
              </a:pathLst>
            </a:custGeom>
            <a:solidFill>
              <a:schemeClr val="accent4">
                <a:lumMod val="50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83" name="Freeform 64"/>
          <p:cNvSpPr>
            <a:spLocks noChangeArrowheads="1"/>
          </p:cNvSpPr>
          <p:nvPr/>
        </p:nvSpPr>
        <p:spPr bwMode="gray">
          <a:xfrm>
            <a:off x="7618412" y="2057400"/>
            <a:ext cx="494094" cy="397345"/>
          </a:xfrm>
          <a:custGeom>
            <a:avLst/>
            <a:gdLst>
              <a:gd name="T0" fmla="*/ 4211 w 4212"/>
              <a:gd name="T1" fmla="*/ 0 h 3387"/>
              <a:gd name="T2" fmla="*/ 3358 w 4212"/>
              <a:gd name="T3" fmla="*/ 3187 h 3387"/>
              <a:gd name="T4" fmla="*/ 0 w 4212"/>
              <a:gd name="T5" fmla="*/ 3386 h 3387"/>
              <a:gd name="T6" fmla="*/ 883 w 4212"/>
              <a:gd name="T7" fmla="*/ 313 h 3387"/>
              <a:gd name="T8" fmla="*/ 4211 w 4212"/>
              <a:gd name="T9" fmla="*/ 0 h 3387"/>
            </a:gdLst>
            <a:ahLst/>
            <a:cxnLst>
              <a:cxn ang="0">
                <a:pos x="T0" y="T1"/>
              </a:cxn>
              <a:cxn ang="0">
                <a:pos x="T2" y="T3"/>
              </a:cxn>
              <a:cxn ang="0">
                <a:pos x="T4" y="T5"/>
              </a:cxn>
              <a:cxn ang="0">
                <a:pos x="T6" y="T7"/>
              </a:cxn>
              <a:cxn ang="0">
                <a:pos x="T8" y="T9"/>
              </a:cxn>
            </a:cxnLst>
            <a:rect l="0" t="0" r="r" b="b"/>
            <a:pathLst>
              <a:path w="4212" h="3387">
                <a:moveTo>
                  <a:pt x="4211" y="0"/>
                </a:moveTo>
                <a:lnTo>
                  <a:pt x="3358" y="3187"/>
                </a:lnTo>
                <a:lnTo>
                  <a:pt x="0" y="3386"/>
                </a:lnTo>
                <a:lnTo>
                  <a:pt x="883" y="313"/>
                </a:lnTo>
                <a:lnTo>
                  <a:pt x="4211" y="0"/>
                </a:lnTo>
              </a:path>
            </a:pathLst>
          </a:custGeom>
          <a:solidFill>
            <a:schemeClr val="accent3"/>
          </a:solidFill>
          <a:ln>
            <a:noFill/>
          </a:ln>
          <a:effectLst/>
          <a:extLst/>
        </p:spPr>
        <p:txBody>
          <a:bodyPr wrap="none" anchor="ctr"/>
          <a:lstStyle/>
          <a:p>
            <a:endParaRPr lang="en-US" dirty="0"/>
          </a:p>
        </p:txBody>
      </p:sp>
      <p:sp>
        <p:nvSpPr>
          <p:cNvPr id="84" name="Freeform 65"/>
          <p:cNvSpPr>
            <a:spLocks noChangeArrowheads="1"/>
          </p:cNvSpPr>
          <p:nvPr/>
        </p:nvSpPr>
        <p:spPr bwMode="gray">
          <a:xfrm>
            <a:off x="8012652" y="2057400"/>
            <a:ext cx="273583" cy="594342"/>
          </a:xfrm>
          <a:custGeom>
            <a:avLst/>
            <a:gdLst>
              <a:gd name="T0" fmla="*/ 853 w 2334"/>
              <a:gd name="T1" fmla="*/ 0 h 5094"/>
              <a:gd name="T2" fmla="*/ 2333 w 2334"/>
              <a:gd name="T3" fmla="*/ 2020 h 5094"/>
              <a:gd name="T4" fmla="*/ 1565 w 2334"/>
              <a:gd name="T5" fmla="*/ 5093 h 5094"/>
              <a:gd name="T6" fmla="*/ 0 w 2334"/>
              <a:gd name="T7" fmla="*/ 3187 h 5094"/>
              <a:gd name="T8" fmla="*/ 853 w 2334"/>
              <a:gd name="T9" fmla="*/ 0 h 5094"/>
              <a:gd name="connsiteX0" fmla="*/ 3655 w 9996"/>
              <a:gd name="connsiteY0" fmla="*/ 0 h 9946"/>
              <a:gd name="connsiteX1" fmla="*/ 9996 w 9996"/>
              <a:gd name="connsiteY1" fmla="*/ 3965 h 9946"/>
              <a:gd name="connsiteX2" fmla="*/ 6535 w 9996"/>
              <a:gd name="connsiteY2" fmla="*/ 9946 h 9946"/>
              <a:gd name="connsiteX3" fmla="*/ 0 w 9996"/>
              <a:gd name="connsiteY3" fmla="*/ 6256 h 9946"/>
              <a:gd name="connsiteX4" fmla="*/ 3655 w 9996"/>
              <a:gd name="connsiteY4" fmla="*/ 0 h 9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6" h="9946">
                <a:moveTo>
                  <a:pt x="3655" y="0"/>
                </a:moveTo>
                <a:lnTo>
                  <a:pt x="9996" y="3965"/>
                </a:lnTo>
                <a:lnTo>
                  <a:pt x="6535" y="9946"/>
                </a:lnTo>
                <a:lnTo>
                  <a:pt x="0" y="6256"/>
                </a:lnTo>
                <a:lnTo>
                  <a:pt x="3655" y="0"/>
                </a:lnTo>
              </a:path>
            </a:pathLst>
          </a:custGeom>
          <a:solidFill>
            <a:schemeClr val="accent3">
              <a:lumMod val="75000"/>
            </a:schemeClr>
          </a:solidFill>
          <a:ln>
            <a:noFill/>
          </a:ln>
          <a:effectLst/>
          <a:extLst/>
        </p:spPr>
        <p:txBody>
          <a:bodyPr wrap="none" anchor="ctr"/>
          <a:lstStyle/>
          <a:p>
            <a:endParaRPr lang="en-US" dirty="0"/>
          </a:p>
        </p:txBody>
      </p:sp>
      <p:sp>
        <p:nvSpPr>
          <p:cNvPr id="85" name="Freeform 38"/>
          <p:cNvSpPr>
            <a:spLocks noChangeArrowheads="1"/>
          </p:cNvSpPr>
          <p:nvPr/>
        </p:nvSpPr>
        <p:spPr bwMode="gray">
          <a:xfrm>
            <a:off x="7618735" y="2424765"/>
            <a:ext cx="576577" cy="224946"/>
          </a:xfrm>
          <a:custGeom>
            <a:avLst/>
            <a:gdLst>
              <a:gd name="T0" fmla="*/ 1508 w 4752"/>
              <a:gd name="T1" fmla="*/ 0 h 2164"/>
              <a:gd name="T2" fmla="*/ 0 w 4752"/>
              <a:gd name="T3" fmla="*/ 456 h 2164"/>
              <a:gd name="T4" fmla="*/ 1821 w 4752"/>
              <a:gd name="T5" fmla="*/ 2106 h 2164"/>
              <a:gd name="T6" fmla="*/ 2048 w 4752"/>
              <a:gd name="T7" fmla="*/ 2163 h 2164"/>
              <a:gd name="T8" fmla="*/ 4751 w 4752"/>
              <a:gd name="T9" fmla="*/ 1935 h 2164"/>
              <a:gd name="T10" fmla="*/ 2959 w 4752"/>
              <a:gd name="T11" fmla="*/ 256 h 2164"/>
              <a:gd name="T12" fmla="*/ 1508 w 4752"/>
              <a:gd name="T13" fmla="*/ 0 h 2164"/>
              <a:gd name="connsiteX0" fmla="*/ 3173 w 9998"/>
              <a:gd name="connsiteY0" fmla="*/ 0 h 9995"/>
              <a:gd name="connsiteX1" fmla="*/ 0 w 9998"/>
              <a:gd name="connsiteY1" fmla="*/ 2107 h 9995"/>
              <a:gd name="connsiteX2" fmla="*/ 3832 w 9998"/>
              <a:gd name="connsiteY2" fmla="*/ 9732 h 9995"/>
              <a:gd name="connsiteX3" fmla="*/ 4310 w 9998"/>
              <a:gd name="connsiteY3" fmla="*/ 9995 h 9995"/>
              <a:gd name="connsiteX4" fmla="*/ 9998 w 9998"/>
              <a:gd name="connsiteY4" fmla="*/ 8942 h 9995"/>
              <a:gd name="connsiteX5" fmla="*/ 6227 w 9998"/>
              <a:gd name="connsiteY5" fmla="*/ 1183 h 9995"/>
              <a:gd name="connsiteX0" fmla="*/ 5991 w 10000"/>
              <a:gd name="connsiteY0" fmla="*/ 0 h 8962"/>
              <a:gd name="connsiteX1" fmla="*/ 0 w 10000"/>
              <a:gd name="connsiteY1" fmla="*/ 1070 h 8962"/>
              <a:gd name="connsiteX2" fmla="*/ 3833 w 10000"/>
              <a:gd name="connsiteY2" fmla="*/ 8699 h 8962"/>
              <a:gd name="connsiteX3" fmla="*/ 4311 w 10000"/>
              <a:gd name="connsiteY3" fmla="*/ 8962 h 8962"/>
              <a:gd name="connsiteX4" fmla="*/ 10000 w 10000"/>
              <a:gd name="connsiteY4" fmla="*/ 7908 h 8962"/>
              <a:gd name="connsiteX5" fmla="*/ 6228 w 10000"/>
              <a:gd name="connsiteY5" fmla="*/ 146 h 8962"/>
              <a:gd name="connsiteX0" fmla="*/ 5991 w 10000"/>
              <a:gd name="connsiteY0" fmla="*/ 109 h 10109"/>
              <a:gd name="connsiteX1" fmla="*/ 0 w 10000"/>
              <a:gd name="connsiteY1" fmla="*/ 1303 h 10109"/>
              <a:gd name="connsiteX2" fmla="*/ 3833 w 10000"/>
              <a:gd name="connsiteY2" fmla="*/ 9816 h 10109"/>
              <a:gd name="connsiteX3" fmla="*/ 4311 w 10000"/>
              <a:gd name="connsiteY3" fmla="*/ 10109 h 10109"/>
              <a:gd name="connsiteX4" fmla="*/ 10000 w 10000"/>
              <a:gd name="connsiteY4" fmla="*/ 8933 h 10109"/>
              <a:gd name="connsiteX5" fmla="*/ 5993 w 10000"/>
              <a:gd name="connsiteY5" fmla="*/ 0 h 10109"/>
              <a:gd name="connsiteX0" fmla="*/ 5991 w 10000"/>
              <a:gd name="connsiteY0" fmla="*/ 109 h 10109"/>
              <a:gd name="connsiteX1" fmla="*/ 0 w 10000"/>
              <a:gd name="connsiteY1" fmla="*/ 1303 h 10109"/>
              <a:gd name="connsiteX2" fmla="*/ 3833 w 10000"/>
              <a:gd name="connsiteY2" fmla="*/ 9816 h 10109"/>
              <a:gd name="connsiteX3" fmla="*/ 4311 w 10000"/>
              <a:gd name="connsiteY3" fmla="*/ 10109 h 10109"/>
              <a:gd name="connsiteX4" fmla="*/ 10000 w 10000"/>
              <a:gd name="connsiteY4" fmla="*/ 8933 h 10109"/>
              <a:gd name="connsiteX5" fmla="*/ 5993 w 10000"/>
              <a:gd name="connsiteY5" fmla="*/ 0 h 10109"/>
              <a:gd name="connsiteX6" fmla="*/ 5991 w 10000"/>
              <a:gd name="connsiteY6" fmla="*/ 109 h 10109"/>
              <a:gd name="connsiteX0" fmla="*/ 5991 w 9014"/>
              <a:gd name="connsiteY0" fmla="*/ 109 h 10109"/>
              <a:gd name="connsiteX1" fmla="*/ 0 w 9014"/>
              <a:gd name="connsiteY1" fmla="*/ 1303 h 10109"/>
              <a:gd name="connsiteX2" fmla="*/ 3833 w 9014"/>
              <a:gd name="connsiteY2" fmla="*/ 9816 h 10109"/>
              <a:gd name="connsiteX3" fmla="*/ 4311 w 9014"/>
              <a:gd name="connsiteY3" fmla="*/ 10109 h 10109"/>
              <a:gd name="connsiteX4" fmla="*/ 9014 w 9014"/>
              <a:gd name="connsiteY4" fmla="*/ 6821 h 10109"/>
              <a:gd name="connsiteX5" fmla="*/ 5993 w 9014"/>
              <a:gd name="connsiteY5" fmla="*/ 0 h 10109"/>
              <a:gd name="connsiteX6" fmla="*/ 5991 w 9014"/>
              <a:gd name="connsiteY6" fmla="*/ 109 h 10109"/>
              <a:gd name="connsiteX0" fmla="*/ 6646 w 9687"/>
              <a:gd name="connsiteY0" fmla="*/ 108 h 10000"/>
              <a:gd name="connsiteX1" fmla="*/ 0 w 9687"/>
              <a:gd name="connsiteY1" fmla="*/ 1289 h 10000"/>
              <a:gd name="connsiteX2" fmla="*/ 4252 w 9687"/>
              <a:gd name="connsiteY2" fmla="*/ 9710 h 10000"/>
              <a:gd name="connsiteX3" fmla="*/ 4783 w 9687"/>
              <a:gd name="connsiteY3" fmla="*/ 10000 h 10000"/>
              <a:gd name="connsiteX4" fmla="*/ 9687 w 9687"/>
              <a:gd name="connsiteY4" fmla="*/ 9779 h 10000"/>
              <a:gd name="connsiteX5" fmla="*/ 6649 w 9687"/>
              <a:gd name="connsiteY5" fmla="*/ 0 h 10000"/>
              <a:gd name="connsiteX6" fmla="*/ 6646 w 9687"/>
              <a:gd name="connsiteY6" fmla="*/ 108 h 10000"/>
              <a:gd name="connsiteX0" fmla="*/ 6861 w 10000"/>
              <a:gd name="connsiteY0" fmla="*/ 108 h 9779"/>
              <a:gd name="connsiteX1" fmla="*/ 0 w 10000"/>
              <a:gd name="connsiteY1" fmla="*/ 1289 h 9779"/>
              <a:gd name="connsiteX2" fmla="*/ 4389 w 10000"/>
              <a:gd name="connsiteY2" fmla="*/ 9710 h 9779"/>
              <a:gd name="connsiteX3" fmla="*/ 10000 w 10000"/>
              <a:gd name="connsiteY3" fmla="*/ 9779 h 9779"/>
              <a:gd name="connsiteX4" fmla="*/ 6864 w 10000"/>
              <a:gd name="connsiteY4" fmla="*/ 0 h 9779"/>
              <a:gd name="connsiteX5" fmla="*/ 6861 w 10000"/>
              <a:gd name="connsiteY5" fmla="*/ 108 h 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779">
                <a:moveTo>
                  <a:pt x="6861" y="108"/>
                </a:moveTo>
                <a:lnTo>
                  <a:pt x="0" y="1289"/>
                </a:lnTo>
                <a:lnTo>
                  <a:pt x="4389" y="9710"/>
                </a:lnTo>
                <a:lnTo>
                  <a:pt x="10000" y="9779"/>
                </a:lnTo>
                <a:lnTo>
                  <a:pt x="6864" y="0"/>
                </a:lnTo>
                <a:cubicBezTo>
                  <a:pt x="6862" y="36"/>
                  <a:pt x="6862" y="72"/>
                  <a:pt x="6861" y="108"/>
                </a:cubicBezTo>
                <a:close/>
              </a:path>
            </a:pathLst>
          </a:custGeom>
          <a:solidFill>
            <a:schemeClr val="accent3">
              <a:lumMod val="75000"/>
            </a:schemeClr>
          </a:solidFill>
          <a:ln>
            <a:noFill/>
          </a:ln>
          <a:effectLst/>
          <a:extLst/>
        </p:spPr>
        <p:txBody>
          <a:bodyPr wrap="none" anchor="ctr"/>
          <a:lstStyle/>
          <a:p>
            <a:endParaRPr lang="en-US" dirty="0"/>
          </a:p>
        </p:txBody>
      </p:sp>
      <p:grpSp>
        <p:nvGrpSpPr>
          <p:cNvPr id="9" name="Group 7"/>
          <p:cNvGrpSpPr/>
          <p:nvPr/>
        </p:nvGrpSpPr>
        <p:grpSpPr bwMode="gray">
          <a:xfrm>
            <a:off x="1444354" y="2648124"/>
            <a:ext cx="72000" cy="806114"/>
            <a:chOff x="1040558" y="2851486"/>
            <a:chExt cx="72000" cy="806114"/>
          </a:xfrm>
        </p:grpSpPr>
        <p:cxnSp>
          <p:nvCxnSpPr>
            <p:cNvPr id="3" name="Straight Connector 2"/>
            <p:cNvCxnSpPr/>
            <p:nvPr/>
          </p:nvCxnSpPr>
          <p:spPr bwMode="gray">
            <a:xfrm flipH="1">
              <a:off x="1074584" y="2851486"/>
              <a:ext cx="1987" cy="806114"/>
            </a:xfrm>
            <a:prstGeom prst="line">
              <a:avLst/>
            </a:prstGeom>
            <a:ln w="9525" cmpd="sng">
              <a:solidFill>
                <a:schemeClr val="accent6"/>
              </a:solidFill>
              <a:miter lim="800000"/>
            </a:ln>
          </p:spPr>
          <p:style>
            <a:lnRef idx="1">
              <a:schemeClr val="accent1"/>
            </a:lnRef>
            <a:fillRef idx="0">
              <a:schemeClr val="accent1"/>
            </a:fillRef>
            <a:effectRef idx="0">
              <a:schemeClr val="accent1"/>
            </a:effectRef>
            <a:fontRef idx="minor">
              <a:schemeClr val="tx1"/>
            </a:fontRef>
          </p:style>
        </p:cxnSp>
        <p:sp>
          <p:nvSpPr>
            <p:cNvPr id="5" name="Oval 4"/>
            <p:cNvSpPr/>
            <p:nvPr/>
          </p:nvSpPr>
          <p:spPr bwMode="gray">
            <a:xfrm>
              <a:off x="1040558" y="2957742"/>
              <a:ext cx="72000" cy="720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56" name="Oval 155"/>
            <p:cNvSpPr/>
            <p:nvPr/>
          </p:nvSpPr>
          <p:spPr bwMode="gray">
            <a:xfrm>
              <a:off x="1040558" y="3153579"/>
              <a:ext cx="72000" cy="720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57" name="Oval 156"/>
            <p:cNvSpPr/>
            <p:nvPr/>
          </p:nvSpPr>
          <p:spPr bwMode="gray">
            <a:xfrm>
              <a:off x="1040558" y="3362875"/>
              <a:ext cx="72000" cy="720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58" name="Oval 157"/>
            <p:cNvSpPr/>
            <p:nvPr/>
          </p:nvSpPr>
          <p:spPr bwMode="gray">
            <a:xfrm>
              <a:off x="1040558" y="3581684"/>
              <a:ext cx="72000" cy="720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cxnSp>
        <p:nvCxnSpPr>
          <p:cNvPr id="161" name="Straight Connector 160"/>
          <p:cNvCxnSpPr/>
          <p:nvPr/>
        </p:nvCxnSpPr>
        <p:spPr bwMode="gray">
          <a:xfrm flipH="1">
            <a:off x="8185372" y="2648124"/>
            <a:ext cx="994" cy="988104"/>
          </a:xfrm>
          <a:prstGeom prst="line">
            <a:avLst/>
          </a:prstGeom>
          <a:ln w="9525" cmpd="sng">
            <a:solidFill>
              <a:schemeClr val="accent6"/>
            </a:solidFill>
            <a:miter lim="800000"/>
          </a:ln>
        </p:spPr>
        <p:style>
          <a:lnRef idx="1">
            <a:schemeClr val="accent1"/>
          </a:lnRef>
          <a:fillRef idx="0">
            <a:schemeClr val="accent1"/>
          </a:fillRef>
          <a:effectRef idx="0">
            <a:schemeClr val="accent1"/>
          </a:effectRef>
          <a:fontRef idx="minor">
            <a:schemeClr val="tx1"/>
          </a:fontRef>
        </p:style>
      </p:cxnSp>
      <p:sp>
        <p:nvSpPr>
          <p:cNvPr id="162" name="Oval 161"/>
          <p:cNvSpPr/>
          <p:nvPr/>
        </p:nvSpPr>
        <p:spPr bwMode="gray">
          <a:xfrm>
            <a:off x="8150352" y="2754380"/>
            <a:ext cx="72000" cy="720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63" name="Oval 162"/>
          <p:cNvSpPr/>
          <p:nvPr/>
        </p:nvSpPr>
        <p:spPr bwMode="gray">
          <a:xfrm>
            <a:off x="8150352" y="2950217"/>
            <a:ext cx="72000" cy="720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64" name="Oval 163"/>
          <p:cNvSpPr/>
          <p:nvPr/>
        </p:nvSpPr>
        <p:spPr bwMode="gray">
          <a:xfrm>
            <a:off x="8150352" y="3159513"/>
            <a:ext cx="72000" cy="720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65" name="Oval 164"/>
          <p:cNvSpPr/>
          <p:nvPr/>
        </p:nvSpPr>
        <p:spPr bwMode="gray">
          <a:xfrm>
            <a:off x="8150352" y="3378322"/>
            <a:ext cx="72000" cy="720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67" name="Rectangle 9"/>
          <p:cNvSpPr>
            <a:spLocks noChangeArrowheads="1"/>
          </p:cNvSpPr>
          <p:nvPr/>
        </p:nvSpPr>
        <p:spPr bwMode="gray">
          <a:xfrm>
            <a:off x="8318937" y="2741814"/>
            <a:ext cx="3095356" cy="1004896"/>
          </a:xfrm>
          <a:prstGeom prst="rect">
            <a:avLst/>
          </a:prstGeom>
          <a:noFill/>
          <a:ln w="12700">
            <a:noFill/>
            <a:miter lim="800000"/>
            <a:headEnd type="none" w="sm" len="sm"/>
            <a:tailEnd type="none" w="sm" len="sm"/>
          </a:ln>
        </p:spPr>
        <p:txBody>
          <a:bodyPr wrap="square" lIns="0" tIns="0" rIns="0" bIns="0">
            <a:noAutofit/>
          </a:bodyPr>
          <a:lstStyle/>
          <a:p>
            <a:pPr eaLnBrk="0" hangingPunct="0">
              <a:lnSpc>
                <a:spcPct val="80000"/>
              </a:lnSpc>
              <a:spcBef>
                <a:spcPct val="30000"/>
              </a:spcBef>
            </a:pPr>
            <a:r>
              <a:rPr lang="en-US" sz="1200" b="1" dirty="0">
                <a:solidFill>
                  <a:schemeClr val="accent1"/>
                </a:solidFill>
              </a:rPr>
              <a:t>App centric </a:t>
            </a:r>
            <a:r>
              <a:rPr lang="en-US" sz="1200" dirty="0">
                <a:solidFill>
                  <a:schemeClr val="accent4"/>
                </a:solidFill>
              </a:rPr>
              <a:t>security policies</a:t>
            </a:r>
          </a:p>
          <a:p>
            <a:pPr eaLnBrk="0" hangingPunct="0">
              <a:lnSpc>
                <a:spcPct val="80000"/>
              </a:lnSpc>
              <a:spcBef>
                <a:spcPct val="30000"/>
              </a:spcBef>
            </a:pPr>
            <a:r>
              <a:rPr lang="en-US" sz="1200" dirty="0">
                <a:solidFill>
                  <a:schemeClr val="accent4"/>
                </a:solidFill>
              </a:rPr>
              <a:t>Inbuilt PIM apps</a:t>
            </a:r>
          </a:p>
          <a:p>
            <a:pPr eaLnBrk="0" hangingPunct="0">
              <a:lnSpc>
                <a:spcPct val="80000"/>
              </a:lnSpc>
              <a:spcBef>
                <a:spcPct val="30000"/>
              </a:spcBef>
            </a:pPr>
            <a:r>
              <a:rPr lang="en-US" sz="1200" b="1" dirty="0">
                <a:solidFill>
                  <a:schemeClr val="accent4"/>
                </a:solidFill>
              </a:rPr>
              <a:t>Zero code wrapping </a:t>
            </a:r>
            <a:r>
              <a:rPr lang="en-US" sz="1200" dirty="0">
                <a:solidFill>
                  <a:schemeClr val="accent4"/>
                </a:solidFill>
              </a:rPr>
              <a:t>technology</a:t>
            </a:r>
          </a:p>
          <a:p>
            <a:pPr eaLnBrk="0" hangingPunct="0">
              <a:lnSpc>
                <a:spcPct val="80000"/>
              </a:lnSpc>
              <a:spcBef>
                <a:spcPct val="30000"/>
              </a:spcBef>
            </a:pPr>
            <a:r>
              <a:rPr lang="en-US" sz="1200" dirty="0">
                <a:solidFill>
                  <a:schemeClr val="accent4"/>
                </a:solidFill>
              </a:rPr>
              <a:t>App store for distribution</a:t>
            </a:r>
          </a:p>
          <a:p>
            <a:pPr eaLnBrk="0" hangingPunct="0">
              <a:lnSpc>
                <a:spcPct val="80000"/>
              </a:lnSpc>
              <a:spcBef>
                <a:spcPct val="30000"/>
              </a:spcBef>
            </a:pPr>
            <a:r>
              <a:rPr lang="en-US" sz="1200" dirty="0">
                <a:solidFill>
                  <a:schemeClr val="accent4"/>
                </a:solidFill>
              </a:rPr>
              <a:t>Secure apps built on MAF</a:t>
            </a:r>
          </a:p>
        </p:txBody>
      </p:sp>
      <p:cxnSp>
        <p:nvCxnSpPr>
          <p:cNvPr id="169" name="Straight Connector 168"/>
          <p:cNvCxnSpPr/>
          <p:nvPr/>
        </p:nvCxnSpPr>
        <p:spPr bwMode="gray">
          <a:xfrm>
            <a:off x="1480370" y="4689973"/>
            <a:ext cx="1668" cy="672331"/>
          </a:xfrm>
          <a:prstGeom prst="line">
            <a:avLst/>
          </a:prstGeom>
          <a:ln w="9525" cmpd="sng">
            <a:solidFill>
              <a:schemeClr val="accent6"/>
            </a:solidFill>
            <a:miter lim="800000"/>
          </a:ln>
        </p:spPr>
        <p:style>
          <a:lnRef idx="1">
            <a:schemeClr val="accent1"/>
          </a:lnRef>
          <a:fillRef idx="0">
            <a:schemeClr val="accent1"/>
          </a:fillRef>
          <a:effectRef idx="0">
            <a:schemeClr val="accent1"/>
          </a:effectRef>
          <a:fontRef idx="minor">
            <a:schemeClr val="tx1"/>
          </a:fontRef>
        </p:style>
      </p:cxnSp>
      <p:sp>
        <p:nvSpPr>
          <p:cNvPr id="171" name="Oval 170"/>
          <p:cNvSpPr/>
          <p:nvPr/>
        </p:nvSpPr>
        <p:spPr bwMode="gray">
          <a:xfrm>
            <a:off x="1444354" y="4838688"/>
            <a:ext cx="72000" cy="720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72" name="Oval 171"/>
          <p:cNvSpPr/>
          <p:nvPr/>
        </p:nvSpPr>
        <p:spPr bwMode="gray">
          <a:xfrm>
            <a:off x="1444354" y="5158742"/>
            <a:ext cx="72000" cy="720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73" name="Oval 172"/>
          <p:cNvSpPr/>
          <p:nvPr/>
        </p:nvSpPr>
        <p:spPr bwMode="gray">
          <a:xfrm>
            <a:off x="1444354" y="5334931"/>
            <a:ext cx="72000" cy="720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74" name="Oval 173"/>
          <p:cNvSpPr/>
          <p:nvPr/>
        </p:nvSpPr>
        <p:spPr bwMode="gray">
          <a:xfrm>
            <a:off x="8150352" y="3587141"/>
            <a:ext cx="72000" cy="720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77" name="Oval 176"/>
          <p:cNvSpPr/>
          <p:nvPr/>
        </p:nvSpPr>
        <p:spPr bwMode="gray">
          <a:xfrm>
            <a:off x="8147190" y="4876320"/>
            <a:ext cx="72000" cy="720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78" name="Oval 177"/>
          <p:cNvSpPr/>
          <p:nvPr/>
        </p:nvSpPr>
        <p:spPr bwMode="gray">
          <a:xfrm>
            <a:off x="8147190" y="5026797"/>
            <a:ext cx="72000" cy="720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79" name="Oval 178"/>
          <p:cNvSpPr/>
          <p:nvPr/>
        </p:nvSpPr>
        <p:spPr bwMode="gray">
          <a:xfrm>
            <a:off x="8147190" y="5213270"/>
            <a:ext cx="72000" cy="720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81" name="Rectangle 9"/>
          <p:cNvSpPr>
            <a:spLocks noChangeArrowheads="1"/>
          </p:cNvSpPr>
          <p:nvPr/>
        </p:nvSpPr>
        <p:spPr bwMode="gray">
          <a:xfrm>
            <a:off x="1621408" y="2692238"/>
            <a:ext cx="2971800" cy="914400"/>
          </a:xfrm>
          <a:prstGeom prst="rect">
            <a:avLst/>
          </a:prstGeom>
          <a:noFill/>
          <a:ln w="12700">
            <a:noFill/>
            <a:miter lim="800000"/>
            <a:headEnd type="none" w="sm" len="sm"/>
            <a:tailEnd type="none" w="sm" len="sm"/>
          </a:ln>
        </p:spPr>
        <p:txBody>
          <a:bodyPr wrap="square" lIns="0" tIns="0" rIns="0" bIns="0">
            <a:noAutofit/>
          </a:bodyPr>
          <a:lstStyle/>
          <a:p>
            <a:pPr eaLnBrk="0" hangingPunct="0">
              <a:lnSpc>
                <a:spcPct val="90000"/>
              </a:lnSpc>
              <a:spcBef>
                <a:spcPct val="30000"/>
              </a:spcBef>
            </a:pPr>
            <a:r>
              <a:rPr lang="en-US" sz="1200" b="1" dirty="0" smtClean="0">
                <a:solidFill>
                  <a:srgbClr val="FF0000"/>
                </a:solidFill>
              </a:rPr>
              <a:t> Identity authentication and authorization</a:t>
            </a:r>
          </a:p>
          <a:p>
            <a:pPr eaLnBrk="0" hangingPunct="0">
              <a:lnSpc>
                <a:spcPct val="90000"/>
              </a:lnSpc>
              <a:spcBef>
                <a:spcPct val="30000"/>
              </a:spcBef>
            </a:pPr>
            <a:r>
              <a:rPr lang="en-US" sz="1200" b="1" dirty="0">
                <a:solidFill>
                  <a:srgbClr val="5F5F5F"/>
                </a:solidFill>
              </a:rPr>
              <a:t>Single sign on across </a:t>
            </a:r>
            <a:r>
              <a:rPr lang="en-US" sz="1200" dirty="0">
                <a:solidFill>
                  <a:srgbClr val="5F5F5F"/>
                </a:solidFill>
              </a:rPr>
              <a:t>mobile apps</a:t>
            </a:r>
          </a:p>
          <a:p>
            <a:pPr eaLnBrk="0" hangingPunct="0">
              <a:lnSpc>
                <a:spcPct val="90000"/>
              </a:lnSpc>
              <a:spcBef>
                <a:spcPct val="30000"/>
              </a:spcBef>
            </a:pPr>
            <a:r>
              <a:rPr lang="en-US" sz="1200" dirty="0" smtClean="0">
                <a:solidFill>
                  <a:srgbClr val="5F5F5F"/>
                </a:solidFill>
              </a:rPr>
              <a:t>Risk / </a:t>
            </a:r>
            <a:r>
              <a:rPr lang="en-US" sz="1200" dirty="0">
                <a:solidFill>
                  <a:srgbClr val="5F5F5F"/>
                </a:solidFill>
              </a:rPr>
              <a:t>context aware step up authentication </a:t>
            </a:r>
          </a:p>
          <a:p>
            <a:pPr eaLnBrk="0" hangingPunct="0">
              <a:lnSpc>
                <a:spcPct val="90000"/>
              </a:lnSpc>
              <a:spcBef>
                <a:spcPct val="30000"/>
              </a:spcBef>
            </a:pPr>
            <a:r>
              <a:rPr lang="en-US" sz="1200" dirty="0">
                <a:solidFill>
                  <a:srgbClr val="5F5F5F"/>
                </a:solidFill>
              </a:rPr>
              <a:t>Self service and delegated administration</a:t>
            </a:r>
          </a:p>
          <a:p>
            <a:pPr eaLnBrk="0" hangingPunct="0">
              <a:lnSpc>
                <a:spcPct val="90000"/>
              </a:lnSpc>
              <a:spcBef>
                <a:spcPct val="30000"/>
              </a:spcBef>
            </a:pPr>
            <a:r>
              <a:rPr lang="en-US" sz="1200" dirty="0">
                <a:solidFill>
                  <a:srgbClr val="5F5F5F"/>
                </a:solidFill>
              </a:rPr>
              <a:t>Certificate LCM</a:t>
            </a:r>
          </a:p>
        </p:txBody>
      </p:sp>
      <p:sp>
        <p:nvSpPr>
          <p:cNvPr id="184" name="Oval 183"/>
          <p:cNvSpPr/>
          <p:nvPr/>
        </p:nvSpPr>
        <p:spPr bwMode="gray">
          <a:xfrm>
            <a:off x="8147190" y="5479686"/>
            <a:ext cx="72000" cy="720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03" name="Freeform 1008"/>
          <p:cNvSpPr>
            <a:spLocks noEditPoints="1"/>
          </p:cNvSpPr>
          <p:nvPr/>
        </p:nvSpPr>
        <p:spPr bwMode="gray">
          <a:xfrm>
            <a:off x="7779674" y="4232234"/>
            <a:ext cx="152005" cy="288804"/>
          </a:xfrm>
          <a:custGeom>
            <a:avLst/>
            <a:gdLst/>
            <a:ahLst/>
            <a:cxnLst>
              <a:cxn ang="0">
                <a:pos x="211" y="198"/>
              </a:cxn>
              <a:cxn ang="0">
                <a:pos x="211" y="367"/>
              </a:cxn>
              <a:cxn ang="0">
                <a:pos x="182" y="397"/>
              </a:cxn>
              <a:cxn ang="0">
                <a:pos x="29" y="397"/>
              </a:cxn>
              <a:cxn ang="0">
                <a:pos x="0" y="368"/>
              </a:cxn>
              <a:cxn ang="0">
                <a:pos x="0" y="366"/>
              </a:cxn>
              <a:cxn ang="0">
                <a:pos x="0" y="30"/>
              </a:cxn>
              <a:cxn ang="0">
                <a:pos x="26" y="0"/>
              </a:cxn>
              <a:cxn ang="0">
                <a:pos x="30" y="0"/>
              </a:cxn>
              <a:cxn ang="0">
                <a:pos x="182" y="0"/>
              </a:cxn>
              <a:cxn ang="0">
                <a:pos x="211" y="29"/>
              </a:cxn>
              <a:cxn ang="0">
                <a:pos x="211" y="198"/>
              </a:cxn>
              <a:cxn ang="0">
                <a:pos x="15" y="196"/>
              </a:cxn>
              <a:cxn ang="0">
                <a:pos x="15" y="350"/>
              </a:cxn>
              <a:cxn ang="0">
                <a:pos x="21" y="356"/>
              </a:cxn>
              <a:cxn ang="0">
                <a:pos x="191" y="356"/>
              </a:cxn>
              <a:cxn ang="0">
                <a:pos x="196" y="350"/>
              </a:cxn>
              <a:cxn ang="0">
                <a:pos x="196" y="41"/>
              </a:cxn>
              <a:cxn ang="0">
                <a:pos x="191" y="35"/>
              </a:cxn>
              <a:cxn ang="0">
                <a:pos x="21" y="35"/>
              </a:cxn>
              <a:cxn ang="0">
                <a:pos x="18" y="35"/>
              </a:cxn>
              <a:cxn ang="0">
                <a:pos x="15" y="38"/>
              </a:cxn>
              <a:cxn ang="0">
                <a:pos x="15" y="41"/>
              </a:cxn>
              <a:cxn ang="0">
                <a:pos x="15" y="196"/>
              </a:cxn>
              <a:cxn ang="0">
                <a:pos x="106" y="382"/>
              </a:cxn>
              <a:cxn ang="0">
                <a:pos x="120" y="382"/>
              </a:cxn>
              <a:cxn ang="0">
                <a:pos x="126" y="377"/>
              </a:cxn>
              <a:cxn ang="0">
                <a:pos x="126" y="374"/>
              </a:cxn>
              <a:cxn ang="0">
                <a:pos x="120" y="368"/>
              </a:cxn>
              <a:cxn ang="0">
                <a:pos x="92" y="368"/>
              </a:cxn>
              <a:cxn ang="0">
                <a:pos x="86" y="376"/>
              </a:cxn>
              <a:cxn ang="0">
                <a:pos x="92" y="382"/>
              </a:cxn>
              <a:cxn ang="0">
                <a:pos x="106" y="382"/>
              </a:cxn>
              <a:cxn ang="0">
                <a:pos x="106" y="15"/>
              </a:cxn>
              <a:cxn ang="0">
                <a:pos x="88" y="15"/>
              </a:cxn>
              <a:cxn ang="0">
                <a:pos x="85" y="17"/>
              </a:cxn>
              <a:cxn ang="0">
                <a:pos x="88" y="20"/>
              </a:cxn>
              <a:cxn ang="0">
                <a:pos x="123" y="20"/>
              </a:cxn>
              <a:cxn ang="0">
                <a:pos x="127" y="17"/>
              </a:cxn>
              <a:cxn ang="0">
                <a:pos x="123" y="15"/>
              </a:cxn>
              <a:cxn ang="0">
                <a:pos x="106" y="15"/>
              </a:cxn>
            </a:cxnLst>
            <a:rect l="0" t="0" r="r" b="b"/>
            <a:pathLst>
              <a:path w="211" h="397">
                <a:moveTo>
                  <a:pt x="211" y="198"/>
                </a:moveTo>
                <a:cubicBezTo>
                  <a:pt x="211" y="254"/>
                  <a:pt x="211" y="310"/>
                  <a:pt x="211" y="367"/>
                </a:cubicBezTo>
                <a:cubicBezTo>
                  <a:pt x="211" y="383"/>
                  <a:pt x="198" y="397"/>
                  <a:pt x="182" y="397"/>
                </a:cubicBezTo>
                <a:cubicBezTo>
                  <a:pt x="131" y="397"/>
                  <a:pt x="80" y="397"/>
                  <a:pt x="29" y="397"/>
                </a:cubicBezTo>
                <a:cubicBezTo>
                  <a:pt x="14" y="397"/>
                  <a:pt x="1" y="383"/>
                  <a:pt x="0" y="368"/>
                </a:cubicBezTo>
                <a:cubicBezTo>
                  <a:pt x="0" y="367"/>
                  <a:pt x="0" y="367"/>
                  <a:pt x="0" y="366"/>
                </a:cubicBezTo>
                <a:cubicBezTo>
                  <a:pt x="0" y="254"/>
                  <a:pt x="0" y="142"/>
                  <a:pt x="0" y="30"/>
                </a:cubicBezTo>
                <a:cubicBezTo>
                  <a:pt x="0" y="14"/>
                  <a:pt x="11" y="2"/>
                  <a:pt x="26" y="0"/>
                </a:cubicBezTo>
                <a:cubicBezTo>
                  <a:pt x="27" y="0"/>
                  <a:pt x="29" y="0"/>
                  <a:pt x="30" y="0"/>
                </a:cubicBezTo>
                <a:cubicBezTo>
                  <a:pt x="80" y="0"/>
                  <a:pt x="131" y="0"/>
                  <a:pt x="182" y="0"/>
                </a:cubicBezTo>
                <a:cubicBezTo>
                  <a:pt x="198" y="0"/>
                  <a:pt x="211" y="13"/>
                  <a:pt x="211" y="29"/>
                </a:cubicBezTo>
                <a:cubicBezTo>
                  <a:pt x="211" y="85"/>
                  <a:pt x="211" y="142"/>
                  <a:pt x="211" y="198"/>
                </a:cubicBezTo>
                <a:close/>
                <a:moveTo>
                  <a:pt x="15" y="196"/>
                </a:moveTo>
                <a:cubicBezTo>
                  <a:pt x="15" y="247"/>
                  <a:pt x="15" y="299"/>
                  <a:pt x="15" y="350"/>
                </a:cubicBezTo>
                <a:cubicBezTo>
                  <a:pt x="15" y="355"/>
                  <a:pt x="16" y="356"/>
                  <a:pt x="21" y="356"/>
                </a:cubicBezTo>
                <a:cubicBezTo>
                  <a:pt x="77" y="356"/>
                  <a:pt x="134" y="356"/>
                  <a:pt x="191" y="356"/>
                </a:cubicBezTo>
                <a:cubicBezTo>
                  <a:pt x="196" y="356"/>
                  <a:pt x="196" y="355"/>
                  <a:pt x="196" y="350"/>
                </a:cubicBezTo>
                <a:cubicBezTo>
                  <a:pt x="196" y="247"/>
                  <a:pt x="196" y="144"/>
                  <a:pt x="196" y="41"/>
                </a:cubicBezTo>
                <a:cubicBezTo>
                  <a:pt x="196" y="36"/>
                  <a:pt x="196" y="35"/>
                  <a:pt x="191" y="35"/>
                </a:cubicBezTo>
                <a:cubicBezTo>
                  <a:pt x="134" y="35"/>
                  <a:pt x="77" y="35"/>
                  <a:pt x="21" y="35"/>
                </a:cubicBezTo>
                <a:cubicBezTo>
                  <a:pt x="20" y="35"/>
                  <a:pt x="19" y="35"/>
                  <a:pt x="18" y="35"/>
                </a:cubicBezTo>
                <a:cubicBezTo>
                  <a:pt x="16" y="35"/>
                  <a:pt x="15" y="36"/>
                  <a:pt x="15" y="38"/>
                </a:cubicBezTo>
                <a:cubicBezTo>
                  <a:pt x="15" y="39"/>
                  <a:pt x="15" y="40"/>
                  <a:pt x="15" y="41"/>
                </a:cubicBezTo>
                <a:cubicBezTo>
                  <a:pt x="15" y="92"/>
                  <a:pt x="15" y="144"/>
                  <a:pt x="15" y="196"/>
                </a:cubicBezTo>
                <a:close/>
                <a:moveTo>
                  <a:pt x="106" y="382"/>
                </a:moveTo>
                <a:cubicBezTo>
                  <a:pt x="110" y="382"/>
                  <a:pt x="115" y="383"/>
                  <a:pt x="120" y="382"/>
                </a:cubicBezTo>
                <a:cubicBezTo>
                  <a:pt x="123" y="382"/>
                  <a:pt x="125" y="380"/>
                  <a:pt x="126" y="377"/>
                </a:cubicBezTo>
                <a:cubicBezTo>
                  <a:pt x="126" y="376"/>
                  <a:pt x="126" y="375"/>
                  <a:pt x="126" y="374"/>
                </a:cubicBezTo>
                <a:cubicBezTo>
                  <a:pt x="126" y="370"/>
                  <a:pt x="123" y="368"/>
                  <a:pt x="120" y="368"/>
                </a:cubicBezTo>
                <a:cubicBezTo>
                  <a:pt x="111" y="368"/>
                  <a:pt x="101" y="368"/>
                  <a:pt x="92" y="368"/>
                </a:cubicBezTo>
                <a:cubicBezTo>
                  <a:pt x="87" y="368"/>
                  <a:pt x="85" y="371"/>
                  <a:pt x="86" y="376"/>
                </a:cubicBezTo>
                <a:cubicBezTo>
                  <a:pt x="86" y="380"/>
                  <a:pt x="88" y="382"/>
                  <a:pt x="92" y="382"/>
                </a:cubicBezTo>
                <a:cubicBezTo>
                  <a:pt x="97" y="382"/>
                  <a:pt x="101" y="382"/>
                  <a:pt x="106" y="382"/>
                </a:cubicBezTo>
                <a:close/>
                <a:moveTo>
                  <a:pt x="106" y="15"/>
                </a:moveTo>
                <a:cubicBezTo>
                  <a:pt x="100" y="15"/>
                  <a:pt x="94" y="15"/>
                  <a:pt x="88" y="15"/>
                </a:cubicBezTo>
                <a:cubicBezTo>
                  <a:pt x="86" y="15"/>
                  <a:pt x="85" y="15"/>
                  <a:pt x="85" y="17"/>
                </a:cubicBezTo>
                <a:cubicBezTo>
                  <a:pt x="85" y="19"/>
                  <a:pt x="86" y="20"/>
                  <a:pt x="88" y="20"/>
                </a:cubicBezTo>
                <a:cubicBezTo>
                  <a:pt x="100" y="20"/>
                  <a:pt x="112" y="20"/>
                  <a:pt x="123" y="20"/>
                </a:cubicBezTo>
                <a:cubicBezTo>
                  <a:pt x="125" y="20"/>
                  <a:pt x="127" y="19"/>
                  <a:pt x="127" y="17"/>
                </a:cubicBezTo>
                <a:cubicBezTo>
                  <a:pt x="127" y="15"/>
                  <a:pt x="125" y="15"/>
                  <a:pt x="123" y="15"/>
                </a:cubicBezTo>
                <a:cubicBezTo>
                  <a:pt x="117" y="15"/>
                  <a:pt x="112" y="15"/>
                  <a:pt x="106" y="1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0" name="Group 105"/>
          <p:cNvGrpSpPr/>
          <p:nvPr/>
        </p:nvGrpSpPr>
        <p:grpSpPr bwMode="gray">
          <a:xfrm>
            <a:off x="7736850" y="2093744"/>
            <a:ext cx="316341" cy="333284"/>
            <a:chOff x="643043" y="433197"/>
            <a:chExt cx="684804" cy="721482"/>
          </a:xfrm>
          <a:solidFill>
            <a:srgbClr val="FFFFFF"/>
          </a:solidFill>
        </p:grpSpPr>
        <p:sp>
          <p:nvSpPr>
            <p:cNvPr id="107" name="Freeform 1690"/>
            <p:cNvSpPr>
              <a:spLocks noEditPoints="1"/>
            </p:cNvSpPr>
            <p:nvPr/>
          </p:nvSpPr>
          <p:spPr bwMode="gray">
            <a:xfrm>
              <a:off x="826472" y="732796"/>
              <a:ext cx="330171" cy="421883"/>
            </a:xfrm>
            <a:custGeom>
              <a:avLst/>
              <a:gdLst/>
              <a:ahLst/>
              <a:cxnLst>
                <a:cxn ang="0">
                  <a:pos x="125" y="0"/>
                </a:cxn>
                <a:cxn ang="0">
                  <a:pos x="125" y="20"/>
                </a:cxn>
                <a:cxn ang="0">
                  <a:pos x="21" y="20"/>
                </a:cxn>
                <a:cxn ang="0">
                  <a:pos x="21" y="178"/>
                </a:cxn>
                <a:cxn ang="0">
                  <a:pos x="142" y="178"/>
                </a:cxn>
                <a:cxn ang="0">
                  <a:pos x="143" y="168"/>
                </a:cxn>
                <a:cxn ang="0">
                  <a:pos x="143" y="67"/>
                </a:cxn>
                <a:cxn ang="0">
                  <a:pos x="163" y="52"/>
                </a:cxn>
                <a:cxn ang="0">
                  <a:pos x="163" y="63"/>
                </a:cxn>
                <a:cxn ang="0">
                  <a:pos x="163" y="184"/>
                </a:cxn>
                <a:cxn ang="0">
                  <a:pos x="141" y="205"/>
                </a:cxn>
                <a:cxn ang="0">
                  <a:pos x="21" y="205"/>
                </a:cxn>
                <a:cxn ang="0">
                  <a:pos x="0" y="183"/>
                </a:cxn>
                <a:cxn ang="0">
                  <a:pos x="0" y="20"/>
                </a:cxn>
                <a:cxn ang="0">
                  <a:pos x="18" y="0"/>
                </a:cxn>
                <a:cxn ang="0">
                  <a:pos x="125" y="0"/>
                </a:cxn>
                <a:cxn ang="0">
                  <a:pos x="83" y="196"/>
                </a:cxn>
                <a:cxn ang="0">
                  <a:pos x="89" y="190"/>
                </a:cxn>
                <a:cxn ang="0">
                  <a:pos x="82" y="186"/>
                </a:cxn>
                <a:cxn ang="0">
                  <a:pos x="75" y="191"/>
                </a:cxn>
                <a:cxn ang="0">
                  <a:pos x="83" y="196"/>
                </a:cxn>
              </a:cxnLst>
              <a:rect l="0" t="0" r="r" b="b"/>
              <a:pathLst>
                <a:path w="163" h="205">
                  <a:moveTo>
                    <a:pt x="125" y="0"/>
                  </a:moveTo>
                  <a:cubicBezTo>
                    <a:pt x="125" y="7"/>
                    <a:pt x="125" y="13"/>
                    <a:pt x="125" y="20"/>
                  </a:cubicBezTo>
                  <a:cubicBezTo>
                    <a:pt x="90" y="20"/>
                    <a:pt x="56" y="20"/>
                    <a:pt x="21" y="20"/>
                  </a:cubicBezTo>
                  <a:cubicBezTo>
                    <a:pt x="21" y="74"/>
                    <a:pt x="21" y="126"/>
                    <a:pt x="21" y="178"/>
                  </a:cubicBezTo>
                  <a:cubicBezTo>
                    <a:pt x="61" y="178"/>
                    <a:pt x="101" y="178"/>
                    <a:pt x="142" y="178"/>
                  </a:cubicBezTo>
                  <a:cubicBezTo>
                    <a:pt x="142" y="175"/>
                    <a:pt x="143" y="171"/>
                    <a:pt x="143" y="168"/>
                  </a:cubicBezTo>
                  <a:cubicBezTo>
                    <a:pt x="143" y="134"/>
                    <a:pt x="143" y="100"/>
                    <a:pt x="143" y="67"/>
                  </a:cubicBezTo>
                  <a:cubicBezTo>
                    <a:pt x="143" y="49"/>
                    <a:pt x="144" y="48"/>
                    <a:pt x="163" y="52"/>
                  </a:cubicBezTo>
                  <a:cubicBezTo>
                    <a:pt x="163" y="56"/>
                    <a:pt x="163" y="59"/>
                    <a:pt x="163" y="63"/>
                  </a:cubicBezTo>
                  <a:cubicBezTo>
                    <a:pt x="163" y="103"/>
                    <a:pt x="163" y="143"/>
                    <a:pt x="163" y="184"/>
                  </a:cubicBezTo>
                  <a:cubicBezTo>
                    <a:pt x="163" y="199"/>
                    <a:pt x="157" y="205"/>
                    <a:pt x="141" y="205"/>
                  </a:cubicBezTo>
                  <a:cubicBezTo>
                    <a:pt x="101" y="205"/>
                    <a:pt x="61" y="205"/>
                    <a:pt x="21" y="205"/>
                  </a:cubicBezTo>
                  <a:cubicBezTo>
                    <a:pt x="6" y="205"/>
                    <a:pt x="0" y="198"/>
                    <a:pt x="0" y="183"/>
                  </a:cubicBezTo>
                  <a:cubicBezTo>
                    <a:pt x="0" y="129"/>
                    <a:pt x="0" y="75"/>
                    <a:pt x="0" y="20"/>
                  </a:cubicBezTo>
                  <a:cubicBezTo>
                    <a:pt x="0" y="8"/>
                    <a:pt x="7" y="1"/>
                    <a:pt x="18" y="0"/>
                  </a:cubicBezTo>
                  <a:cubicBezTo>
                    <a:pt x="53" y="0"/>
                    <a:pt x="88" y="0"/>
                    <a:pt x="125" y="0"/>
                  </a:cubicBezTo>
                  <a:close/>
                  <a:moveTo>
                    <a:pt x="83" y="196"/>
                  </a:moveTo>
                  <a:cubicBezTo>
                    <a:pt x="86" y="193"/>
                    <a:pt x="87" y="192"/>
                    <a:pt x="89" y="190"/>
                  </a:cubicBezTo>
                  <a:cubicBezTo>
                    <a:pt x="87" y="189"/>
                    <a:pt x="84" y="186"/>
                    <a:pt x="82" y="186"/>
                  </a:cubicBezTo>
                  <a:cubicBezTo>
                    <a:pt x="80" y="187"/>
                    <a:pt x="78" y="189"/>
                    <a:pt x="75" y="191"/>
                  </a:cubicBezTo>
                  <a:cubicBezTo>
                    <a:pt x="78" y="192"/>
                    <a:pt x="80" y="194"/>
                    <a:pt x="83" y="19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1691"/>
            <p:cNvSpPr>
              <a:spLocks/>
            </p:cNvSpPr>
            <p:nvPr/>
          </p:nvSpPr>
          <p:spPr bwMode="gray">
            <a:xfrm>
              <a:off x="991558" y="433197"/>
              <a:ext cx="165085" cy="165085"/>
            </a:xfrm>
            <a:custGeom>
              <a:avLst/>
              <a:gdLst/>
              <a:ahLst/>
              <a:cxnLst>
                <a:cxn ang="0">
                  <a:pos x="82" y="42"/>
                </a:cxn>
                <a:cxn ang="0">
                  <a:pos x="82" y="68"/>
                </a:cxn>
                <a:cxn ang="0">
                  <a:pos x="69" y="82"/>
                </a:cxn>
                <a:cxn ang="0">
                  <a:pos x="14" y="82"/>
                </a:cxn>
                <a:cxn ang="0">
                  <a:pos x="1" y="68"/>
                </a:cxn>
                <a:cxn ang="0">
                  <a:pos x="1" y="15"/>
                </a:cxn>
                <a:cxn ang="0">
                  <a:pos x="15" y="0"/>
                </a:cxn>
                <a:cxn ang="0">
                  <a:pos x="68" y="0"/>
                </a:cxn>
                <a:cxn ang="0">
                  <a:pos x="82" y="14"/>
                </a:cxn>
                <a:cxn ang="0">
                  <a:pos x="82" y="42"/>
                </a:cxn>
              </a:cxnLst>
              <a:rect l="0" t="0" r="r" b="b"/>
              <a:pathLst>
                <a:path w="82" h="82">
                  <a:moveTo>
                    <a:pt x="82" y="42"/>
                  </a:moveTo>
                  <a:cubicBezTo>
                    <a:pt x="82" y="51"/>
                    <a:pt x="81" y="60"/>
                    <a:pt x="82" y="68"/>
                  </a:cubicBezTo>
                  <a:cubicBezTo>
                    <a:pt x="82" y="77"/>
                    <a:pt x="78" y="82"/>
                    <a:pt x="69" y="82"/>
                  </a:cubicBezTo>
                  <a:cubicBezTo>
                    <a:pt x="51" y="82"/>
                    <a:pt x="32" y="82"/>
                    <a:pt x="14" y="82"/>
                  </a:cubicBezTo>
                  <a:cubicBezTo>
                    <a:pt x="5" y="82"/>
                    <a:pt x="1" y="77"/>
                    <a:pt x="1" y="68"/>
                  </a:cubicBezTo>
                  <a:cubicBezTo>
                    <a:pt x="0" y="50"/>
                    <a:pt x="0" y="32"/>
                    <a:pt x="1" y="15"/>
                  </a:cubicBezTo>
                  <a:cubicBezTo>
                    <a:pt x="1" y="4"/>
                    <a:pt x="5" y="0"/>
                    <a:pt x="15" y="0"/>
                  </a:cubicBezTo>
                  <a:cubicBezTo>
                    <a:pt x="33" y="0"/>
                    <a:pt x="50" y="0"/>
                    <a:pt x="68" y="0"/>
                  </a:cubicBezTo>
                  <a:cubicBezTo>
                    <a:pt x="78" y="0"/>
                    <a:pt x="81" y="4"/>
                    <a:pt x="82" y="14"/>
                  </a:cubicBezTo>
                  <a:cubicBezTo>
                    <a:pt x="82" y="23"/>
                    <a:pt x="82" y="33"/>
                    <a:pt x="82"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1692"/>
            <p:cNvSpPr>
              <a:spLocks/>
            </p:cNvSpPr>
            <p:nvPr/>
          </p:nvSpPr>
          <p:spPr bwMode="gray">
            <a:xfrm>
              <a:off x="643043" y="592166"/>
              <a:ext cx="128400" cy="128401"/>
            </a:xfrm>
            <a:custGeom>
              <a:avLst/>
              <a:gdLst/>
              <a:ahLst/>
              <a:cxnLst>
                <a:cxn ang="0">
                  <a:pos x="31" y="0"/>
                </a:cxn>
                <a:cxn ang="0">
                  <a:pos x="51" y="0"/>
                </a:cxn>
                <a:cxn ang="0">
                  <a:pos x="61" y="10"/>
                </a:cxn>
                <a:cxn ang="0">
                  <a:pos x="61" y="51"/>
                </a:cxn>
                <a:cxn ang="0">
                  <a:pos x="50" y="61"/>
                </a:cxn>
                <a:cxn ang="0">
                  <a:pos x="11" y="61"/>
                </a:cxn>
                <a:cxn ang="0">
                  <a:pos x="0" y="50"/>
                </a:cxn>
                <a:cxn ang="0">
                  <a:pos x="0" y="11"/>
                </a:cxn>
                <a:cxn ang="0">
                  <a:pos x="11" y="0"/>
                </a:cxn>
                <a:cxn ang="0">
                  <a:pos x="31" y="0"/>
                </a:cxn>
              </a:cxnLst>
              <a:rect l="0" t="0" r="r" b="b"/>
              <a:pathLst>
                <a:path w="61" h="61">
                  <a:moveTo>
                    <a:pt x="31" y="0"/>
                  </a:moveTo>
                  <a:cubicBezTo>
                    <a:pt x="38" y="0"/>
                    <a:pt x="44" y="0"/>
                    <a:pt x="51" y="0"/>
                  </a:cubicBezTo>
                  <a:cubicBezTo>
                    <a:pt x="58" y="0"/>
                    <a:pt x="61" y="3"/>
                    <a:pt x="61" y="10"/>
                  </a:cubicBezTo>
                  <a:cubicBezTo>
                    <a:pt x="61" y="23"/>
                    <a:pt x="61" y="37"/>
                    <a:pt x="61" y="51"/>
                  </a:cubicBezTo>
                  <a:cubicBezTo>
                    <a:pt x="61" y="58"/>
                    <a:pt x="57" y="61"/>
                    <a:pt x="50" y="61"/>
                  </a:cubicBezTo>
                  <a:cubicBezTo>
                    <a:pt x="37" y="61"/>
                    <a:pt x="24" y="61"/>
                    <a:pt x="11" y="61"/>
                  </a:cubicBezTo>
                  <a:cubicBezTo>
                    <a:pt x="4" y="61"/>
                    <a:pt x="0" y="58"/>
                    <a:pt x="0" y="50"/>
                  </a:cubicBezTo>
                  <a:cubicBezTo>
                    <a:pt x="0" y="37"/>
                    <a:pt x="0" y="24"/>
                    <a:pt x="0" y="11"/>
                  </a:cubicBezTo>
                  <a:cubicBezTo>
                    <a:pt x="0" y="4"/>
                    <a:pt x="3" y="0"/>
                    <a:pt x="11" y="0"/>
                  </a:cubicBezTo>
                  <a:cubicBezTo>
                    <a:pt x="17" y="0"/>
                    <a:pt x="24" y="0"/>
                    <a:pt x="3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1693"/>
            <p:cNvSpPr>
              <a:spLocks/>
            </p:cNvSpPr>
            <p:nvPr/>
          </p:nvSpPr>
          <p:spPr bwMode="gray">
            <a:xfrm>
              <a:off x="1095501" y="696111"/>
              <a:ext cx="128400" cy="128401"/>
            </a:xfrm>
            <a:custGeom>
              <a:avLst/>
              <a:gdLst/>
              <a:ahLst/>
              <a:cxnLst>
                <a:cxn ang="0">
                  <a:pos x="30" y="61"/>
                </a:cxn>
                <a:cxn ang="0">
                  <a:pos x="10" y="61"/>
                </a:cxn>
                <a:cxn ang="0">
                  <a:pos x="0" y="51"/>
                </a:cxn>
                <a:cxn ang="0">
                  <a:pos x="0" y="10"/>
                </a:cxn>
                <a:cxn ang="0">
                  <a:pos x="11" y="0"/>
                </a:cxn>
                <a:cxn ang="0">
                  <a:pos x="50" y="0"/>
                </a:cxn>
                <a:cxn ang="0">
                  <a:pos x="61" y="11"/>
                </a:cxn>
                <a:cxn ang="0">
                  <a:pos x="61" y="50"/>
                </a:cxn>
                <a:cxn ang="0">
                  <a:pos x="50" y="61"/>
                </a:cxn>
                <a:cxn ang="0">
                  <a:pos x="30" y="61"/>
                </a:cxn>
              </a:cxnLst>
              <a:rect l="0" t="0" r="r" b="b"/>
              <a:pathLst>
                <a:path w="61" h="61">
                  <a:moveTo>
                    <a:pt x="30" y="61"/>
                  </a:moveTo>
                  <a:cubicBezTo>
                    <a:pt x="24" y="61"/>
                    <a:pt x="17" y="61"/>
                    <a:pt x="10" y="61"/>
                  </a:cubicBezTo>
                  <a:cubicBezTo>
                    <a:pt x="3" y="61"/>
                    <a:pt x="0" y="58"/>
                    <a:pt x="0" y="51"/>
                  </a:cubicBezTo>
                  <a:cubicBezTo>
                    <a:pt x="0" y="37"/>
                    <a:pt x="0" y="24"/>
                    <a:pt x="0" y="10"/>
                  </a:cubicBezTo>
                  <a:cubicBezTo>
                    <a:pt x="0" y="3"/>
                    <a:pt x="4" y="0"/>
                    <a:pt x="11" y="0"/>
                  </a:cubicBezTo>
                  <a:cubicBezTo>
                    <a:pt x="24" y="0"/>
                    <a:pt x="37" y="0"/>
                    <a:pt x="50" y="0"/>
                  </a:cubicBezTo>
                  <a:cubicBezTo>
                    <a:pt x="57" y="0"/>
                    <a:pt x="61" y="3"/>
                    <a:pt x="61" y="11"/>
                  </a:cubicBezTo>
                  <a:cubicBezTo>
                    <a:pt x="61" y="24"/>
                    <a:pt x="61" y="37"/>
                    <a:pt x="61" y="50"/>
                  </a:cubicBezTo>
                  <a:cubicBezTo>
                    <a:pt x="61" y="58"/>
                    <a:pt x="57" y="61"/>
                    <a:pt x="50" y="61"/>
                  </a:cubicBezTo>
                  <a:cubicBezTo>
                    <a:pt x="43" y="61"/>
                    <a:pt x="37" y="61"/>
                    <a:pt x="30"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1694"/>
            <p:cNvSpPr>
              <a:spLocks/>
            </p:cNvSpPr>
            <p:nvPr/>
          </p:nvSpPr>
          <p:spPr bwMode="gray">
            <a:xfrm>
              <a:off x="820356" y="549370"/>
              <a:ext cx="91716" cy="91716"/>
            </a:xfrm>
            <a:custGeom>
              <a:avLst/>
              <a:gdLst/>
              <a:ahLst/>
              <a:cxnLst>
                <a:cxn ang="0">
                  <a:pos x="22" y="2"/>
                </a:cxn>
                <a:cxn ang="0">
                  <a:pos x="42" y="22"/>
                </a:cxn>
                <a:cxn ang="0">
                  <a:pos x="21" y="43"/>
                </a:cxn>
                <a:cxn ang="0">
                  <a:pos x="1" y="23"/>
                </a:cxn>
                <a:cxn ang="0">
                  <a:pos x="22" y="2"/>
                </a:cxn>
              </a:cxnLst>
              <a:rect l="0" t="0" r="r" b="b"/>
              <a:pathLst>
                <a:path w="43" h="45">
                  <a:moveTo>
                    <a:pt x="22" y="2"/>
                  </a:moveTo>
                  <a:cubicBezTo>
                    <a:pt x="42" y="2"/>
                    <a:pt x="42" y="2"/>
                    <a:pt x="42" y="22"/>
                  </a:cubicBezTo>
                  <a:cubicBezTo>
                    <a:pt x="42" y="45"/>
                    <a:pt x="43" y="43"/>
                    <a:pt x="21" y="43"/>
                  </a:cubicBezTo>
                  <a:cubicBezTo>
                    <a:pt x="1" y="43"/>
                    <a:pt x="1" y="43"/>
                    <a:pt x="1" y="23"/>
                  </a:cubicBezTo>
                  <a:cubicBezTo>
                    <a:pt x="1" y="0"/>
                    <a:pt x="0" y="2"/>
                    <a:pt x="22"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1695"/>
            <p:cNvSpPr>
              <a:spLocks/>
            </p:cNvSpPr>
            <p:nvPr/>
          </p:nvSpPr>
          <p:spPr bwMode="gray">
            <a:xfrm>
              <a:off x="1236131" y="579938"/>
              <a:ext cx="91716" cy="91716"/>
            </a:xfrm>
            <a:custGeom>
              <a:avLst/>
              <a:gdLst/>
              <a:ahLst/>
              <a:cxnLst>
                <a:cxn ang="0">
                  <a:pos x="3" y="22"/>
                </a:cxn>
                <a:cxn ang="0">
                  <a:pos x="23" y="3"/>
                </a:cxn>
                <a:cxn ang="0">
                  <a:pos x="43" y="24"/>
                </a:cxn>
                <a:cxn ang="0">
                  <a:pos x="24" y="43"/>
                </a:cxn>
                <a:cxn ang="0">
                  <a:pos x="3" y="22"/>
                </a:cxn>
              </a:cxnLst>
              <a:rect l="0" t="0" r="r" b="b"/>
              <a:pathLst>
                <a:path w="46" h="44">
                  <a:moveTo>
                    <a:pt x="3" y="22"/>
                  </a:moveTo>
                  <a:cubicBezTo>
                    <a:pt x="3" y="1"/>
                    <a:pt x="0" y="3"/>
                    <a:pt x="23" y="3"/>
                  </a:cubicBezTo>
                  <a:cubicBezTo>
                    <a:pt x="46" y="3"/>
                    <a:pt x="43" y="0"/>
                    <a:pt x="43" y="24"/>
                  </a:cubicBezTo>
                  <a:cubicBezTo>
                    <a:pt x="43" y="44"/>
                    <a:pt x="46" y="43"/>
                    <a:pt x="24" y="43"/>
                  </a:cubicBezTo>
                  <a:cubicBezTo>
                    <a:pt x="0" y="43"/>
                    <a:pt x="3" y="44"/>
                    <a:pt x="3"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1696"/>
            <p:cNvSpPr>
              <a:spLocks/>
            </p:cNvSpPr>
            <p:nvPr/>
          </p:nvSpPr>
          <p:spPr bwMode="gray">
            <a:xfrm>
              <a:off x="704188" y="855080"/>
              <a:ext cx="91716" cy="97827"/>
            </a:xfrm>
            <a:custGeom>
              <a:avLst/>
              <a:gdLst/>
              <a:ahLst/>
              <a:cxnLst>
                <a:cxn ang="0">
                  <a:pos x="42" y="23"/>
                </a:cxn>
                <a:cxn ang="0">
                  <a:pos x="22" y="43"/>
                </a:cxn>
                <a:cxn ang="0">
                  <a:pos x="1" y="23"/>
                </a:cxn>
                <a:cxn ang="0">
                  <a:pos x="22" y="3"/>
                </a:cxn>
                <a:cxn ang="0">
                  <a:pos x="42" y="23"/>
                </a:cxn>
              </a:cxnLst>
              <a:rect l="0" t="0" r="r" b="b"/>
              <a:pathLst>
                <a:path w="45" h="46">
                  <a:moveTo>
                    <a:pt x="42" y="23"/>
                  </a:moveTo>
                  <a:cubicBezTo>
                    <a:pt x="41" y="46"/>
                    <a:pt x="45" y="43"/>
                    <a:pt x="22" y="43"/>
                  </a:cubicBezTo>
                  <a:cubicBezTo>
                    <a:pt x="0" y="43"/>
                    <a:pt x="1" y="46"/>
                    <a:pt x="1" y="23"/>
                  </a:cubicBezTo>
                  <a:cubicBezTo>
                    <a:pt x="1" y="1"/>
                    <a:pt x="1" y="3"/>
                    <a:pt x="22" y="3"/>
                  </a:cubicBezTo>
                  <a:cubicBezTo>
                    <a:pt x="45" y="3"/>
                    <a:pt x="41" y="0"/>
                    <a:pt x="42"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1697"/>
            <p:cNvSpPr>
              <a:spLocks/>
            </p:cNvSpPr>
            <p:nvPr/>
          </p:nvSpPr>
          <p:spPr bwMode="gray">
            <a:xfrm>
              <a:off x="1028242" y="1014049"/>
              <a:ext cx="55029" cy="48914"/>
            </a:xfrm>
            <a:custGeom>
              <a:avLst/>
              <a:gdLst/>
              <a:ahLst/>
              <a:cxnLst>
                <a:cxn ang="0">
                  <a:pos x="3" y="0"/>
                </a:cxn>
                <a:cxn ang="0">
                  <a:pos x="22" y="4"/>
                </a:cxn>
                <a:cxn ang="0">
                  <a:pos x="21" y="20"/>
                </a:cxn>
                <a:cxn ang="0">
                  <a:pos x="5" y="21"/>
                </a:cxn>
                <a:cxn ang="0">
                  <a:pos x="0" y="3"/>
                </a:cxn>
                <a:cxn ang="0">
                  <a:pos x="3" y="0"/>
                </a:cxn>
              </a:cxnLst>
              <a:rect l="0" t="0" r="r" b="b"/>
              <a:pathLst>
                <a:path w="25" h="24">
                  <a:moveTo>
                    <a:pt x="3" y="0"/>
                  </a:moveTo>
                  <a:cubicBezTo>
                    <a:pt x="10" y="1"/>
                    <a:pt x="18" y="0"/>
                    <a:pt x="22" y="4"/>
                  </a:cubicBezTo>
                  <a:cubicBezTo>
                    <a:pt x="25" y="6"/>
                    <a:pt x="24" y="17"/>
                    <a:pt x="21" y="20"/>
                  </a:cubicBezTo>
                  <a:cubicBezTo>
                    <a:pt x="19" y="23"/>
                    <a:pt x="8" y="24"/>
                    <a:pt x="5" y="21"/>
                  </a:cubicBezTo>
                  <a:cubicBezTo>
                    <a:pt x="2" y="17"/>
                    <a:pt x="2" y="9"/>
                    <a:pt x="0" y="3"/>
                  </a:cubicBezTo>
                  <a:cubicBezTo>
                    <a:pt x="1" y="2"/>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1698"/>
            <p:cNvSpPr>
              <a:spLocks/>
            </p:cNvSpPr>
            <p:nvPr/>
          </p:nvSpPr>
          <p:spPr bwMode="gray">
            <a:xfrm>
              <a:off x="967100" y="946796"/>
              <a:ext cx="48914" cy="48914"/>
            </a:xfrm>
            <a:custGeom>
              <a:avLst/>
              <a:gdLst/>
              <a:ahLst/>
              <a:cxnLst>
                <a:cxn ang="0">
                  <a:pos x="22" y="12"/>
                </a:cxn>
                <a:cxn ang="0">
                  <a:pos x="11" y="22"/>
                </a:cxn>
                <a:cxn ang="0">
                  <a:pos x="0" y="11"/>
                </a:cxn>
                <a:cxn ang="0">
                  <a:pos x="12" y="0"/>
                </a:cxn>
                <a:cxn ang="0">
                  <a:pos x="22" y="12"/>
                </a:cxn>
              </a:cxnLst>
              <a:rect l="0" t="0" r="r" b="b"/>
              <a:pathLst>
                <a:path w="24" h="23">
                  <a:moveTo>
                    <a:pt x="22" y="12"/>
                  </a:moveTo>
                  <a:cubicBezTo>
                    <a:pt x="24" y="21"/>
                    <a:pt x="19" y="22"/>
                    <a:pt x="11" y="22"/>
                  </a:cubicBezTo>
                  <a:cubicBezTo>
                    <a:pt x="2" y="23"/>
                    <a:pt x="1" y="19"/>
                    <a:pt x="0" y="11"/>
                  </a:cubicBezTo>
                  <a:cubicBezTo>
                    <a:pt x="0" y="2"/>
                    <a:pt x="4" y="0"/>
                    <a:pt x="12" y="0"/>
                  </a:cubicBezTo>
                  <a:cubicBezTo>
                    <a:pt x="22" y="0"/>
                    <a:pt x="24" y="4"/>
                    <a:pt x="2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1699"/>
            <p:cNvSpPr>
              <a:spLocks/>
            </p:cNvSpPr>
            <p:nvPr/>
          </p:nvSpPr>
          <p:spPr bwMode="gray">
            <a:xfrm>
              <a:off x="1034359" y="946796"/>
              <a:ext cx="42801" cy="48914"/>
            </a:xfrm>
            <a:custGeom>
              <a:avLst/>
              <a:gdLst/>
              <a:ahLst/>
              <a:cxnLst>
                <a:cxn ang="0">
                  <a:pos x="11" y="22"/>
                </a:cxn>
                <a:cxn ang="0">
                  <a:pos x="0" y="11"/>
                </a:cxn>
                <a:cxn ang="0">
                  <a:pos x="12" y="0"/>
                </a:cxn>
                <a:cxn ang="0">
                  <a:pos x="23" y="12"/>
                </a:cxn>
                <a:cxn ang="0">
                  <a:pos x="11" y="22"/>
                </a:cxn>
              </a:cxnLst>
              <a:rect l="0" t="0" r="r" b="b"/>
              <a:pathLst>
                <a:path w="23" h="24">
                  <a:moveTo>
                    <a:pt x="11" y="22"/>
                  </a:moveTo>
                  <a:cubicBezTo>
                    <a:pt x="1" y="24"/>
                    <a:pt x="1" y="18"/>
                    <a:pt x="0" y="11"/>
                  </a:cubicBezTo>
                  <a:cubicBezTo>
                    <a:pt x="0" y="2"/>
                    <a:pt x="4" y="1"/>
                    <a:pt x="12" y="0"/>
                  </a:cubicBezTo>
                  <a:cubicBezTo>
                    <a:pt x="21" y="0"/>
                    <a:pt x="22" y="4"/>
                    <a:pt x="23" y="12"/>
                  </a:cubicBezTo>
                  <a:cubicBezTo>
                    <a:pt x="23" y="22"/>
                    <a:pt x="18" y="23"/>
                    <a:pt x="11"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1700"/>
            <p:cNvSpPr>
              <a:spLocks/>
            </p:cNvSpPr>
            <p:nvPr/>
          </p:nvSpPr>
          <p:spPr bwMode="gray">
            <a:xfrm>
              <a:off x="967100" y="1014049"/>
              <a:ext cx="48914" cy="42801"/>
            </a:xfrm>
            <a:custGeom>
              <a:avLst/>
              <a:gdLst/>
              <a:ahLst/>
              <a:cxnLst>
                <a:cxn ang="0">
                  <a:pos x="22" y="11"/>
                </a:cxn>
                <a:cxn ang="0">
                  <a:pos x="12" y="23"/>
                </a:cxn>
                <a:cxn ang="0">
                  <a:pos x="0" y="11"/>
                </a:cxn>
                <a:cxn ang="0">
                  <a:pos x="12" y="0"/>
                </a:cxn>
                <a:cxn ang="0">
                  <a:pos x="22" y="11"/>
                </a:cxn>
              </a:cxnLst>
              <a:rect l="0" t="0" r="r" b="b"/>
              <a:pathLst>
                <a:path w="24" h="23">
                  <a:moveTo>
                    <a:pt x="22" y="11"/>
                  </a:moveTo>
                  <a:cubicBezTo>
                    <a:pt x="24" y="20"/>
                    <a:pt x="20" y="23"/>
                    <a:pt x="12" y="23"/>
                  </a:cubicBezTo>
                  <a:cubicBezTo>
                    <a:pt x="3" y="23"/>
                    <a:pt x="1" y="20"/>
                    <a:pt x="0" y="11"/>
                  </a:cubicBezTo>
                  <a:cubicBezTo>
                    <a:pt x="0" y="2"/>
                    <a:pt x="4" y="1"/>
                    <a:pt x="12" y="0"/>
                  </a:cubicBezTo>
                  <a:cubicBezTo>
                    <a:pt x="20" y="0"/>
                    <a:pt x="24" y="3"/>
                    <a:pt x="22"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1701"/>
            <p:cNvSpPr>
              <a:spLocks/>
            </p:cNvSpPr>
            <p:nvPr/>
          </p:nvSpPr>
          <p:spPr bwMode="gray">
            <a:xfrm>
              <a:off x="1028242" y="824510"/>
              <a:ext cx="55029" cy="48914"/>
            </a:xfrm>
            <a:custGeom>
              <a:avLst/>
              <a:gdLst/>
              <a:ahLst/>
              <a:cxnLst>
                <a:cxn ang="0">
                  <a:pos x="3" y="0"/>
                </a:cxn>
                <a:cxn ang="0">
                  <a:pos x="22" y="4"/>
                </a:cxn>
                <a:cxn ang="0">
                  <a:pos x="21" y="20"/>
                </a:cxn>
                <a:cxn ang="0">
                  <a:pos x="5" y="21"/>
                </a:cxn>
                <a:cxn ang="0">
                  <a:pos x="0" y="3"/>
                </a:cxn>
                <a:cxn ang="0">
                  <a:pos x="3" y="0"/>
                </a:cxn>
              </a:cxnLst>
              <a:rect l="0" t="0" r="r" b="b"/>
              <a:pathLst>
                <a:path w="25" h="24">
                  <a:moveTo>
                    <a:pt x="3" y="0"/>
                  </a:moveTo>
                  <a:cubicBezTo>
                    <a:pt x="10" y="1"/>
                    <a:pt x="17" y="1"/>
                    <a:pt x="22" y="4"/>
                  </a:cubicBezTo>
                  <a:cubicBezTo>
                    <a:pt x="25" y="6"/>
                    <a:pt x="24" y="17"/>
                    <a:pt x="21" y="20"/>
                  </a:cubicBezTo>
                  <a:cubicBezTo>
                    <a:pt x="18" y="23"/>
                    <a:pt x="8" y="24"/>
                    <a:pt x="5" y="21"/>
                  </a:cubicBezTo>
                  <a:cubicBezTo>
                    <a:pt x="2" y="17"/>
                    <a:pt x="2" y="9"/>
                    <a:pt x="0" y="3"/>
                  </a:cubicBezTo>
                  <a:cubicBezTo>
                    <a:pt x="1" y="2"/>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1702"/>
            <p:cNvSpPr>
              <a:spLocks/>
            </p:cNvSpPr>
            <p:nvPr/>
          </p:nvSpPr>
          <p:spPr bwMode="gray">
            <a:xfrm>
              <a:off x="905958" y="1014049"/>
              <a:ext cx="48914" cy="48914"/>
            </a:xfrm>
            <a:custGeom>
              <a:avLst/>
              <a:gdLst/>
              <a:ahLst/>
              <a:cxnLst>
                <a:cxn ang="0">
                  <a:pos x="0" y="0"/>
                </a:cxn>
                <a:cxn ang="0">
                  <a:pos x="23" y="0"/>
                </a:cxn>
                <a:cxn ang="0">
                  <a:pos x="19" y="20"/>
                </a:cxn>
                <a:cxn ang="0">
                  <a:pos x="4" y="20"/>
                </a:cxn>
                <a:cxn ang="0">
                  <a:pos x="0" y="0"/>
                </a:cxn>
              </a:cxnLst>
              <a:rect l="0" t="0" r="r" b="b"/>
              <a:pathLst>
                <a:path w="23" h="23">
                  <a:moveTo>
                    <a:pt x="0" y="0"/>
                  </a:moveTo>
                  <a:cubicBezTo>
                    <a:pt x="9" y="0"/>
                    <a:pt x="15" y="0"/>
                    <a:pt x="23" y="0"/>
                  </a:cubicBezTo>
                  <a:cubicBezTo>
                    <a:pt x="22" y="8"/>
                    <a:pt x="22" y="15"/>
                    <a:pt x="19" y="20"/>
                  </a:cubicBezTo>
                  <a:cubicBezTo>
                    <a:pt x="18" y="23"/>
                    <a:pt x="6" y="23"/>
                    <a:pt x="4" y="20"/>
                  </a:cubicBezTo>
                  <a:cubicBezTo>
                    <a:pt x="1" y="15"/>
                    <a:pt x="1" y="8"/>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1703"/>
            <p:cNvSpPr>
              <a:spLocks/>
            </p:cNvSpPr>
            <p:nvPr/>
          </p:nvSpPr>
          <p:spPr bwMode="gray">
            <a:xfrm>
              <a:off x="967100" y="824510"/>
              <a:ext cx="48914" cy="42801"/>
            </a:xfrm>
            <a:custGeom>
              <a:avLst/>
              <a:gdLst/>
              <a:ahLst/>
              <a:cxnLst>
                <a:cxn ang="0">
                  <a:pos x="25" y="0"/>
                </a:cxn>
                <a:cxn ang="0">
                  <a:pos x="20" y="21"/>
                </a:cxn>
                <a:cxn ang="0">
                  <a:pos x="3" y="19"/>
                </a:cxn>
                <a:cxn ang="0">
                  <a:pos x="3" y="4"/>
                </a:cxn>
                <a:cxn ang="0">
                  <a:pos x="25" y="0"/>
                </a:cxn>
              </a:cxnLst>
              <a:rect l="0" t="0" r="r" b="b"/>
              <a:pathLst>
                <a:path w="25" h="23">
                  <a:moveTo>
                    <a:pt x="25" y="0"/>
                  </a:moveTo>
                  <a:cubicBezTo>
                    <a:pt x="23" y="9"/>
                    <a:pt x="24" y="17"/>
                    <a:pt x="20" y="21"/>
                  </a:cubicBezTo>
                  <a:cubicBezTo>
                    <a:pt x="17" y="23"/>
                    <a:pt x="7" y="22"/>
                    <a:pt x="3" y="19"/>
                  </a:cubicBezTo>
                  <a:cubicBezTo>
                    <a:pt x="0" y="17"/>
                    <a:pt x="0" y="6"/>
                    <a:pt x="3" y="4"/>
                  </a:cubicBezTo>
                  <a:cubicBezTo>
                    <a:pt x="8" y="1"/>
                    <a:pt x="15" y="1"/>
                    <a:pt x="2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1704"/>
            <p:cNvSpPr>
              <a:spLocks/>
            </p:cNvSpPr>
            <p:nvPr/>
          </p:nvSpPr>
          <p:spPr bwMode="gray">
            <a:xfrm>
              <a:off x="967100" y="885652"/>
              <a:ext cx="48914" cy="48914"/>
            </a:xfrm>
            <a:custGeom>
              <a:avLst/>
              <a:gdLst/>
              <a:ahLst/>
              <a:cxnLst>
                <a:cxn ang="0">
                  <a:pos x="11" y="22"/>
                </a:cxn>
                <a:cxn ang="0">
                  <a:pos x="0" y="11"/>
                </a:cxn>
                <a:cxn ang="0">
                  <a:pos x="12" y="1"/>
                </a:cxn>
                <a:cxn ang="0">
                  <a:pos x="22" y="12"/>
                </a:cxn>
                <a:cxn ang="0">
                  <a:pos x="11" y="22"/>
                </a:cxn>
              </a:cxnLst>
              <a:rect l="0" t="0" r="r" b="b"/>
              <a:pathLst>
                <a:path w="23" h="24">
                  <a:moveTo>
                    <a:pt x="11" y="22"/>
                  </a:moveTo>
                  <a:cubicBezTo>
                    <a:pt x="1" y="24"/>
                    <a:pt x="1" y="18"/>
                    <a:pt x="0" y="11"/>
                  </a:cubicBezTo>
                  <a:cubicBezTo>
                    <a:pt x="0" y="1"/>
                    <a:pt x="5" y="1"/>
                    <a:pt x="12" y="1"/>
                  </a:cubicBezTo>
                  <a:cubicBezTo>
                    <a:pt x="22" y="0"/>
                    <a:pt x="22" y="5"/>
                    <a:pt x="22" y="12"/>
                  </a:cubicBezTo>
                  <a:cubicBezTo>
                    <a:pt x="23" y="22"/>
                    <a:pt x="18" y="23"/>
                    <a:pt x="11"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1705"/>
            <p:cNvSpPr>
              <a:spLocks/>
            </p:cNvSpPr>
            <p:nvPr/>
          </p:nvSpPr>
          <p:spPr bwMode="gray">
            <a:xfrm>
              <a:off x="905958" y="824510"/>
              <a:ext cx="42801" cy="42801"/>
            </a:xfrm>
            <a:custGeom>
              <a:avLst/>
              <a:gdLst/>
              <a:ahLst/>
              <a:cxnLst>
                <a:cxn ang="0">
                  <a:pos x="22" y="20"/>
                </a:cxn>
                <a:cxn ang="0">
                  <a:pos x="4" y="1"/>
                </a:cxn>
                <a:cxn ang="0">
                  <a:pos x="12" y="0"/>
                </a:cxn>
                <a:cxn ang="0">
                  <a:pos x="22" y="0"/>
                </a:cxn>
                <a:cxn ang="0">
                  <a:pos x="22" y="20"/>
                </a:cxn>
              </a:cxnLst>
              <a:rect l="0" t="0" r="r" b="b"/>
              <a:pathLst>
                <a:path w="22" h="22">
                  <a:moveTo>
                    <a:pt x="22" y="20"/>
                  </a:moveTo>
                  <a:cubicBezTo>
                    <a:pt x="1" y="22"/>
                    <a:pt x="0" y="21"/>
                    <a:pt x="4" y="1"/>
                  </a:cubicBezTo>
                  <a:cubicBezTo>
                    <a:pt x="6" y="1"/>
                    <a:pt x="9" y="0"/>
                    <a:pt x="12" y="0"/>
                  </a:cubicBezTo>
                  <a:cubicBezTo>
                    <a:pt x="15" y="0"/>
                    <a:pt x="18" y="0"/>
                    <a:pt x="22" y="0"/>
                  </a:cubicBezTo>
                  <a:cubicBezTo>
                    <a:pt x="22" y="7"/>
                    <a:pt x="22" y="13"/>
                    <a:pt x="22" y="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1706"/>
            <p:cNvSpPr>
              <a:spLocks/>
            </p:cNvSpPr>
            <p:nvPr/>
          </p:nvSpPr>
          <p:spPr bwMode="gray">
            <a:xfrm>
              <a:off x="905958" y="885652"/>
              <a:ext cx="48914" cy="48914"/>
            </a:xfrm>
            <a:custGeom>
              <a:avLst/>
              <a:gdLst/>
              <a:ahLst/>
              <a:cxnLst>
                <a:cxn ang="0">
                  <a:pos x="21" y="11"/>
                </a:cxn>
                <a:cxn ang="0">
                  <a:pos x="10" y="21"/>
                </a:cxn>
                <a:cxn ang="0">
                  <a:pos x="0" y="11"/>
                </a:cxn>
                <a:cxn ang="0">
                  <a:pos x="11" y="0"/>
                </a:cxn>
                <a:cxn ang="0">
                  <a:pos x="21" y="11"/>
                </a:cxn>
              </a:cxnLst>
              <a:rect l="0" t="0" r="r" b="b"/>
              <a:pathLst>
                <a:path w="23" h="22">
                  <a:moveTo>
                    <a:pt x="21" y="11"/>
                  </a:moveTo>
                  <a:cubicBezTo>
                    <a:pt x="23" y="21"/>
                    <a:pt x="17" y="21"/>
                    <a:pt x="10" y="21"/>
                  </a:cubicBezTo>
                  <a:cubicBezTo>
                    <a:pt x="1" y="22"/>
                    <a:pt x="0" y="18"/>
                    <a:pt x="0" y="11"/>
                  </a:cubicBezTo>
                  <a:cubicBezTo>
                    <a:pt x="0" y="2"/>
                    <a:pt x="2" y="0"/>
                    <a:pt x="11" y="0"/>
                  </a:cubicBezTo>
                  <a:cubicBezTo>
                    <a:pt x="20" y="0"/>
                    <a:pt x="22" y="3"/>
                    <a:pt x="21"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1707"/>
            <p:cNvSpPr>
              <a:spLocks/>
            </p:cNvSpPr>
            <p:nvPr/>
          </p:nvSpPr>
          <p:spPr bwMode="gray">
            <a:xfrm>
              <a:off x="777558" y="482112"/>
              <a:ext cx="48914" cy="42801"/>
            </a:xfrm>
            <a:custGeom>
              <a:avLst/>
              <a:gdLst/>
              <a:ahLst/>
              <a:cxnLst>
                <a:cxn ang="0">
                  <a:pos x="22" y="21"/>
                </a:cxn>
                <a:cxn ang="0">
                  <a:pos x="0" y="21"/>
                </a:cxn>
                <a:cxn ang="0">
                  <a:pos x="3" y="3"/>
                </a:cxn>
                <a:cxn ang="0">
                  <a:pos x="18" y="3"/>
                </a:cxn>
                <a:cxn ang="0">
                  <a:pos x="22" y="21"/>
                </a:cxn>
              </a:cxnLst>
              <a:rect l="0" t="0" r="r" b="b"/>
              <a:pathLst>
                <a:path w="22" h="21">
                  <a:moveTo>
                    <a:pt x="22" y="21"/>
                  </a:moveTo>
                  <a:cubicBezTo>
                    <a:pt x="13" y="21"/>
                    <a:pt x="8" y="21"/>
                    <a:pt x="0" y="21"/>
                  </a:cubicBezTo>
                  <a:cubicBezTo>
                    <a:pt x="1" y="14"/>
                    <a:pt x="0" y="7"/>
                    <a:pt x="3" y="3"/>
                  </a:cubicBezTo>
                  <a:cubicBezTo>
                    <a:pt x="5" y="0"/>
                    <a:pt x="16" y="0"/>
                    <a:pt x="18" y="3"/>
                  </a:cubicBezTo>
                  <a:cubicBezTo>
                    <a:pt x="21" y="7"/>
                    <a:pt x="21" y="14"/>
                    <a:pt x="22"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1708"/>
            <p:cNvSpPr>
              <a:spLocks/>
            </p:cNvSpPr>
            <p:nvPr/>
          </p:nvSpPr>
          <p:spPr bwMode="gray">
            <a:xfrm>
              <a:off x="991558" y="647197"/>
              <a:ext cx="42801" cy="42801"/>
            </a:xfrm>
            <a:custGeom>
              <a:avLst/>
              <a:gdLst/>
              <a:ahLst/>
              <a:cxnLst>
                <a:cxn ang="0">
                  <a:pos x="23" y="22"/>
                </a:cxn>
                <a:cxn ang="0">
                  <a:pos x="3" y="18"/>
                </a:cxn>
                <a:cxn ang="0">
                  <a:pos x="3" y="3"/>
                </a:cxn>
                <a:cxn ang="0">
                  <a:pos x="18" y="2"/>
                </a:cxn>
                <a:cxn ang="0">
                  <a:pos x="23" y="22"/>
                </a:cxn>
              </a:cxnLst>
              <a:rect l="0" t="0" r="r" b="b"/>
              <a:pathLst>
                <a:path w="23" h="22">
                  <a:moveTo>
                    <a:pt x="23" y="22"/>
                  </a:moveTo>
                  <a:cubicBezTo>
                    <a:pt x="14" y="21"/>
                    <a:pt x="7" y="22"/>
                    <a:pt x="3" y="18"/>
                  </a:cubicBezTo>
                  <a:cubicBezTo>
                    <a:pt x="0" y="17"/>
                    <a:pt x="0" y="6"/>
                    <a:pt x="3" y="3"/>
                  </a:cubicBezTo>
                  <a:cubicBezTo>
                    <a:pt x="6" y="0"/>
                    <a:pt x="16" y="0"/>
                    <a:pt x="18" y="2"/>
                  </a:cubicBezTo>
                  <a:cubicBezTo>
                    <a:pt x="22" y="6"/>
                    <a:pt x="21" y="13"/>
                    <a:pt x="23"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1709"/>
            <p:cNvSpPr>
              <a:spLocks/>
            </p:cNvSpPr>
            <p:nvPr/>
          </p:nvSpPr>
          <p:spPr bwMode="gray">
            <a:xfrm>
              <a:off x="746986" y="757253"/>
              <a:ext cx="42801" cy="48914"/>
            </a:xfrm>
            <a:custGeom>
              <a:avLst/>
              <a:gdLst/>
              <a:ahLst/>
              <a:cxnLst>
                <a:cxn ang="0">
                  <a:pos x="21" y="0"/>
                </a:cxn>
                <a:cxn ang="0">
                  <a:pos x="21" y="22"/>
                </a:cxn>
                <a:cxn ang="0">
                  <a:pos x="3" y="18"/>
                </a:cxn>
                <a:cxn ang="0">
                  <a:pos x="3" y="3"/>
                </a:cxn>
                <a:cxn ang="0">
                  <a:pos x="21" y="0"/>
                </a:cxn>
              </a:cxnLst>
              <a:rect l="0" t="0" r="r" b="b"/>
              <a:pathLst>
                <a:path w="21" h="22">
                  <a:moveTo>
                    <a:pt x="21" y="0"/>
                  </a:moveTo>
                  <a:cubicBezTo>
                    <a:pt x="21" y="8"/>
                    <a:pt x="21" y="14"/>
                    <a:pt x="21" y="22"/>
                  </a:cubicBezTo>
                  <a:cubicBezTo>
                    <a:pt x="15" y="21"/>
                    <a:pt x="7" y="22"/>
                    <a:pt x="3" y="18"/>
                  </a:cubicBezTo>
                  <a:cubicBezTo>
                    <a:pt x="0" y="16"/>
                    <a:pt x="0" y="6"/>
                    <a:pt x="3" y="3"/>
                  </a:cubicBezTo>
                  <a:cubicBezTo>
                    <a:pt x="7" y="0"/>
                    <a:pt x="14" y="1"/>
                    <a:pt x="2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1710"/>
            <p:cNvSpPr>
              <a:spLocks/>
            </p:cNvSpPr>
            <p:nvPr/>
          </p:nvSpPr>
          <p:spPr bwMode="gray">
            <a:xfrm>
              <a:off x="1223901" y="855080"/>
              <a:ext cx="42801" cy="42801"/>
            </a:xfrm>
            <a:custGeom>
              <a:avLst/>
              <a:gdLst/>
              <a:ahLst/>
              <a:cxnLst>
                <a:cxn ang="0">
                  <a:pos x="20" y="10"/>
                </a:cxn>
                <a:cxn ang="0">
                  <a:pos x="11" y="21"/>
                </a:cxn>
                <a:cxn ang="0">
                  <a:pos x="0" y="11"/>
                </a:cxn>
                <a:cxn ang="0">
                  <a:pos x="11" y="1"/>
                </a:cxn>
                <a:cxn ang="0">
                  <a:pos x="20" y="10"/>
                </a:cxn>
              </a:cxnLst>
              <a:rect l="0" t="0" r="r" b="b"/>
              <a:pathLst>
                <a:path w="22" h="21">
                  <a:moveTo>
                    <a:pt x="20" y="10"/>
                  </a:moveTo>
                  <a:cubicBezTo>
                    <a:pt x="22" y="18"/>
                    <a:pt x="19" y="21"/>
                    <a:pt x="11" y="21"/>
                  </a:cubicBezTo>
                  <a:cubicBezTo>
                    <a:pt x="3" y="21"/>
                    <a:pt x="0" y="19"/>
                    <a:pt x="0" y="11"/>
                  </a:cubicBezTo>
                  <a:cubicBezTo>
                    <a:pt x="0" y="3"/>
                    <a:pt x="3" y="0"/>
                    <a:pt x="11" y="1"/>
                  </a:cubicBezTo>
                  <a:cubicBezTo>
                    <a:pt x="18" y="1"/>
                    <a:pt x="22" y="2"/>
                    <a:pt x="2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Freeform 1711"/>
            <p:cNvSpPr>
              <a:spLocks/>
            </p:cNvSpPr>
            <p:nvPr/>
          </p:nvSpPr>
          <p:spPr bwMode="gray">
            <a:xfrm>
              <a:off x="979330" y="1111876"/>
              <a:ext cx="30574" cy="24457"/>
            </a:xfrm>
            <a:custGeom>
              <a:avLst/>
              <a:gdLst/>
              <a:ahLst/>
              <a:cxnLst>
                <a:cxn ang="0">
                  <a:pos x="8" y="10"/>
                </a:cxn>
                <a:cxn ang="0">
                  <a:pos x="0" y="5"/>
                </a:cxn>
                <a:cxn ang="0">
                  <a:pos x="7" y="0"/>
                </a:cxn>
                <a:cxn ang="0">
                  <a:pos x="14" y="4"/>
                </a:cxn>
                <a:cxn ang="0">
                  <a:pos x="8" y="10"/>
                </a:cxn>
              </a:cxnLst>
              <a:rect l="0" t="0" r="r" b="b"/>
              <a:pathLst>
                <a:path w="14" h="10">
                  <a:moveTo>
                    <a:pt x="8" y="10"/>
                  </a:moveTo>
                  <a:cubicBezTo>
                    <a:pt x="5" y="8"/>
                    <a:pt x="3" y="6"/>
                    <a:pt x="0" y="5"/>
                  </a:cubicBezTo>
                  <a:cubicBezTo>
                    <a:pt x="3" y="3"/>
                    <a:pt x="5" y="1"/>
                    <a:pt x="7" y="0"/>
                  </a:cubicBezTo>
                  <a:cubicBezTo>
                    <a:pt x="9" y="0"/>
                    <a:pt x="12" y="3"/>
                    <a:pt x="14" y="4"/>
                  </a:cubicBezTo>
                  <a:cubicBezTo>
                    <a:pt x="12" y="6"/>
                    <a:pt x="11" y="7"/>
                    <a:pt x="8"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8"/>
          <p:cNvGrpSpPr/>
          <p:nvPr/>
        </p:nvGrpSpPr>
        <p:grpSpPr bwMode="gray">
          <a:xfrm rot="615501">
            <a:off x="1009078" y="4166591"/>
            <a:ext cx="320144" cy="244527"/>
            <a:chOff x="606705" y="4403239"/>
            <a:chExt cx="322303" cy="229479"/>
          </a:xfrm>
        </p:grpSpPr>
        <p:sp>
          <p:nvSpPr>
            <p:cNvPr id="204" name="Freeform 86"/>
            <p:cNvSpPr>
              <a:spLocks noEditPoints="1"/>
            </p:cNvSpPr>
            <p:nvPr/>
          </p:nvSpPr>
          <p:spPr bwMode="gray">
            <a:xfrm rot="16200000">
              <a:off x="653117" y="4356827"/>
              <a:ext cx="229479" cy="322303"/>
            </a:xfrm>
            <a:custGeom>
              <a:avLst/>
              <a:gdLst/>
              <a:ahLst/>
              <a:cxnLst>
                <a:cxn ang="0">
                  <a:pos x="1" y="383"/>
                </a:cxn>
                <a:cxn ang="0">
                  <a:pos x="1" y="65"/>
                </a:cxn>
                <a:cxn ang="0">
                  <a:pos x="52" y="2"/>
                </a:cxn>
                <a:cxn ang="0">
                  <a:pos x="65" y="0"/>
                </a:cxn>
                <a:cxn ang="0">
                  <a:pos x="481" y="0"/>
                </a:cxn>
                <a:cxn ang="0">
                  <a:pos x="545" y="57"/>
                </a:cxn>
                <a:cxn ang="0">
                  <a:pos x="545" y="65"/>
                </a:cxn>
                <a:cxn ang="0">
                  <a:pos x="545" y="701"/>
                </a:cxn>
                <a:cxn ang="0">
                  <a:pos x="511" y="758"/>
                </a:cxn>
                <a:cxn ang="0">
                  <a:pos x="482" y="766"/>
                </a:cxn>
                <a:cxn ang="0">
                  <a:pos x="65" y="766"/>
                </a:cxn>
                <a:cxn ang="0">
                  <a:pos x="1" y="701"/>
                </a:cxn>
                <a:cxn ang="0">
                  <a:pos x="1" y="383"/>
                </a:cxn>
                <a:cxn ang="0">
                  <a:pos x="474" y="383"/>
                </a:cxn>
                <a:cxn ang="0">
                  <a:pos x="474" y="78"/>
                </a:cxn>
                <a:cxn ang="0">
                  <a:pos x="467" y="71"/>
                </a:cxn>
                <a:cxn ang="0">
                  <a:pos x="78" y="71"/>
                </a:cxn>
                <a:cxn ang="0">
                  <a:pos x="71" y="79"/>
                </a:cxn>
                <a:cxn ang="0">
                  <a:pos x="71" y="687"/>
                </a:cxn>
                <a:cxn ang="0">
                  <a:pos x="78" y="694"/>
                </a:cxn>
                <a:cxn ang="0">
                  <a:pos x="467" y="694"/>
                </a:cxn>
                <a:cxn ang="0">
                  <a:pos x="474" y="688"/>
                </a:cxn>
                <a:cxn ang="0">
                  <a:pos x="474" y="383"/>
                </a:cxn>
                <a:cxn ang="0">
                  <a:pos x="273" y="742"/>
                </a:cxn>
                <a:cxn ang="0">
                  <a:pos x="273" y="742"/>
                </a:cxn>
                <a:cxn ang="0">
                  <a:pos x="286" y="742"/>
                </a:cxn>
                <a:cxn ang="0">
                  <a:pos x="300" y="728"/>
                </a:cxn>
                <a:cxn ang="0">
                  <a:pos x="286" y="713"/>
                </a:cxn>
                <a:cxn ang="0">
                  <a:pos x="260" y="713"/>
                </a:cxn>
                <a:cxn ang="0">
                  <a:pos x="246" y="728"/>
                </a:cxn>
                <a:cxn ang="0">
                  <a:pos x="260" y="742"/>
                </a:cxn>
                <a:cxn ang="0">
                  <a:pos x="273" y="742"/>
                </a:cxn>
              </a:cxnLst>
              <a:rect l="0" t="0" r="r" b="b"/>
              <a:pathLst>
                <a:path w="545" h="766">
                  <a:moveTo>
                    <a:pt x="1" y="383"/>
                  </a:moveTo>
                  <a:cubicBezTo>
                    <a:pt x="1" y="277"/>
                    <a:pt x="1" y="171"/>
                    <a:pt x="1" y="65"/>
                  </a:cubicBezTo>
                  <a:cubicBezTo>
                    <a:pt x="1" y="35"/>
                    <a:pt x="22" y="8"/>
                    <a:pt x="52" y="2"/>
                  </a:cubicBezTo>
                  <a:cubicBezTo>
                    <a:pt x="56" y="1"/>
                    <a:pt x="61" y="0"/>
                    <a:pt x="65" y="0"/>
                  </a:cubicBezTo>
                  <a:cubicBezTo>
                    <a:pt x="204" y="0"/>
                    <a:pt x="342" y="0"/>
                    <a:pt x="481" y="0"/>
                  </a:cubicBezTo>
                  <a:cubicBezTo>
                    <a:pt x="514" y="0"/>
                    <a:pt x="541" y="24"/>
                    <a:pt x="545" y="57"/>
                  </a:cubicBezTo>
                  <a:cubicBezTo>
                    <a:pt x="545" y="59"/>
                    <a:pt x="545" y="62"/>
                    <a:pt x="545" y="65"/>
                  </a:cubicBezTo>
                  <a:cubicBezTo>
                    <a:pt x="545" y="277"/>
                    <a:pt x="545" y="489"/>
                    <a:pt x="545" y="701"/>
                  </a:cubicBezTo>
                  <a:cubicBezTo>
                    <a:pt x="545" y="727"/>
                    <a:pt x="533" y="746"/>
                    <a:pt x="511" y="758"/>
                  </a:cubicBezTo>
                  <a:cubicBezTo>
                    <a:pt x="502" y="763"/>
                    <a:pt x="493" y="766"/>
                    <a:pt x="482" y="766"/>
                  </a:cubicBezTo>
                  <a:cubicBezTo>
                    <a:pt x="343" y="766"/>
                    <a:pt x="204" y="765"/>
                    <a:pt x="65" y="766"/>
                  </a:cubicBezTo>
                  <a:cubicBezTo>
                    <a:pt x="28" y="766"/>
                    <a:pt x="0" y="734"/>
                    <a:pt x="1" y="701"/>
                  </a:cubicBezTo>
                  <a:cubicBezTo>
                    <a:pt x="1" y="595"/>
                    <a:pt x="1" y="489"/>
                    <a:pt x="1" y="383"/>
                  </a:cubicBezTo>
                  <a:close/>
                  <a:moveTo>
                    <a:pt x="474" y="383"/>
                  </a:moveTo>
                  <a:cubicBezTo>
                    <a:pt x="474" y="281"/>
                    <a:pt x="474" y="180"/>
                    <a:pt x="474" y="78"/>
                  </a:cubicBezTo>
                  <a:cubicBezTo>
                    <a:pt x="474" y="71"/>
                    <a:pt x="474" y="71"/>
                    <a:pt x="467" y="71"/>
                  </a:cubicBezTo>
                  <a:cubicBezTo>
                    <a:pt x="338" y="71"/>
                    <a:pt x="208" y="71"/>
                    <a:pt x="78" y="71"/>
                  </a:cubicBezTo>
                  <a:cubicBezTo>
                    <a:pt x="71" y="71"/>
                    <a:pt x="71" y="71"/>
                    <a:pt x="71" y="79"/>
                  </a:cubicBezTo>
                  <a:cubicBezTo>
                    <a:pt x="71" y="282"/>
                    <a:pt x="71" y="484"/>
                    <a:pt x="71" y="687"/>
                  </a:cubicBezTo>
                  <a:cubicBezTo>
                    <a:pt x="71" y="694"/>
                    <a:pt x="71" y="694"/>
                    <a:pt x="78" y="694"/>
                  </a:cubicBezTo>
                  <a:cubicBezTo>
                    <a:pt x="208" y="694"/>
                    <a:pt x="338" y="694"/>
                    <a:pt x="467" y="694"/>
                  </a:cubicBezTo>
                  <a:cubicBezTo>
                    <a:pt x="474" y="694"/>
                    <a:pt x="474" y="694"/>
                    <a:pt x="474" y="688"/>
                  </a:cubicBezTo>
                  <a:cubicBezTo>
                    <a:pt x="474" y="586"/>
                    <a:pt x="474" y="485"/>
                    <a:pt x="474" y="383"/>
                  </a:cubicBezTo>
                  <a:close/>
                  <a:moveTo>
                    <a:pt x="273" y="742"/>
                  </a:moveTo>
                  <a:cubicBezTo>
                    <a:pt x="273" y="742"/>
                    <a:pt x="273" y="742"/>
                    <a:pt x="273" y="742"/>
                  </a:cubicBezTo>
                  <a:cubicBezTo>
                    <a:pt x="277" y="742"/>
                    <a:pt x="282" y="743"/>
                    <a:pt x="286" y="742"/>
                  </a:cubicBezTo>
                  <a:cubicBezTo>
                    <a:pt x="294" y="742"/>
                    <a:pt x="300" y="735"/>
                    <a:pt x="300" y="728"/>
                  </a:cubicBezTo>
                  <a:cubicBezTo>
                    <a:pt x="300" y="720"/>
                    <a:pt x="294" y="713"/>
                    <a:pt x="286" y="713"/>
                  </a:cubicBezTo>
                  <a:cubicBezTo>
                    <a:pt x="277" y="713"/>
                    <a:pt x="269" y="713"/>
                    <a:pt x="260" y="713"/>
                  </a:cubicBezTo>
                  <a:cubicBezTo>
                    <a:pt x="252" y="713"/>
                    <a:pt x="246" y="720"/>
                    <a:pt x="246" y="728"/>
                  </a:cubicBezTo>
                  <a:cubicBezTo>
                    <a:pt x="246" y="736"/>
                    <a:pt x="253" y="742"/>
                    <a:pt x="260" y="742"/>
                  </a:cubicBezTo>
                  <a:cubicBezTo>
                    <a:pt x="264" y="743"/>
                    <a:pt x="269" y="742"/>
                    <a:pt x="273" y="74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6" name="Straight Connector 5"/>
            <p:cNvCxnSpPr/>
            <p:nvPr/>
          </p:nvCxnSpPr>
          <p:spPr bwMode="gray">
            <a:xfrm>
              <a:off x="661169" y="4480830"/>
              <a:ext cx="218805" cy="0"/>
            </a:xfrm>
            <a:prstGeom prst="line">
              <a:avLst/>
            </a:prstGeom>
            <a:ln w="9525" cmpd="sng">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gray">
            <a:xfrm>
              <a:off x="661169" y="4523640"/>
              <a:ext cx="218805" cy="0"/>
            </a:xfrm>
            <a:prstGeom prst="line">
              <a:avLst/>
            </a:prstGeom>
            <a:ln w="9525" cmpd="sng">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gray">
            <a:xfrm>
              <a:off x="661169" y="4566450"/>
              <a:ext cx="218805" cy="0"/>
            </a:xfrm>
            <a:prstGeom prst="line">
              <a:avLst/>
            </a:prstGeom>
            <a:ln w="9525" cmpd="sng">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2" name="Group 216"/>
          <p:cNvGrpSpPr/>
          <p:nvPr/>
        </p:nvGrpSpPr>
        <p:grpSpPr bwMode="gray">
          <a:xfrm rot="509340">
            <a:off x="1108084" y="2094280"/>
            <a:ext cx="178901" cy="285272"/>
            <a:chOff x="7297869" y="304800"/>
            <a:chExt cx="567534" cy="904974"/>
          </a:xfrm>
          <a:solidFill>
            <a:schemeClr val="bg1"/>
          </a:solidFill>
        </p:grpSpPr>
        <p:sp>
          <p:nvSpPr>
            <p:cNvPr id="218" name="Freeform 1530"/>
            <p:cNvSpPr>
              <a:spLocks noEditPoints="1"/>
            </p:cNvSpPr>
            <p:nvPr/>
          </p:nvSpPr>
          <p:spPr bwMode="gray">
            <a:xfrm>
              <a:off x="7297869" y="488863"/>
              <a:ext cx="383467" cy="720911"/>
            </a:xfrm>
            <a:custGeom>
              <a:avLst/>
              <a:gdLst/>
              <a:ahLst/>
              <a:cxnLst>
                <a:cxn ang="0">
                  <a:pos x="0" y="141"/>
                </a:cxn>
                <a:cxn ang="0">
                  <a:pos x="0" y="21"/>
                </a:cxn>
                <a:cxn ang="0">
                  <a:pos x="22" y="0"/>
                </a:cxn>
                <a:cxn ang="0">
                  <a:pos x="129" y="0"/>
                </a:cxn>
                <a:cxn ang="0">
                  <a:pos x="150" y="21"/>
                </a:cxn>
                <a:cxn ang="0">
                  <a:pos x="150" y="261"/>
                </a:cxn>
                <a:cxn ang="0">
                  <a:pos x="128" y="282"/>
                </a:cxn>
                <a:cxn ang="0">
                  <a:pos x="22" y="282"/>
                </a:cxn>
                <a:cxn ang="0">
                  <a:pos x="0" y="261"/>
                </a:cxn>
                <a:cxn ang="0">
                  <a:pos x="0" y="141"/>
                </a:cxn>
                <a:cxn ang="0">
                  <a:pos x="140" y="139"/>
                </a:cxn>
                <a:cxn ang="0">
                  <a:pos x="140" y="29"/>
                </a:cxn>
                <a:cxn ang="0">
                  <a:pos x="136" y="25"/>
                </a:cxn>
                <a:cxn ang="0">
                  <a:pos x="15" y="25"/>
                </a:cxn>
                <a:cxn ang="0">
                  <a:pos x="11" y="29"/>
                </a:cxn>
                <a:cxn ang="0">
                  <a:pos x="11" y="249"/>
                </a:cxn>
                <a:cxn ang="0">
                  <a:pos x="15" y="253"/>
                </a:cxn>
                <a:cxn ang="0">
                  <a:pos x="135" y="253"/>
                </a:cxn>
                <a:cxn ang="0">
                  <a:pos x="140" y="249"/>
                </a:cxn>
                <a:cxn ang="0">
                  <a:pos x="140" y="139"/>
                </a:cxn>
                <a:cxn ang="0">
                  <a:pos x="75" y="262"/>
                </a:cxn>
                <a:cxn ang="0">
                  <a:pos x="66" y="262"/>
                </a:cxn>
                <a:cxn ang="0">
                  <a:pos x="61" y="267"/>
                </a:cxn>
                <a:cxn ang="0">
                  <a:pos x="66" y="272"/>
                </a:cxn>
                <a:cxn ang="0">
                  <a:pos x="85" y="272"/>
                </a:cxn>
                <a:cxn ang="0">
                  <a:pos x="89" y="266"/>
                </a:cxn>
                <a:cxn ang="0">
                  <a:pos x="85" y="262"/>
                </a:cxn>
                <a:cxn ang="0">
                  <a:pos x="75" y="262"/>
                </a:cxn>
                <a:cxn ang="0">
                  <a:pos x="75" y="10"/>
                </a:cxn>
                <a:cxn ang="0">
                  <a:pos x="63" y="10"/>
                </a:cxn>
                <a:cxn ang="0">
                  <a:pos x="61" y="12"/>
                </a:cxn>
                <a:cxn ang="0">
                  <a:pos x="63" y="14"/>
                </a:cxn>
                <a:cxn ang="0">
                  <a:pos x="88" y="14"/>
                </a:cxn>
                <a:cxn ang="0">
                  <a:pos x="90" y="12"/>
                </a:cxn>
                <a:cxn ang="0">
                  <a:pos x="88" y="11"/>
                </a:cxn>
                <a:cxn ang="0">
                  <a:pos x="75" y="10"/>
                </a:cxn>
              </a:cxnLst>
              <a:rect l="0" t="0" r="r" b="b"/>
              <a:pathLst>
                <a:path w="150" h="282">
                  <a:moveTo>
                    <a:pt x="0" y="141"/>
                  </a:moveTo>
                  <a:cubicBezTo>
                    <a:pt x="0" y="101"/>
                    <a:pt x="0" y="61"/>
                    <a:pt x="0" y="21"/>
                  </a:cubicBezTo>
                  <a:cubicBezTo>
                    <a:pt x="0" y="9"/>
                    <a:pt x="10" y="0"/>
                    <a:pt x="22" y="0"/>
                  </a:cubicBezTo>
                  <a:cubicBezTo>
                    <a:pt x="58" y="0"/>
                    <a:pt x="93" y="0"/>
                    <a:pt x="129" y="0"/>
                  </a:cubicBezTo>
                  <a:cubicBezTo>
                    <a:pt x="141" y="0"/>
                    <a:pt x="150" y="9"/>
                    <a:pt x="150" y="21"/>
                  </a:cubicBezTo>
                  <a:cubicBezTo>
                    <a:pt x="150" y="101"/>
                    <a:pt x="150" y="181"/>
                    <a:pt x="150" y="261"/>
                  </a:cubicBezTo>
                  <a:cubicBezTo>
                    <a:pt x="150" y="273"/>
                    <a:pt x="141" y="282"/>
                    <a:pt x="128" y="282"/>
                  </a:cubicBezTo>
                  <a:cubicBezTo>
                    <a:pt x="93" y="282"/>
                    <a:pt x="58" y="282"/>
                    <a:pt x="22" y="282"/>
                  </a:cubicBezTo>
                  <a:cubicBezTo>
                    <a:pt x="10" y="282"/>
                    <a:pt x="0" y="273"/>
                    <a:pt x="0" y="261"/>
                  </a:cubicBezTo>
                  <a:cubicBezTo>
                    <a:pt x="0" y="221"/>
                    <a:pt x="0" y="181"/>
                    <a:pt x="0" y="141"/>
                  </a:cubicBezTo>
                  <a:close/>
                  <a:moveTo>
                    <a:pt x="140" y="139"/>
                  </a:moveTo>
                  <a:cubicBezTo>
                    <a:pt x="140" y="102"/>
                    <a:pt x="140" y="66"/>
                    <a:pt x="140" y="29"/>
                  </a:cubicBezTo>
                  <a:cubicBezTo>
                    <a:pt x="140" y="25"/>
                    <a:pt x="139" y="25"/>
                    <a:pt x="136" y="25"/>
                  </a:cubicBezTo>
                  <a:cubicBezTo>
                    <a:pt x="95" y="25"/>
                    <a:pt x="55" y="25"/>
                    <a:pt x="15" y="25"/>
                  </a:cubicBezTo>
                  <a:cubicBezTo>
                    <a:pt x="11" y="25"/>
                    <a:pt x="11" y="25"/>
                    <a:pt x="11" y="29"/>
                  </a:cubicBezTo>
                  <a:cubicBezTo>
                    <a:pt x="11" y="102"/>
                    <a:pt x="11" y="176"/>
                    <a:pt x="11" y="249"/>
                  </a:cubicBezTo>
                  <a:cubicBezTo>
                    <a:pt x="11" y="253"/>
                    <a:pt x="11" y="253"/>
                    <a:pt x="15" y="253"/>
                  </a:cubicBezTo>
                  <a:cubicBezTo>
                    <a:pt x="55" y="253"/>
                    <a:pt x="95" y="253"/>
                    <a:pt x="135" y="253"/>
                  </a:cubicBezTo>
                  <a:cubicBezTo>
                    <a:pt x="139" y="253"/>
                    <a:pt x="140" y="253"/>
                    <a:pt x="140" y="249"/>
                  </a:cubicBezTo>
                  <a:cubicBezTo>
                    <a:pt x="140" y="212"/>
                    <a:pt x="140" y="176"/>
                    <a:pt x="140" y="139"/>
                  </a:cubicBezTo>
                  <a:close/>
                  <a:moveTo>
                    <a:pt x="75" y="262"/>
                  </a:moveTo>
                  <a:cubicBezTo>
                    <a:pt x="72" y="262"/>
                    <a:pt x="69" y="262"/>
                    <a:pt x="66" y="262"/>
                  </a:cubicBezTo>
                  <a:cubicBezTo>
                    <a:pt x="63" y="262"/>
                    <a:pt x="61" y="264"/>
                    <a:pt x="61" y="267"/>
                  </a:cubicBezTo>
                  <a:cubicBezTo>
                    <a:pt x="61" y="270"/>
                    <a:pt x="63" y="272"/>
                    <a:pt x="66" y="272"/>
                  </a:cubicBezTo>
                  <a:cubicBezTo>
                    <a:pt x="72" y="272"/>
                    <a:pt x="79" y="272"/>
                    <a:pt x="85" y="272"/>
                  </a:cubicBezTo>
                  <a:cubicBezTo>
                    <a:pt x="88" y="272"/>
                    <a:pt x="90" y="270"/>
                    <a:pt x="89" y="266"/>
                  </a:cubicBezTo>
                  <a:cubicBezTo>
                    <a:pt x="89" y="263"/>
                    <a:pt x="88" y="262"/>
                    <a:pt x="85" y="262"/>
                  </a:cubicBezTo>
                  <a:cubicBezTo>
                    <a:pt x="82" y="262"/>
                    <a:pt x="79" y="262"/>
                    <a:pt x="75" y="262"/>
                  </a:cubicBezTo>
                  <a:close/>
                  <a:moveTo>
                    <a:pt x="75" y="10"/>
                  </a:moveTo>
                  <a:cubicBezTo>
                    <a:pt x="71" y="10"/>
                    <a:pt x="67" y="10"/>
                    <a:pt x="63" y="10"/>
                  </a:cubicBezTo>
                  <a:cubicBezTo>
                    <a:pt x="62" y="10"/>
                    <a:pt x="60" y="11"/>
                    <a:pt x="61" y="12"/>
                  </a:cubicBezTo>
                  <a:cubicBezTo>
                    <a:pt x="61" y="13"/>
                    <a:pt x="62" y="14"/>
                    <a:pt x="63" y="14"/>
                  </a:cubicBezTo>
                  <a:cubicBezTo>
                    <a:pt x="71" y="14"/>
                    <a:pt x="79" y="14"/>
                    <a:pt x="88" y="14"/>
                  </a:cubicBezTo>
                  <a:cubicBezTo>
                    <a:pt x="89" y="14"/>
                    <a:pt x="90" y="14"/>
                    <a:pt x="90" y="12"/>
                  </a:cubicBezTo>
                  <a:cubicBezTo>
                    <a:pt x="90" y="11"/>
                    <a:pt x="89" y="11"/>
                    <a:pt x="88" y="11"/>
                  </a:cubicBezTo>
                  <a:cubicBezTo>
                    <a:pt x="84" y="10"/>
                    <a:pt x="79" y="10"/>
                    <a:pt x="75"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1531"/>
            <p:cNvSpPr>
              <a:spLocks/>
            </p:cNvSpPr>
            <p:nvPr/>
          </p:nvSpPr>
          <p:spPr bwMode="gray">
            <a:xfrm>
              <a:off x="7604644" y="304800"/>
              <a:ext cx="260759" cy="245418"/>
            </a:xfrm>
            <a:custGeom>
              <a:avLst/>
              <a:gdLst/>
              <a:ahLst/>
              <a:cxnLst>
                <a:cxn ang="0">
                  <a:pos x="99" y="96"/>
                </a:cxn>
                <a:cxn ang="0">
                  <a:pos x="88" y="96"/>
                </a:cxn>
                <a:cxn ang="0">
                  <a:pos x="63" y="34"/>
                </a:cxn>
                <a:cxn ang="0">
                  <a:pos x="0" y="12"/>
                </a:cxn>
                <a:cxn ang="0">
                  <a:pos x="0" y="1"/>
                </a:cxn>
                <a:cxn ang="0">
                  <a:pos x="70" y="25"/>
                </a:cxn>
                <a:cxn ang="0">
                  <a:pos x="99" y="96"/>
                </a:cxn>
              </a:cxnLst>
              <a:rect l="0" t="0" r="r" b="b"/>
              <a:pathLst>
                <a:path w="100" h="96">
                  <a:moveTo>
                    <a:pt x="99" y="96"/>
                  </a:moveTo>
                  <a:cubicBezTo>
                    <a:pt x="95" y="96"/>
                    <a:pt x="92" y="96"/>
                    <a:pt x="88" y="96"/>
                  </a:cubicBezTo>
                  <a:cubicBezTo>
                    <a:pt x="89" y="71"/>
                    <a:pt x="81" y="51"/>
                    <a:pt x="63" y="34"/>
                  </a:cubicBezTo>
                  <a:cubicBezTo>
                    <a:pt x="45" y="17"/>
                    <a:pt x="24" y="11"/>
                    <a:pt x="0" y="12"/>
                  </a:cubicBezTo>
                  <a:cubicBezTo>
                    <a:pt x="0" y="9"/>
                    <a:pt x="0" y="5"/>
                    <a:pt x="0" y="1"/>
                  </a:cubicBezTo>
                  <a:cubicBezTo>
                    <a:pt x="27" y="0"/>
                    <a:pt x="50" y="7"/>
                    <a:pt x="70" y="25"/>
                  </a:cubicBezTo>
                  <a:cubicBezTo>
                    <a:pt x="90" y="44"/>
                    <a:pt x="100" y="68"/>
                    <a:pt x="99" y="9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1532"/>
            <p:cNvSpPr>
              <a:spLocks/>
            </p:cNvSpPr>
            <p:nvPr/>
          </p:nvSpPr>
          <p:spPr bwMode="gray">
            <a:xfrm>
              <a:off x="7604644" y="389165"/>
              <a:ext cx="168729" cy="161057"/>
            </a:xfrm>
            <a:custGeom>
              <a:avLst/>
              <a:gdLst/>
              <a:ahLst/>
              <a:cxnLst>
                <a:cxn ang="0">
                  <a:pos x="0" y="13"/>
                </a:cxn>
                <a:cxn ang="0">
                  <a:pos x="0" y="2"/>
                </a:cxn>
                <a:cxn ang="0">
                  <a:pos x="45" y="15"/>
                </a:cxn>
                <a:cxn ang="0">
                  <a:pos x="66" y="63"/>
                </a:cxn>
                <a:cxn ang="0">
                  <a:pos x="55" y="63"/>
                </a:cxn>
                <a:cxn ang="0">
                  <a:pos x="39" y="25"/>
                </a:cxn>
                <a:cxn ang="0">
                  <a:pos x="0" y="13"/>
                </a:cxn>
              </a:cxnLst>
              <a:rect l="0" t="0" r="r" b="b"/>
              <a:pathLst>
                <a:path w="66" h="63">
                  <a:moveTo>
                    <a:pt x="0" y="13"/>
                  </a:moveTo>
                  <a:cubicBezTo>
                    <a:pt x="0" y="9"/>
                    <a:pt x="0" y="6"/>
                    <a:pt x="0" y="2"/>
                  </a:cubicBezTo>
                  <a:cubicBezTo>
                    <a:pt x="17" y="0"/>
                    <a:pt x="32" y="4"/>
                    <a:pt x="45" y="15"/>
                  </a:cubicBezTo>
                  <a:cubicBezTo>
                    <a:pt x="60" y="28"/>
                    <a:pt x="66" y="44"/>
                    <a:pt x="66" y="63"/>
                  </a:cubicBezTo>
                  <a:cubicBezTo>
                    <a:pt x="62" y="63"/>
                    <a:pt x="58" y="63"/>
                    <a:pt x="55" y="63"/>
                  </a:cubicBezTo>
                  <a:cubicBezTo>
                    <a:pt x="55" y="48"/>
                    <a:pt x="50" y="35"/>
                    <a:pt x="39" y="25"/>
                  </a:cubicBezTo>
                  <a:cubicBezTo>
                    <a:pt x="28" y="15"/>
                    <a:pt x="15" y="11"/>
                    <a:pt x="0" y="1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1534"/>
            <p:cNvSpPr>
              <a:spLocks/>
            </p:cNvSpPr>
            <p:nvPr/>
          </p:nvSpPr>
          <p:spPr bwMode="gray">
            <a:xfrm>
              <a:off x="7451254" y="1163763"/>
              <a:ext cx="76693" cy="23010"/>
            </a:xfrm>
            <a:custGeom>
              <a:avLst/>
              <a:gdLst/>
              <a:ahLst/>
              <a:cxnLst>
                <a:cxn ang="0">
                  <a:pos x="14" y="0"/>
                </a:cxn>
                <a:cxn ang="0">
                  <a:pos x="24" y="0"/>
                </a:cxn>
                <a:cxn ang="0">
                  <a:pos x="28" y="4"/>
                </a:cxn>
                <a:cxn ang="0">
                  <a:pos x="24" y="10"/>
                </a:cxn>
                <a:cxn ang="0">
                  <a:pos x="5" y="10"/>
                </a:cxn>
                <a:cxn ang="0">
                  <a:pos x="0" y="5"/>
                </a:cxn>
                <a:cxn ang="0">
                  <a:pos x="5" y="0"/>
                </a:cxn>
                <a:cxn ang="0">
                  <a:pos x="14" y="0"/>
                </a:cxn>
              </a:cxnLst>
              <a:rect l="0" t="0" r="r" b="b"/>
              <a:pathLst>
                <a:path w="29" h="10">
                  <a:moveTo>
                    <a:pt x="14" y="0"/>
                  </a:moveTo>
                  <a:cubicBezTo>
                    <a:pt x="18" y="0"/>
                    <a:pt x="21" y="0"/>
                    <a:pt x="24" y="0"/>
                  </a:cubicBezTo>
                  <a:cubicBezTo>
                    <a:pt x="27" y="0"/>
                    <a:pt x="28" y="1"/>
                    <a:pt x="28" y="4"/>
                  </a:cubicBezTo>
                  <a:cubicBezTo>
                    <a:pt x="29" y="8"/>
                    <a:pt x="27" y="10"/>
                    <a:pt x="24" y="10"/>
                  </a:cubicBezTo>
                  <a:cubicBezTo>
                    <a:pt x="18" y="10"/>
                    <a:pt x="11" y="10"/>
                    <a:pt x="5" y="10"/>
                  </a:cubicBezTo>
                  <a:cubicBezTo>
                    <a:pt x="2" y="10"/>
                    <a:pt x="0" y="8"/>
                    <a:pt x="0" y="5"/>
                  </a:cubicBezTo>
                  <a:cubicBezTo>
                    <a:pt x="0" y="2"/>
                    <a:pt x="2" y="0"/>
                    <a:pt x="5" y="0"/>
                  </a:cubicBezTo>
                  <a:cubicBezTo>
                    <a:pt x="8" y="0"/>
                    <a:pt x="11" y="0"/>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1535"/>
            <p:cNvSpPr>
              <a:spLocks/>
            </p:cNvSpPr>
            <p:nvPr/>
          </p:nvSpPr>
          <p:spPr bwMode="gray">
            <a:xfrm>
              <a:off x="7451254" y="511872"/>
              <a:ext cx="76693" cy="15338"/>
            </a:xfrm>
            <a:custGeom>
              <a:avLst/>
              <a:gdLst/>
              <a:ahLst/>
              <a:cxnLst>
                <a:cxn ang="0">
                  <a:pos x="15" y="0"/>
                </a:cxn>
                <a:cxn ang="0">
                  <a:pos x="28" y="1"/>
                </a:cxn>
                <a:cxn ang="0">
                  <a:pos x="30" y="2"/>
                </a:cxn>
                <a:cxn ang="0">
                  <a:pos x="28" y="4"/>
                </a:cxn>
                <a:cxn ang="0">
                  <a:pos x="3" y="4"/>
                </a:cxn>
                <a:cxn ang="0">
                  <a:pos x="1" y="2"/>
                </a:cxn>
                <a:cxn ang="0">
                  <a:pos x="3" y="0"/>
                </a:cxn>
                <a:cxn ang="0">
                  <a:pos x="15" y="0"/>
                </a:cxn>
              </a:cxnLst>
              <a:rect l="0" t="0" r="r" b="b"/>
              <a:pathLst>
                <a:path w="30" h="4">
                  <a:moveTo>
                    <a:pt x="15" y="0"/>
                  </a:moveTo>
                  <a:cubicBezTo>
                    <a:pt x="19" y="0"/>
                    <a:pt x="24" y="0"/>
                    <a:pt x="28" y="1"/>
                  </a:cubicBezTo>
                  <a:cubicBezTo>
                    <a:pt x="29" y="1"/>
                    <a:pt x="30" y="1"/>
                    <a:pt x="30" y="2"/>
                  </a:cubicBezTo>
                  <a:cubicBezTo>
                    <a:pt x="30" y="4"/>
                    <a:pt x="29" y="4"/>
                    <a:pt x="28" y="4"/>
                  </a:cubicBezTo>
                  <a:cubicBezTo>
                    <a:pt x="19" y="4"/>
                    <a:pt x="11" y="4"/>
                    <a:pt x="3" y="4"/>
                  </a:cubicBezTo>
                  <a:cubicBezTo>
                    <a:pt x="2" y="4"/>
                    <a:pt x="1" y="3"/>
                    <a:pt x="1" y="2"/>
                  </a:cubicBezTo>
                  <a:cubicBezTo>
                    <a:pt x="0" y="1"/>
                    <a:pt x="2" y="0"/>
                    <a:pt x="3" y="0"/>
                  </a:cubicBezTo>
                  <a:cubicBezTo>
                    <a:pt x="7" y="0"/>
                    <a:pt x="11" y="0"/>
                    <a:pt x="1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3" name="Group 225"/>
            <p:cNvGrpSpPr/>
            <p:nvPr/>
          </p:nvGrpSpPr>
          <p:grpSpPr bwMode="gray">
            <a:xfrm>
              <a:off x="7388044" y="710832"/>
              <a:ext cx="216805" cy="285584"/>
              <a:chOff x="3695756" y="4120725"/>
              <a:chExt cx="216805" cy="285584"/>
            </a:xfrm>
            <a:grpFill/>
          </p:grpSpPr>
          <p:sp>
            <p:nvSpPr>
              <p:cNvPr id="227" name="Freeform 247"/>
              <p:cNvSpPr>
                <a:spLocks/>
              </p:cNvSpPr>
              <p:nvPr/>
            </p:nvSpPr>
            <p:spPr bwMode="gray">
              <a:xfrm>
                <a:off x="3776497" y="4180534"/>
                <a:ext cx="55323" cy="47847"/>
              </a:xfrm>
              <a:custGeom>
                <a:avLst/>
                <a:gdLst/>
                <a:ahLst/>
                <a:cxnLst>
                  <a:cxn ang="0">
                    <a:pos x="0" y="47"/>
                  </a:cxn>
                  <a:cxn ang="0">
                    <a:pos x="2" y="21"/>
                  </a:cxn>
                  <a:cxn ang="0">
                    <a:pos x="30" y="2"/>
                  </a:cxn>
                  <a:cxn ang="0">
                    <a:pos x="53" y="26"/>
                  </a:cxn>
                  <a:cxn ang="0">
                    <a:pos x="53" y="47"/>
                  </a:cxn>
                  <a:cxn ang="0">
                    <a:pos x="0" y="47"/>
                  </a:cxn>
                </a:cxnLst>
                <a:rect l="0" t="0" r="r" b="b"/>
                <a:pathLst>
                  <a:path w="54" h="47">
                    <a:moveTo>
                      <a:pt x="0" y="47"/>
                    </a:moveTo>
                    <a:cubicBezTo>
                      <a:pt x="0" y="38"/>
                      <a:pt x="0" y="30"/>
                      <a:pt x="2" y="21"/>
                    </a:cubicBezTo>
                    <a:cubicBezTo>
                      <a:pt x="4" y="9"/>
                      <a:pt x="17" y="0"/>
                      <a:pt x="30" y="2"/>
                    </a:cubicBezTo>
                    <a:cubicBezTo>
                      <a:pt x="42" y="3"/>
                      <a:pt x="53" y="13"/>
                      <a:pt x="53" y="26"/>
                    </a:cubicBezTo>
                    <a:cubicBezTo>
                      <a:pt x="54" y="33"/>
                      <a:pt x="53" y="40"/>
                      <a:pt x="53" y="47"/>
                    </a:cubicBezTo>
                    <a:cubicBezTo>
                      <a:pt x="36" y="47"/>
                      <a:pt x="18" y="47"/>
                      <a:pt x="0" y="4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4" name="Group 227"/>
              <p:cNvGrpSpPr/>
              <p:nvPr/>
            </p:nvGrpSpPr>
            <p:grpSpPr bwMode="gray">
              <a:xfrm>
                <a:off x="3695756" y="4120725"/>
                <a:ext cx="216805" cy="285584"/>
                <a:chOff x="3695756" y="4120725"/>
                <a:chExt cx="216805" cy="285584"/>
              </a:xfrm>
              <a:grpFill/>
            </p:grpSpPr>
            <p:sp>
              <p:nvSpPr>
                <p:cNvPr id="229" name="Freeform 245"/>
                <p:cNvSpPr>
                  <a:spLocks noEditPoints="1"/>
                </p:cNvSpPr>
                <p:nvPr/>
              </p:nvSpPr>
              <p:spPr bwMode="gray">
                <a:xfrm>
                  <a:off x="3695756" y="4120725"/>
                  <a:ext cx="216805" cy="285584"/>
                </a:xfrm>
                <a:custGeom>
                  <a:avLst/>
                  <a:gdLst/>
                  <a:ahLst/>
                  <a:cxnLst>
                    <a:cxn ang="0">
                      <a:pos x="1" y="45"/>
                    </a:cxn>
                    <a:cxn ang="0">
                      <a:pos x="51" y="24"/>
                    </a:cxn>
                    <a:cxn ang="0">
                      <a:pos x="103" y="2"/>
                    </a:cxn>
                    <a:cxn ang="0">
                      <a:pos x="110" y="1"/>
                    </a:cxn>
                    <a:cxn ang="0">
                      <a:pos x="211" y="45"/>
                    </a:cxn>
                    <a:cxn ang="0">
                      <a:pos x="213" y="46"/>
                    </a:cxn>
                    <a:cxn ang="0">
                      <a:pos x="213" y="142"/>
                    </a:cxn>
                    <a:cxn ang="0">
                      <a:pos x="211" y="165"/>
                    </a:cxn>
                    <a:cxn ang="0">
                      <a:pos x="161" y="248"/>
                    </a:cxn>
                    <a:cxn ang="0">
                      <a:pos x="110" y="282"/>
                    </a:cxn>
                    <a:cxn ang="0">
                      <a:pos x="105" y="282"/>
                    </a:cxn>
                    <a:cxn ang="0">
                      <a:pos x="20" y="208"/>
                    </a:cxn>
                    <a:cxn ang="0">
                      <a:pos x="0" y="138"/>
                    </a:cxn>
                    <a:cxn ang="0">
                      <a:pos x="1" y="51"/>
                    </a:cxn>
                    <a:cxn ang="0">
                      <a:pos x="1" y="45"/>
                    </a:cxn>
                    <a:cxn ang="0">
                      <a:pos x="49" y="108"/>
                    </a:cxn>
                    <a:cxn ang="0">
                      <a:pos x="48" y="112"/>
                    </a:cxn>
                    <a:cxn ang="0">
                      <a:pos x="48" y="183"/>
                    </a:cxn>
                    <a:cxn ang="0">
                      <a:pos x="53" y="188"/>
                    </a:cxn>
                    <a:cxn ang="0">
                      <a:pos x="103" y="210"/>
                    </a:cxn>
                    <a:cxn ang="0">
                      <a:pos x="110" y="210"/>
                    </a:cxn>
                    <a:cxn ang="0">
                      <a:pos x="161" y="188"/>
                    </a:cxn>
                    <a:cxn ang="0">
                      <a:pos x="166" y="182"/>
                    </a:cxn>
                    <a:cxn ang="0">
                      <a:pos x="166" y="113"/>
                    </a:cxn>
                    <a:cxn ang="0">
                      <a:pos x="165" y="108"/>
                    </a:cxn>
                    <a:cxn ang="0">
                      <a:pos x="149" y="108"/>
                    </a:cxn>
                    <a:cxn ang="0">
                      <a:pos x="149" y="86"/>
                    </a:cxn>
                    <a:cxn ang="0">
                      <a:pos x="125" y="50"/>
                    </a:cxn>
                    <a:cxn ang="0">
                      <a:pos x="83" y="53"/>
                    </a:cxn>
                    <a:cxn ang="0">
                      <a:pos x="64" y="88"/>
                    </a:cxn>
                    <a:cxn ang="0">
                      <a:pos x="64" y="108"/>
                    </a:cxn>
                    <a:cxn ang="0">
                      <a:pos x="49" y="108"/>
                    </a:cxn>
                  </a:cxnLst>
                  <a:rect l="0" t="0" r="r" b="b"/>
                  <a:pathLst>
                    <a:path w="214" h="283">
                      <a:moveTo>
                        <a:pt x="1" y="45"/>
                      </a:moveTo>
                      <a:cubicBezTo>
                        <a:pt x="17" y="38"/>
                        <a:pt x="34" y="31"/>
                        <a:pt x="51" y="24"/>
                      </a:cubicBezTo>
                      <a:cubicBezTo>
                        <a:pt x="68" y="16"/>
                        <a:pt x="86" y="9"/>
                        <a:pt x="103" y="2"/>
                      </a:cubicBezTo>
                      <a:cubicBezTo>
                        <a:pt x="105" y="1"/>
                        <a:pt x="108" y="0"/>
                        <a:pt x="110" y="1"/>
                      </a:cubicBezTo>
                      <a:cubicBezTo>
                        <a:pt x="144" y="16"/>
                        <a:pt x="177" y="30"/>
                        <a:pt x="211" y="45"/>
                      </a:cubicBezTo>
                      <a:cubicBezTo>
                        <a:pt x="212" y="45"/>
                        <a:pt x="213" y="45"/>
                        <a:pt x="213" y="46"/>
                      </a:cubicBezTo>
                      <a:cubicBezTo>
                        <a:pt x="213" y="78"/>
                        <a:pt x="214" y="110"/>
                        <a:pt x="213" y="142"/>
                      </a:cubicBezTo>
                      <a:cubicBezTo>
                        <a:pt x="213" y="150"/>
                        <a:pt x="212" y="158"/>
                        <a:pt x="211" y="165"/>
                      </a:cubicBezTo>
                      <a:cubicBezTo>
                        <a:pt x="204" y="198"/>
                        <a:pt x="186" y="225"/>
                        <a:pt x="161" y="248"/>
                      </a:cubicBezTo>
                      <a:cubicBezTo>
                        <a:pt x="146" y="261"/>
                        <a:pt x="129" y="273"/>
                        <a:pt x="110" y="282"/>
                      </a:cubicBezTo>
                      <a:cubicBezTo>
                        <a:pt x="109" y="283"/>
                        <a:pt x="106" y="283"/>
                        <a:pt x="105" y="282"/>
                      </a:cubicBezTo>
                      <a:cubicBezTo>
                        <a:pt x="70" y="265"/>
                        <a:pt x="40" y="241"/>
                        <a:pt x="20" y="208"/>
                      </a:cubicBezTo>
                      <a:cubicBezTo>
                        <a:pt x="7" y="186"/>
                        <a:pt x="0" y="163"/>
                        <a:pt x="0" y="138"/>
                      </a:cubicBezTo>
                      <a:cubicBezTo>
                        <a:pt x="1" y="109"/>
                        <a:pt x="1" y="80"/>
                        <a:pt x="1" y="51"/>
                      </a:cubicBezTo>
                      <a:cubicBezTo>
                        <a:pt x="1" y="49"/>
                        <a:pt x="1" y="47"/>
                        <a:pt x="1" y="45"/>
                      </a:cubicBezTo>
                      <a:close/>
                      <a:moveTo>
                        <a:pt x="49" y="108"/>
                      </a:moveTo>
                      <a:cubicBezTo>
                        <a:pt x="49" y="110"/>
                        <a:pt x="48" y="111"/>
                        <a:pt x="48" y="112"/>
                      </a:cubicBezTo>
                      <a:cubicBezTo>
                        <a:pt x="48" y="135"/>
                        <a:pt x="48" y="159"/>
                        <a:pt x="48" y="183"/>
                      </a:cubicBezTo>
                      <a:cubicBezTo>
                        <a:pt x="48" y="186"/>
                        <a:pt x="50" y="187"/>
                        <a:pt x="53" y="188"/>
                      </a:cubicBezTo>
                      <a:cubicBezTo>
                        <a:pt x="70" y="195"/>
                        <a:pt x="86" y="203"/>
                        <a:pt x="103" y="210"/>
                      </a:cubicBezTo>
                      <a:cubicBezTo>
                        <a:pt x="105" y="211"/>
                        <a:pt x="108" y="211"/>
                        <a:pt x="110" y="210"/>
                      </a:cubicBezTo>
                      <a:cubicBezTo>
                        <a:pt x="127" y="203"/>
                        <a:pt x="144" y="195"/>
                        <a:pt x="161" y="188"/>
                      </a:cubicBezTo>
                      <a:cubicBezTo>
                        <a:pt x="164" y="187"/>
                        <a:pt x="166" y="185"/>
                        <a:pt x="166" y="182"/>
                      </a:cubicBezTo>
                      <a:cubicBezTo>
                        <a:pt x="165" y="159"/>
                        <a:pt x="166" y="136"/>
                        <a:pt x="166" y="113"/>
                      </a:cubicBezTo>
                      <a:cubicBezTo>
                        <a:pt x="166" y="111"/>
                        <a:pt x="165" y="110"/>
                        <a:pt x="165" y="108"/>
                      </a:cubicBezTo>
                      <a:cubicBezTo>
                        <a:pt x="160" y="108"/>
                        <a:pt x="155" y="108"/>
                        <a:pt x="149" y="108"/>
                      </a:cubicBezTo>
                      <a:cubicBezTo>
                        <a:pt x="149" y="100"/>
                        <a:pt x="150" y="93"/>
                        <a:pt x="149" y="86"/>
                      </a:cubicBezTo>
                      <a:cubicBezTo>
                        <a:pt x="148" y="69"/>
                        <a:pt x="140" y="57"/>
                        <a:pt x="125" y="50"/>
                      </a:cubicBezTo>
                      <a:cubicBezTo>
                        <a:pt x="111" y="43"/>
                        <a:pt x="96" y="44"/>
                        <a:pt x="83" y="53"/>
                      </a:cubicBezTo>
                      <a:cubicBezTo>
                        <a:pt x="71" y="62"/>
                        <a:pt x="65" y="74"/>
                        <a:pt x="64" y="88"/>
                      </a:cubicBezTo>
                      <a:cubicBezTo>
                        <a:pt x="64" y="95"/>
                        <a:pt x="64" y="101"/>
                        <a:pt x="64" y="108"/>
                      </a:cubicBezTo>
                      <a:cubicBezTo>
                        <a:pt x="59" y="108"/>
                        <a:pt x="54" y="108"/>
                        <a:pt x="49" y="1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248"/>
                <p:cNvSpPr>
                  <a:spLocks/>
                </p:cNvSpPr>
                <p:nvPr/>
              </p:nvSpPr>
              <p:spPr bwMode="gray">
                <a:xfrm>
                  <a:off x="3786963" y="4243332"/>
                  <a:ext cx="34390" cy="55323"/>
                </a:xfrm>
                <a:custGeom>
                  <a:avLst/>
                  <a:gdLst/>
                  <a:ahLst/>
                  <a:cxnLst>
                    <a:cxn ang="0">
                      <a:pos x="26" y="54"/>
                    </a:cxn>
                    <a:cxn ang="0">
                      <a:pos x="8" y="54"/>
                    </a:cxn>
                    <a:cxn ang="0">
                      <a:pos x="11" y="35"/>
                    </a:cxn>
                    <a:cxn ang="0">
                      <a:pos x="9" y="29"/>
                    </a:cxn>
                    <a:cxn ang="0">
                      <a:pos x="2" y="11"/>
                    </a:cxn>
                    <a:cxn ang="0">
                      <a:pos x="18" y="0"/>
                    </a:cxn>
                    <a:cxn ang="0">
                      <a:pos x="32" y="11"/>
                    </a:cxn>
                    <a:cxn ang="0">
                      <a:pos x="24" y="30"/>
                    </a:cxn>
                    <a:cxn ang="0">
                      <a:pos x="22" y="34"/>
                    </a:cxn>
                    <a:cxn ang="0">
                      <a:pos x="26" y="54"/>
                    </a:cxn>
                  </a:cxnLst>
                  <a:rect l="0" t="0" r="r" b="b"/>
                  <a:pathLst>
                    <a:path w="34" h="54">
                      <a:moveTo>
                        <a:pt x="26" y="54"/>
                      </a:moveTo>
                      <a:cubicBezTo>
                        <a:pt x="19" y="54"/>
                        <a:pt x="14" y="54"/>
                        <a:pt x="8" y="54"/>
                      </a:cubicBezTo>
                      <a:cubicBezTo>
                        <a:pt x="9" y="48"/>
                        <a:pt x="10" y="41"/>
                        <a:pt x="11" y="35"/>
                      </a:cubicBezTo>
                      <a:cubicBezTo>
                        <a:pt x="12" y="32"/>
                        <a:pt x="11" y="31"/>
                        <a:pt x="9" y="29"/>
                      </a:cubicBezTo>
                      <a:cubicBezTo>
                        <a:pt x="2" y="25"/>
                        <a:pt x="0" y="18"/>
                        <a:pt x="2" y="11"/>
                      </a:cubicBezTo>
                      <a:cubicBezTo>
                        <a:pt x="4" y="4"/>
                        <a:pt x="10" y="0"/>
                        <a:pt x="18" y="0"/>
                      </a:cubicBezTo>
                      <a:cubicBezTo>
                        <a:pt x="24" y="0"/>
                        <a:pt x="30" y="5"/>
                        <a:pt x="32" y="11"/>
                      </a:cubicBezTo>
                      <a:cubicBezTo>
                        <a:pt x="34" y="19"/>
                        <a:pt x="31" y="26"/>
                        <a:pt x="24" y="30"/>
                      </a:cubicBezTo>
                      <a:cubicBezTo>
                        <a:pt x="22" y="31"/>
                        <a:pt x="22" y="32"/>
                        <a:pt x="22" y="34"/>
                      </a:cubicBezTo>
                      <a:cubicBezTo>
                        <a:pt x="24" y="41"/>
                        <a:pt x="25" y="48"/>
                        <a:pt x="26" y="5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pic>
        <p:nvPicPr>
          <p:cNvPr id="127" name="Picture 126" descr="infographic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040661" y="2209800"/>
            <a:ext cx="3653951" cy="3653951"/>
          </a:xfrm>
          <a:prstGeom prst="rect">
            <a:avLst/>
          </a:prstGeom>
        </p:spPr>
      </p:pic>
      <p:grpSp>
        <p:nvGrpSpPr>
          <p:cNvPr id="15" name="Group 167"/>
          <p:cNvGrpSpPr/>
          <p:nvPr/>
        </p:nvGrpSpPr>
        <p:grpSpPr bwMode="gray">
          <a:xfrm rot="20511749">
            <a:off x="5834624" y="2436842"/>
            <a:ext cx="323014" cy="340746"/>
            <a:chOff x="643043" y="433197"/>
            <a:chExt cx="684804" cy="721482"/>
          </a:xfrm>
          <a:solidFill>
            <a:srgbClr val="FFFFFF"/>
          </a:solidFill>
        </p:grpSpPr>
        <p:sp>
          <p:nvSpPr>
            <p:cNvPr id="170" name="Freeform 1690"/>
            <p:cNvSpPr>
              <a:spLocks noEditPoints="1"/>
            </p:cNvSpPr>
            <p:nvPr/>
          </p:nvSpPr>
          <p:spPr bwMode="gray">
            <a:xfrm>
              <a:off x="826472" y="732796"/>
              <a:ext cx="330171" cy="421883"/>
            </a:xfrm>
            <a:custGeom>
              <a:avLst/>
              <a:gdLst/>
              <a:ahLst/>
              <a:cxnLst>
                <a:cxn ang="0">
                  <a:pos x="125" y="0"/>
                </a:cxn>
                <a:cxn ang="0">
                  <a:pos x="125" y="20"/>
                </a:cxn>
                <a:cxn ang="0">
                  <a:pos x="21" y="20"/>
                </a:cxn>
                <a:cxn ang="0">
                  <a:pos x="21" y="178"/>
                </a:cxn>
                <a:cxn ang="0">
                  <a:pos x="142" y="178"/>
                </a:cxn>
                <a:cxn ang="0">
                  <a:pos x="143" y="168"/>
                </a:cxn>
                <a:cxn ang="0">
                  <a:pos x="143" y="67"/>
                </a:cxn>
                <a:cxn ang="0">
                  <a:pos x="163" y="52"/>
                </a:cxn>
                <a:cxn ang="0">
                  <a:pos x="163" y="63"/>
                </a:cxn>
                <a:cxn ang="0">
                  <a:pos x="163" y="184"/>
                </a:cxn>
                <a:cxn ang="0">
                  <a:pos x="141" y="205"/>
                </a:cxn>
                <a:cxn ang="0">
                  <a:pos x="21" y="205"/>
                </a:cxn>
                <a:cxn ang="0">
                  <a:pos x="0" y="183"/>
                </a:cxn>
                <a:cxn ang="0">
                  <a:pos x="0" y="20"/>
                </a:cxn>
                <a:cxn ang="0">
                  <a:pos x="18" y="0"/>
                </a:cxn>
                <a:cxn ang="0">
                  <a:pos x="125" y="0"/>
                </a:cxn>
                <a:cxn ang="0">
                  <a:pos x="83" y="196"/>
                </a:cxn>
                <a:cxn ang="0">
                  <a:pos x="89" y="190"/>
                </a:cxn>
                <a:cxn ang="0">
                  <a:pos x="82" y="186"/>
                </a:cxn>
                <a:cxn ang="0">
                  <a:pos x="75" y="191"/>
                </a:cxn>
                <a:cxn ang="0">
                  <a:pos x="83" y="196"/>
                </a:cxn>
              </a:cxnLst>
              <a:rect l="0" t="0" r="r" b="b"/>
              <a:pathLst>
                <a:path w="163" h="205">
                  <a:moveTo>
                    <a:pt x="125" y="0"/>
                  </a:moveTo>
                  <a:cubicBezTo>
                    <a:pt x="125" y="7"/>
                    <a:pt x="125" y="13"/>
                    <a:pt x="125" y="20"/>
                  </a:cubicBezTo>
                  <a:cubicBezTo>
                    <a:pt x="90" y="20"/>
                    <a:pt x="56" y="20"/>
                    <a:pt x="21" y="20"/>
                  </a:cubicBezTo>
                  <a:cubicBezTo>
                    <a:pt x="21" y="74"/>
                    <a:pt x="21" y="126"/>
                    <a:pt x="21" y="178"/>
                  </a:cubicBezTo>
                  <a:cubicBezTo>
                    <a:pt x="61" y="178"/>
                    <a:pt x="101" y="178"/>
                    <a:pt x="142" y="178"/>
                  </a:cubicBezTo>
                  <a:cubicBezTo>
                    <a:pt x="142" y="175"/>
                    <a:pt x="143" y="171"/>
                    <a:pt x="143" y="168"/>
                  </a:cubicBezTo>
                  <a:cubicBezTo>
                    <a:pt x="143" y="134"/>
                    <a:pt x="143" y="100"/>
                    <a:pt x="143" y="67"/>
                  </a:cubicBezTo>
                  <a:cubicBezTo>
                    <a:pt x="143" y="49"/>
                    <a:pt x="144" y="48"/>
                    <a:pt x="163" y="52"/>
                  </a:cubicBezTo>
                  <a:cubicBezTo>
                    <a:pt x="163" y="56"/>
                    <a:pt x="163" y="59"/>
                    <a:pt x="163" y="63"/>
                  </a:cubicBezTo>
                  <a:cubicBezTo>
                    <a:pt x="163" y="103"/>
                    <a:pt x="163" y="143"/>
                    <a:pt x="163" y="184"/>
                  </a:cubicBezTo>
                  <a:cubicBezTo>
                    <a:pt x="163" y="199"/>
                    <a:pt x="157" y="205"/>
                    <a:pt x="141" y="205"/>
                  </a:cubicBezTo>
                  <a:cubicBezTo>
                    <a:pt x="101" y="205"/>
                    <a:pt x="61" y="205"/>
                    <a:pt x="21" y="205"/>
                  </a:cubicBezTo>
                  <a:cubicBezTo>
                    <a:pt x="6" y="205"/>
                    <a:pt x="0" y="198"/>
                    <a:pt x="0" y="183"/>
                  </a:cubicBezTo>
                  <a:cubicBezTo>
                    <a:pt x="0" y="129"/>
                    <a:pt x="0" y="75"/>
                    <a:pt x="0" y="20"/>
                  </a:cubicBezTo>
                  <a:cubicBezTo>
                    <a:pt x="0" y="8"/>
                    <a:pt x="7" y="1"/>
                    <a:pt x="18" y="0"/>
                  </a:cubicBezTo>
                  <a:cubicBezTo>
                    <a:pt x="53" y="0"/>
                    <a:pt x="88" y="0"/>
                    <a:pt x="125" y="0"/>
                  </a:cubicBezTo>
                  <a:close/>
                  <a:moveTo>
                    <a:pt x="83" y="196"/>
                  </a:moveTo>
                  <a:cubicBezTo>
                    <a:pt x="86" y="193"/>
                    <a:pt x="87" y="192"/>
                    <a:pt x="89" y="190"/>
                  </a:cubicBezTo>
                  <a:cubicBezTo>
                    <a:pt x="87" y="189"/>
                    <a:pt x="84" y="186"/>
                    <a:pt x="82" y="186"/>
                  </a:cubicBezTo>
                  <a:cubicBezTo>
                    <a:pt x="80" y="187"/>
                    <a:pt x="78" y="189"/>
                    <a:pt x="75" y="191"/>
                  </a:cubicBezTo>
                  <a:cubicBezTo>
                    <a:pt x="78" y="192"/>
                    <a:pt x="80" y="194"/>
                    <a:pt x="83" y="19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1691"/>
            <p:cNvSpPr>
              <a:spLocks/>
            </p:cNvSpPr>
            <p:nvPr/>
          </p:nvSpPr>
          <p:spPr bwMode="gray">
            <a:xfrm>
              <a:off x="991558" y="433197"/>
              <a:ext cx="165085" cy="165085"/>
            </a:xfrm>
            <a:custGeom>
              <a:avLst/>
              <a:gdLst/>
              <a:ahLst/>
              <a:cxnLst>
                <a:cxn ang="0">
                  <a:pos x="82" y="42"/>
                </a:cxn>
                <a:cxn ang="0">
                  <a:pos x="82" y="68"/>
                </a:cxn>
                <a:cxn ang="0">
                  <a:pos x="69" y="82"/>
                </a:cxn>
                <a:cxn ang="0">
                  <a:pos x="14" y="82"/>
                </a:cxn>
                <a:cxn ang="0">
                  <a:pos x="1" y="68"/>
                </a:cxn>
                <a:cxn ang="0">
                  <a:pos x="1" y="15"/>
                </a:cxn>
                <a:cxn ang="0">
                  <a:pos x="15" y="0"/>
                </a:cxn>
                <a:cxn ang="0">
                  <a:pos x="68" y="0"/>
                </a:cxn>
                <a:cxn ang="0">
                  <a:pos x="82" y="14"/>
                </a:cxn>
                <a:cxn ang="0">
                  <a:pos x="82" y="42"/>
                </a:cxn>
              </a:cxnLst>
              <a:rect l="0" t="0" r="r" b="b"/>
              <a:pathLst>
                <a:path w="82" h="82">
                  <a:moveTo>
                    <a:pt x="82" y="42"/>
                  </a:moveTo>
                  <a:cubicBezTo>
                    <a:pt x="82" y="51"/>
                    <a:pt x="81" y="60"/>
                    <a:pt x="82" y="68"/>
                  </a:cubicBezTo>
                  <a:cubicBezTo>
                    <a:pt x="82" y="77"/>
                    <a:pt x="78" y="82"/>
                    <a:pt x="69" y="82"/>
                  </a:cubicBezTo>
                  <a:cubicBezTo>
                    <a:pt x="51" y="82"/>
                    <a:pt x="32" y="82"/>
                    <a:pt x="14" y="82"/>
                  </a:cubicBezTo>
                  <a:cubicBezTo>
                    <a:pt x="5" y="82"/>
                    <a:pt x="1" y="77"/>
                    <a:pt x="1" y="68"/>
                  </a:cubicBezTo>
                  <a:cubicBezTo>
                    <a:pt x="0" y="50"/>
                    <a:pt x="0" y="32"/>
                    <a:pt x="1" y="15"/>
                  </a:cubicBezTo>
                  <a:cubicBezTo>
                    <a:pt x="1" y="4"/>
                    <a:pt x="5" y="0"/>
                    <a:pt x="15" y="0"/>
                  </a:cubicBezTo>
                  <a:cubicBezTo>
                    <a:pt x="33" y="0"/>
                    <a:pt x="50" y="0"/>
                    <a:pt x="68" y="0"/>
                  </a:cubicBezTo>
                  <a:cubicBezTo>
                    <a:pt x="78" y="0"/>
                    <a:pt x="81" y="4"/>
                    <a:pt x="82" y="14"/>
                  </a:cubicBezTo>
                  <a:cubicBezTo>
                    <a:pt x="82" y="23"/>
                    <a:pt x="82" y="33"/>
                    <a:pt x="82"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1692"/>
            <p:cNvSpPr>
              <a:spLocks/>
            </p:cNvSpPr>
            <p:nvPr/>
          </p:nvSpPr>
          <p:spPr bwMode="gray">
            <a:xfrm>
              <a:off x="643043" y="592166"/>
              <a:ext cx="128400" cy="128401"/>
            </a:xfrm>
            <a:custGeom>
              <a:avLst/>
              <a:gdLst/>
              <a:ahLst/>
              <a:cxnLst>
                <a:cxn ang="0">
                  <a:pos x="31" y="0"/>
                </a:cxn>
                <a:cxn ang="0">
                  <a:pos x="51" y="0"/>
                </a:cxn>
                <a:cxn ang="0">
                  <a:pos x="61" y="10"/>
                </a:cxn>
                <a:cxn ang="0">
                  <a:pos x="61" y="51"/>
                </a:cxn>
                <a:cxn ang="0">
                  <a:pos x="50" y="61"/>
                </a:cxn>
                <a:cxn ang="0">
                  <a:pos x="11" y="61"/>
                </a:cxn>
                <a:cxn ang="0">
                  <a:pos x="0" y="50"/>
                </a:cxn>
                <a:cxn ang="0">
                  <a:pos x="0" y="11"/>
                </a:cxn>
                <a:cxn ang="0">
                  <a:pos x="11" y="0"/>
                </a:cxn>
                <a:cxn ang="0">
                  <a:pos x="31" y="0"/>
                </a:cxn>
              </a:cxnLst>
              <a:rect l="0" t="0" r="r" b="b"/>
              <a:pathLst>
                <a:path w="61" h="61">
                  <a:moveTo>
                    <a:pt x="31" y="0"/>
                  </a:moveTo>
                  <a:cubicBezTo>
                    <a:pt x="38" y="0"/>
                    <a:pt x="44" y="0"/>
                    <a:pt x="51" y="0"/>
                  </a:cubicBezTo>
                  <a:cubicBezTo>
                    <a:pt x="58" y="0"/>
                    <a:pt x="61" y="3"/>
                    <a:pt x="61" y="10"/>
                  </a:cubicBezTo>
                  <a:cubicBezTo>
                    <a:pt x="61" y="23"/>
                    <a:pt x="61" y="37"/>
                    <a:pt x="61" y="51"/>
                  </a:cubicBezTo>
                  <a:cubicBezTo>
                    <a:pt x="61" y="58"/>
                    <a:pt x="57" y="61"/>
                    <a:pt x="50" y="61"/>
                  </a:cubicBezTo>
                  <a:cubicBezTo>
                    <a:pt x="37" y="61"/>
                    <a:pt x="24" y="61"/>
                    <a:pt x="11" y="61"/>
                  </a:cubicBezTo>
                  <a:cubicBezTo>
                    <a:pt x="4" y="61"/>
                    <a:pt x="0" y="58"/>
                    <a:pt x="0" y="50"/>
                  </a:cubicBezTo>
                  <a:cubicBezTo>
                    <a:pt x="0" y="37"/>
                    <a:pt x="0" y="24"/>
                    <a:pt x="0" y="11"/>
                  </a:cubicBezTo>
                  <a:cubicBezTo>
                    <a:pt x="0" y="4"/>
                    <a:pt x="3" y="0"/>
                    <a:pt x="11" y="0"/>
                  </a:cubicBezTo>
                  <a:cubicBezTo>
                    <a:pt x="17" y="0"/>
                    <a:pt x="24" y="0"/>
                    <a:pt x="3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1693"/>
            <p:cNvSpPr>
              <a:spLocks/>
            </p:cNvSpPr>
            <p:nvPr/>
          </p:nvSpPr>
          <p:spPr bwMode="gray">
            <a:xfrm>
              <a:off x="1095501" y="696111"/>
              <a:ext cx="128400" cy="128401"/>
            </a:xfrm>
            <a:custGeom>
              <a:avLst/>
              <a:gdLst/>
              <a:ahLst/>
              <a:cxnLst>
                <a:cxn ang="0">
                  <a:pos x="30" y="61"/>
                </a:cxn>
                <a:cxn ang="0">
                  <a:pos x="10" y="61"/>
                </a:cxn>
                <a:cxn ang="0">
                  <a:pos x="0" y="51"/>
                </a:cxn>
                <a:cxn ang="0">
                  <a:pos x="0" y="10"/>
                </a:cxn>
                <a:cxn ang="0">
                  <a:pos x="11" y="0"/>
                </a:cxn>
                <a:cxn ang="0">
                  <a:pos x="50" y="0"/>
                </a:cxn>
                <a:cxn ang="0">
                  <a:pos x="61" y="11"/>
                </a:cxn>
                <a:cxn ang="0">
                  <a:pos x="61" y="50"/>
                </a:cxn>
                <a:cxn ang="0">
                  <a:pos x="50" y="61"/>
                </a:cxn>
                <a:cxn ang="0">
                  <a:pos x="30" y="61"/>
                </a:cxn>
              </a:cxnLst>
              <a:rect l="0" t="0" r="r" b="b"/>
              <a:pathLst>
                <a:path w="61" h="61">
                  <a:moveTo>
                    <a:pt x="30" y="61"/>
                  </a:moveTo>
                  <a:cubicBezTo>
                    <a:pt x="24" y="61"/>
                    <a:pt x="17" y="61"/>
                    <a:pt x="10" y="61"/>
                  </a:cubicBezTo>
                  <a:cubicBezTo>
                    <a:pt x="3" y="61"/>
                    <a:pt x="0" y="58"/>
                    <a:pt x="0" y="51"/>
                  </a:cubicBezTo>
                  <a:cubicBezTo>
                    <a:pt x="0" y="37"/>
                    <a:pt x="0" y="24"/>
                    <a:pt x="0" y="10"/>
                  </a:cubicBezTo>
                  <a:cubicBezTo>
                    <a:pt x="0" y="3"/>
                    <a:pt x="4" y="0"/>
                    <a:pt x="11" y="0"/>
                  </a:cubicBezTo>
                  <a:cubicBezTo>
                    <a:pt x="24" y="0"/>
                    <a:pt x="37" y="0"/>
                    <a:pt x="50" y="0"/>
                  </a:cubicBezTo>
                  <a:cubicBezTo>
                    <a:pt x="57" y="0"/>
                    <a:pt x="61" y="3"/>
                    <a:pt x="61" y="11"/>
                  </a:cubicBezTo>
                  <a:cubicBezTo>
                    <a:pt x="61" y="24"/>
                    <a:pt x="61" y="37"/>
                    <a:pt x="61" y="50"/>
                  </a:cubicBezTo>
                  <a:cubicBezTo>
                    <a:pt x="61" y="58"/>
                    <a:pt x="57" y="61"/>
                    <a:pt x="50" y="61"/>
                  </a:cubicBezTo>
                  <a:cubicBezTo>
                    <a:pt x="43" y="61"/>
                    <a:pt x="37" y="61"/>
                    <a:pt x="30"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1694"/>
            <p:cNvSpPr>
              <a:spLocks/>
            </p:cNvSpPr>
            <p:nvPr/>
          </p:nvSpPr>
          <p:spPr bwMode="gray">
            <a:xfrm>
              <a:off x="820356" y="549370"/>
              <a:ext cx="91716" cy="91716"/>
            </a:xfrm>
            <a:custGeom>
              <a:avLst/>
              <a:gdLst/>
              <a:ahLst/>
              <a:cxnLst>
                <a:cxn ang="0">
                  <a:pos x="22" y="2"/>
                </a:cxn>
                <a:cxn ang="0">
                  <a:pos x="42" y="22"/>
                </a:cxn>
                <a:cxn ang="0">
                  <a:pos x="21" y="43"/>
                </a:cxn>
                <a:cxn ang="0">
                  <a:pos x="1" y="23"/>
                </a:cxn>
                <a:cxn ang="0">
                  <a:pos x="22" y="2"/>
                </a:cxn>
              </a:cxnLst>
              <a:rect l="0" t="0" r="r" b="b"/>
              <a:pathLst>
                <a:path w="43" h="45">
                  <a:moveTo>
                    <a:pt x="22" y="2"/>
                  </a:moveTo>
                  <a:cubicBezTo>
                    <a:pt x="42" y="2"/>
                    <a:pt x="42" y="2"/>
                    <a:pt x="42" y="22"/>
                  </a:cubicBezTo>
                  <a:cubicBezTo>
                    <a:pt x="42" y="45"/>
                    <a:pt x="43" y="43"/>
                    <a:pt x="21" y="43"/>
                  </a:cubicBezTo>
                  <a:cubicBezTo>
                    <a:pt x="1" y="43"/>
                    <a:pt x="1" y="43"/>
                    <a:pt x="1" y="23"/>
                  </a:cubicBezTo>
                  <a:cubicBezTo>
                    <a:pt x="1" y="0"/>
                    <a:pt x="0" y="2"/>
                    <a:pt x="22"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1695"/>
            <p:cNvSpPr>
              <a:spLocks/>
            </p:cNvSpPr>
            <p:nvPr/>
          </p:nvSpPr>
          <p:spPr bwMode="gray">
            <a:xfrm>
              <a:off x="1236131" y="579938"/>
              <a:ext cx="91716" cy="91716"/>
            </a:xfrm>
            <a:custGeom>
              <a:avLst/>
              <a:gdLst/>
              <a:ahLst/>
              <a:cxnLst>
                <a:cxn ang="0">
                  <a:pos x="3" y="22"/>
                </a:cxn>
                <a:cxn ang="0">
                  <a:pos x="23" y="3"/>
                </a:cxn>
                <a:cxn ang="0">
                  <a:pos x="43" y="24"/>
                </a:cxn>
                <a:cxn ang="0">
                  <a:pos x="24" y="43"/>
                </a:cxn>
                <a:cxn ang="0">
                  <a:pos x="3" y="22"/>
                </a:cxn>
              </a:cxnLst>
              <a:rect l="0" t="0" r="r" b="b"/>
              <a:pathLst>
                <a:path w="46" h="44">
                  <a:moveTo>
                    <a:pt x="3" y="22"/>
                  </a:moveTo>
                  <a:cubicBezTo>
                    <a:pt x="3" y="1"/>
                    <a:pt x="0" y="3"/>
                    <a:pt x="23" y="3"/>
                  </a:cubicBezTo>
                  <a:cubicBezTo>
                    <a:pt x="46" y="3"/>
                    <a:pt x="43" y="0"/>
                    <a:pt x="43" y="24"/>
                  </a:cubicBezTo>
                  <a:cubicBezTo>
                    <a:pt x="43" y="44"/>
                    <a:pt x="46" y="43"/>
                    <a:pt x="24" y="43"/>
                  </a:cubicBezTo>
                  <a:cubicBezTo>
                    <a:pt x="0" y="43"/>
                    <a:pt x="3" y="44"/>
                    <a:pt x="3"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1696"/>
            <p:cNvSpPr>
              <a:spLocks/>
            </p:cNvSpPr>
            <p:nvPr/>
          </p:nvSpPr>
          <p:spPr bwMode="gray">
            <a:xfrm>
              <a:off x="704188" y="855080"/>
              <a:ext cx="91716" cy="97827"/>
            </a:xfrm>
            <a:custGeom>
              <a:avLst/>
              <a:gdLst/>
              <a:ahLst/>
              <a:cxnLst>
                <a:cxn ang="0">
                  <a:pos x="42" y="23"/>
                </a:cxn>
                <a:cxn ang="0">
                  <a:pos x="22" y="43"/>
                </a:cxn>
                <a:cxn ang="0">
                  <a:pos x="1" y="23"/>
                </a:cxn>
                <a:cxn ang="0">
                  <a:pos x="22" y="3"/>
                </a:cxn>
                <a:cxn ang="0">
                  <a:pos x="42" y="23"/>
                </a:cxn>
              </a:cxnLst>
              <a:rect l="0" t="0" r="r" b="b"/>
              <a:pathLst>
                <a:path w="45" h="46">
                  <a:moveTo>
                    <a:pt x="42" y="23"/>
                  </a:moveTo>
                  <a:cubicBezTo>
                    <a:pt x="41" y="46"/>
                    <a:pt x="45" y="43"/>
                    <a:pt x="22" y="43"/>
                  </a:cubicBezTo>
                  <a:cubicBezTo>
                    <a:pt x="0" y="43"/>
                    <a:pt x="1" y="46"/>
                    <a:pt x="1" y="23"/>
                  </a:cubicBezTo>
                  <a:cubicBezTo>
                    <a:pt x="1" y="1"/>
                    <a:pt x="1" y="3"/>
                    <a:pt x="22" y="3"/>
                  </a:cubicBezTo>
                  <a:cubicBezTo>
                    <a:pt x="45" y="3"/>
                    <a:pt x="41" y="0"/>
                    <a:pt x="42"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1697"/>
            <p:cNvSpPr>
              <a:spLocks/>
            </p:cNvSpPr>
            <p:nvPr/>
          </p:nvSpPr>
          <p:spPr bwMode="gray">
            <a:xfrm>
              <a:off x="1028242" y="1014049"/>
              <a:ext cx="55029" cy="48914"/>
            </a:xfrm>
            <a:custGeom>
              <a:avLst/>
              <a:gdLst/>
              <a:ahLst/>
              <a:cxnLst>
                <a:cxn ang="0">
                  <a:pos x="3" y="0"/>
                </a:cxn>
                <a:cxn ang="0">
                  <a:pos x="22" y="4"/>
                </a:cxn>
                <a:cxn ang="0">
                  <a:pos x="21" y="20"/>
                </a:cxn>
                <a:cxn ang="0">
                  <a:pos x="5" y="21"/>
                </a:cxn>
                <a:cxn ang="0">
                  <a:pos x="0" y="3"/>
                </a:cxn>
                <a:cxn ang="0">
                  <a:pos x="3" y="0"/>
                </a:cxn>
              </a:cxnLst>
              <a:rect l="0" t="0" r="r" b="b"/>
              <a:pathLst>
                <a:path w="25" h="24">
                  <a:moveTo>
                    <a:pt x="3" y="0"/>
                  </a:moveTo>
                  <a:cubicBezTo>
                    <a:pt x="10" y="1"/>
                    <a:pt x="18" y="0"/>
                    <a:pt x="22" y="4"/>
                  </a:cubicBezTo>
                  <a:cubicBezTo>
                    <a:pt x="25" y="6"/>
                    <a:pt x="24" y="17"/>
                    <a:pt x="21" y="20"/>
                  </a:cubicBezTo>
                  <a:cubicBezTo>
                    <a:pt x="19" y="23"/>
                    <a:pt x="8" y="24"/>
                    <a:pt x="5" y="21"/>
                  </a:cubicBezTo>
                  <a:cubicBezTo>
                    <a:pt x="2" y="17"/>
                    <a:pt x="2" y="9"/>
                    <a:pt x="0" y="3"/>
                  </a:cubicBezTo>
                  <a:cubicBezTo>
                    <a:pt x="1" y="2"/>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1698"/>
            <p:cNvSpPr>
              <a:spLocks/>
            </p:cNvSpPr>
            <p:nvPr/>
          </p:nvSpPr>
          <p:spPr bwMode="gray">
            <a:xfrm>
              <a:off x="967100" y="946796"/>
              <a:ext cx="48914" cy="48914"/>
            </a:xfrm>
            <a:custGeom>
              <a:avLst/>
              <a:gdLst/>
              <a:ahLst/>
              <a:cxnLst>
                <a:cxn ang="0">
                  <a:pos x="22" y="12"/>
                </a:cxn>
                <a:cxn ang="0">
                  <a:pos x="11" y="22"/>
                </a:cxn>
                <a:cxn ang="0">
                  <a:pos x="0" y="11"/>
                </a:cxn>
                <a:cxn ang="0">
                  <a:pos x="12" y="0"/>
                </a:cxn>
                <a:cxn ang="0">
                  <a:pos x="22" y="12"/>
                </a:cxn>
              </a:cxnLst>
              <a:rect l="0" t="0" r="r" b="b"/>
              <a:pathLst>
                <a:path w="24" h="23">
                  <a:moveTo>
                    <a:pt x="22" y="12"/>
                  </a:moveTo>
                  <a:cubicBezTo>
                    <a:pt x="24" y="21"/>
                    <a:pt x="19" y="22"/>
                    <a:pt x="11" y="22"/>
                  </a:cubicBezTo>
                  <a:cubicBezTo>
                    <a:pt x="2" y="23"/>
                    <a:pt x="1" y="19"/>
                    <a:pt x="0" y="11"/>
                  </a:cubicBezTo>
                  <a:cubicBezTo>
                    <a:pt x="0" y="2"/>
                    <a:pt x="4" y="0"/>
                    <a:pt x="12" y="0"/>
                  </a:cubicBezTo>
                  <a:cubicBezTo>
                    <a:pt x="22" y="0"/>
                    <a:pt x="24" y="4"/>
                    <a:pt x="2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1699"/>
            <p:cNvSpPr>
              <a:spLocks/>
            </p:cNvSpPr>
            <p:nvPr/>
          </p:nvSpPr>
          <p:spPr bwMode="gray">
            <a:xfrm>
              <a:off x="1034359" y="946796"/>
              <a:ext cx="42801" cy="48914"/>
            </a:xfrm>
            <a:custGeom>
              <a:avLst/>
              <a:gdLst/>
              <a:ahLst/>
              <a:cxnLst>
                <a:cxn ang="0">
                  <a:pos x="11" y="22"/>
                </a:cxn>
                <a:cxn ang="0">
                  <a:pos x="0" y="11"/>
                </a:cxn>
                <a:cxn ang="0">
                  <a:pos x="12" y="0"/>
                </a:cxn>
                <a:cxn ang="0">
                  <a:pos x="23" y="12"/>
                </a:cxn>
                <a:cxn ang="0">
                  <a:pos x="11" y="22"/>
                </a:cxn>
              </a:cxnLst>
              <a:rect l="0" t="0" r="r" b="b"/>
              <a:pathLst>
                <a:path w="23" h="24">
                  <a:moveTo>
                    <a:pt x="11" y="22"/>
                  </a:moveTo>
                  <a:cubicBezTo>
                    <a:pt x="1" y="24"/>
                    <a:pt x="1" y="18"/>
                    <a:pt x="0" y="11"/>
                  </a:cubicBezTo>
                  <a:cubicBezTo>
                    <a:pt x="0" y="2"/>
                    <a:pt x="4" y="1"/>
                    <a:pt x="12" y="0"/>
                  </a:cubicBezTo>
                  <a:cubicBezTo>
                    <a:pt x="21" y="0"/>
                    <a:pt x="22" y="4"/>
                    <a:pt x="23" y="12"/>
                  </a:cubicBezTo>
                  <a:cubicBezTo>
                    <a:pt x="23" y="22"/>
                    <a:pt x="18" y="23"/>
                    <a:pt x="11"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1700"/>
            <p:cNvSpPr>
              <a:spLocks/>
            </p:cNvSpPr>
            <p:nvPr/>
          </p:nvSpPr>
          <p:spPr bwMode="gray">
            <a:xfrm>
              <a:off x="967100" y="1014049"/>
              <a:ext cx="48914" cy="42801"/>
            </a:xfrm>
            <a:custGeom>
              <a:avLst/>
              <a:gdLst/>
              <a:ahLst/>
              <a:cxnLst>
                <a:cxn ang="0">
                  <a:pos x="22" y="11"/>
                </a:cxn>
                <a:cxn ang="0">
                  <a:pos x="12" y="23"/>
                </a:cxn>
                <a:cxn ang="0">
                  <a:pos x="0" y="11"/>
                </a:cxn>
                <a:cxn ang="0">
                  <a:pos x="12" y="0"/>
                </a:cxn>
                <a:cxn ang="0">
                  <a:pos x="22" y="11"/>
                </a:cxn>
              </a:cxnLst>
              <a:rect l="0" t="0" r="r" b="b"/>
              <a:pathLst>
                <a:path w="24" h="23">
                  <a:moveTo>
                    <a:pt x="22" y="11"/>
                  </a:moveTo>
                  <a:cubicBezTo>
                    <a:pt x="24" y="20"/>
                    <a:pt x="20" y="23"/>
                    <a:pt x="12" y="23"/>
                  </a:cubicBezTo>
                  <a:cubicBezTo>
                    <a:pt x="3" y="23"/>
                    <a:pt x="1" y="20"/>
                    <a:pt x="0" y="11"/>
                  </a:cubicBezTo>
                  <a:cubicBezTo>
                    <a:pt x="0" y="2"/>
                    <a:pt x="4" y="1"/>
                    <a:pt x="12" y="0"/>
                  </a:cubicBezTo>
                  <a:cubicBezTo>
                    <a:pt x="20" y="0"/>
                    <a:pt x="24" y="3"/>
                    <a:pt x="22"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1701"/>
            <p:cNvSpPr>
              <a:spLocks/>
            </p:cNvSpPr>
            <p:nvPr/>
          </p:nvSpPr>
          <p:spPr bwMode="gray">
            <a:xfrm>
              <a:off x="1028242" y="824510"/>
              <a:ext cx="55029" cy="48914"/>
            </a:xfrm>
            <a:custGeom>
              <a:avLst/>
              <a:gdLst/>
              <a:ahLst/>
              <a:cxnLst>
                <a:cxn ang="0">
                  <a:pos x="3" y="0"/>
                </a:cxn>
                <a:cxn ang="0">
                  <a:pos x="22" y="4"/>
                </a:cxn>
                <a:cxn ang="0">
                  <a:pos x="21" y="20"/>
                </a:cxn>
                <a:cxn ang="0">
                  <a:pos x="5" y="21"/>
                </a:cxn>
                <a:cxn ang="0">
                  <a:pos x="0" y="3"/>
                </a:cxn>
                <a:cxn ang="0">
                  <a:pos x="3" y="0"/>
                </a:cxn>
              </a:cxnLst>
              <a:rect l="0" t="0" r="r" b="b"/>
              <a:pathLst>
                <a:path w="25" h="24">
                  <a:moveTo>
                    <a:pt x="3" y="0"/>
                  </a:moveTo>
                  <a:cubicBezTo>
                    <a:pt x="10" y="1"/>
                    <a:pt x="17" y="1"/>
                    <a:pt x="22" y="4"/>
                  </a:cubicBezTo>
                  <a:cubicBezTo>
                    <a:pt x="25" y="6"/>
                    <a:pt x="24" y="17"/>
                    <a:pt x="21" y="20"/>
                  </a:cubicBezTo>
                  <a:cubicBezTo>
                    <a:pt x="18" y="23"/>
                    <a:pt x="8" y="24"/>
                    <a:pt x="5" y="21"/>
                  </a:cubicBezTo>
                  <a:cubicBezTo>
                    <a:pt x="2" y="17"/>
                    <a:pt x="2" y="9"/>
                    <a:pt x="0" y="3"/>
                  </a:cubicBezTo>
                  <a:cubicBezTo>
                    <a:pt x="1" y="2"/>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1702"/>
            <p:cNvSpPr>
              <a:spLocks/>
            </p:cNvSpPr>
            <p:nvPr/>
          </p:nvSpPr>
          <p:spPr bwMode="gray">
            <a:xfrm>
              <a:off x="905958" y="1014049"/>
              <a:ext cx="48914" cy="48914"/>
            </a:xfrm>
            <a:custGeom>
              <a:avLst/>
              <a:gdLst/>
              <a:ahLst/>
              <a:cxnLst>
                <a:cxn ang="0">
                  <a:pos x="0" y="0"/>
                </a:cxn>
                <a:cxn ang="0">
                  <a:pos x="23" y="0"/>
                </a:cxn>
                <a:cxn ang="0">
                  <a:pos x="19" y="20"/>
                </a:cxn>
                <a:cxn ang="0">
                  <a:pos x="4" y="20"/>
                </a:cxn>
                <a:cxn ang="0">
                  <a:pos x="0" y="0"/>
                </a:cxn>
              </a:cxnLst>
              <a:rect l="0" t="0" r="r" b="b"/>
              <a:pathLst>
                <a:path w="23" h="23">
                  <a:moveTo>
                    <a:pt x="0" y="0"/>
                  </a:moveTo>
                  <a:cubicBezTo>
                    <a:pt x="9" y="0"/>
                    <a:pt x="15" y="0"/>
                    <a:pt x="23" y="0"/>
                  </a:cubicBezTo>
                  <a:cubicBezTo>
                    <a:pt x="22" y="8"/>
                    <a:pt x="22" y="15"/>
                    <a:pt x="19" y="20"/>
                  </a:cubicBezTo>
                  <a:cubicBezTo>
                    <a:pt x="18" y="23"/>
                    <a:pt x="6" y="23"/>
                    <a:pt x="4" y="20"/>
                  </a:cubicBezTo>
                  <a:cubicBezTo>
                    <a:pt x="1" y="15"/>
                    <a:pt x="1" y="8"/>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1703"/>
            <p:cNvSpPr>
              <a:spLocks/>
            </p:cNvSpPr>
            <p:nvPr/>
          </p:nvSpPr>
          <p:spPr bwMode="gray">
            <a:xfrm>
              <a:off x="967100" y="824510"/>
              <a:ext cx="48914" cy="42801"/>
            </a:xfrm>
            <a:custGeom>
              <a:avLst/>
              <a:gdLst/>
              <a:ahLst/>
              <a:cxnLst>
                <a:cxn ang="0">
                  <a:pos x="25" y="0"/>
                </a:cxn>
                <a:cxn ang="0">
                  <a:pos x="20" y="21"/>
                </a:cxn>
                <a:cxn ang="0">
                  <a:pos x="3" y="19"/>
                </a:cxn>
                <a:cxn ang="0">
                  <a:pos x="3" y="4"/>
                </a:cxn>
                <a:cxn ang="0">
                  <a:pos x="25" y="0"/>
                </a:cxn>
              </a:cxnLst>
              <a:rect l="0" t="0" r="r" b="b"/>
              <a:pathLst>
                <a:path w="25" h="23">
                  <a:moveTo>
                    <a:pt x="25" y="0"/>
                  </a:moveTo>
                  <a:cubicBezTo>
                    <a:pt x="23" y="9"/>
                    <a:pt x="24" y="17"/>
                    <a:pt x="20" y="21"/>
                  </a:cubicBezTo>
                  <a:cubicBezTo>
                    <a:pt x="17" y="23"/>
                    <a:pt x="7" y="22"/>
                    <a:pt x="3" y="19"/>
                  </a:cubicBezTo>
                  <a:cubicBezTo>
                    <a:pt x="0" y="17"/>
                    <a:pt x="0" y="6"/>
                    <a:pt x="3" y="4"/>
                  </a:cubicBezTo>
                  <a:cubicBezTo>
                    <a:pt x="8" y="1"/>
                    <a:pt x="15" y="1"/>
                    <a:pt x="2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1704"/>
            <p:cNvSpPr>
              <a:spLocks/>
            </p:cNvSpPr>
            <p:nvPr/>
          </p:nvSpPr>
          <p:spPr bwMode="gray">
            <a:xfrm>
              <a:off x="967100" y="885652"/>
              <a:ext cx="48914" cy="48914"/>
            </a:xfrm>
            <a:custGeom>
              <a:avLst/>
              <a:gdLst/>
              <a:ahLst/>
              <a:cxnLst>
                <a:cxn ang="0">
                  <a:pos x="11" y="22"/>
                </a:cxn>
                <a:cxn ang="0">
                  <a:pos x="0" y="11"/>
                </a:cxn>
                <a:cxn ang="0">
                  <a:pos x="12" y="1"/>
                </a:cxn>
                <a:cxn ang="0">
                  <a:pos x="22" y="12"/>
                </a:cxn>
                <a:cxn ang="0">
                  <a:pos x="11" y="22"/>
                </a:cxn>
              </a:cxnLst>
              <a:rect l="0" t="0" r="r" b="b"/>
              <a:pathLst>
                <a:path w="23" h="24">
                  <a:moveTo>
                    <a:pt x="11" y="22"/>
                  </a:moveTo>
                  <a:cubicBezTo>
                    <a:pt x="1" y="24"/>
                    <a:pt x="1" y="18"/>
                    <a:pt x="0" y="11"/>
                  </a:cubicBezTo>
                  <a:cubicBezTo>
                    <a:pt x="0" y="1"/>
                    <a:pt x="5" y="1"/>
                    <a:pt x="12" y="1"/>
                  </a:cubicBezTo>
                  <a:cubicBezTo>
                    <a:pt x="22" y="0"/>
                    <a:pt x="22" y="5"/>
                    <a:pt x="22" y="12"/>
                  </a:cubicBezTo>
                  <a:cubicBezTo>
                    <a:pt x="23" y="22"/>
                    <a:pt x="18" y="23"/>
                    <a:pt x="11"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1705"/>
            <p:cNvSpPr>
              <a:spLocks/>
            </p:cNvSpPr>
            <p:nvPr/>
          </p:nvSpPr>
          <p:spPr bwMode="gray">
            <a:xfrm>
              <a:off x="905958" y="824510"/>
              <a:ext cx="42801" cy="42801"/>
            </a:xfrm>
            <a:custGeom>
              <a:avLst/>
              <a:gdLst/>
              <a:ahLst/>
              <a:cxnLst>
                <a:cxn ang="0">
                  <a:pos x="22" y="20"/>
                </a:cxn>
                <a:cxn ang="0">
                  <a:pos x="4" y="1"/>
                </a:cxn>
                <a:cxn ang="0">
                  <a:pos x="12" y="0"/>
                </a:cxn>
                <a:cxn ang="0">
                  <a:pos x="22" y="0"/>
                </a:cxn>
                <a:cxn ang="0">
                  <a:pos x="22" y="20"/>
                </a:cxn>
              </a:cxnLst>
              <a:rect l="0" t="0" r="r" b="b"/>
              <a:pathLst>
                <a:path w="22" h="22">
                  <a:moveTo>
                    <a:pt x="22" y="20"/>
                  </a:moveTo>
                  <a:cubicBezTo>
                    <a:pt x="1" y="22"/>
                    <a:pt x="0" y="21"/>
                    <a:pt x="4" y="1"/>
                  </a:cubicBezTo>
                  <a:cubicBezTo>
                    <a:pt x="6" y="1"/>
                    <a:pt x="9" y="0"/>
                    <a:pt x="12" y="0"/>
                  </a:cubicBezTo>
                  <a:cubicBezTo>
                    <a:pt x="15" y="0"/>
                    <a:pt x="18" y="0"/>
                    <a:pt x="22" y="0"/>
                  </a:cubicBezTo>
                  <a:cubicBezTo>
                    <a:pt x="22" y="7"/>
                    <a:pt x="22" y="13"/>
                    <a:pt x="22" y="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1706"/>
            <p:cNvSpPr>
              <a:spLocks/>
            </p:cNvSpPr>
            <p:nvPr/>
          </p:nvSpPr>
          <p:spPr bwMode="gray">
            <a:xfrm>
              <a:off x="905958" y="885652"/>
              <a:ext cx="48914" cy="48914"/>
            </a:xfrm>
            <a:custGeom>
              <a:avLst/>
              <a:gdLst/>
              <a:ahLst/>
              <a:cxnLst>
                <a:cxn ang="0">
                  <a:pos x="21" y="11"/>
                </a:cxn>
                <a:cxn ang="0">
                  <a:pos x="10" y="21"/>
                </a:cxn>
                <a:cxn ang="0">
                  <a:pos x="0" y="11"/>
                </a:cxn>
                <a:cxn ang="0">
                  <a:pos x="11" y="0"/>
                </a:cxn>
                <a:cxn ang="0">
                  <a:pos x="21" y="11"/>
                </a:cxn>
              </a:cxnLst>
              <a:rect l="0" t="0" r="r" b="b"/>
              <a:pathLst>
                <a:path w="23" h="22">
                  <a:moveTo>
                    <a:pt x="21" y="11"/>
                  </a:moveTo>
                  <a:cubicBezTo>
                    <a:pt x="23" y="21"/>
                    <a:pt x="17" y="21"/>
                    <a:pt x="10" y="21"/>
                  </a:cubicBezTo>
                  <a:cubicBezTo>
                    <a:pt x="1" y="22"/>
                    <a:pt x="0" y="18"/>
                    <a:pt x="0" y="11"/>
                  </a:cubicBezTo>
                  <a:cubicBezTo>
                    <a:pt x="0" y="2"/>
                    <a:pt x="2" y="0"/>
                    <a:pt x="11" y="0"/>
                  </a:cubicBezTo>
                  <a:cubicBezTo>
                    <a:pt x="20" y="0"/>
                    <a:pt x="22" y="3"/>
                    <a:pt x="21"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1707"/>
            <p:cNvSpPr>
              <a:spLocks/>
            </p:cNvSpPr>
            <p:nvPr/>
          </p:nvSpPr>
          <p:spPr bwMode="gray">
            <a:xfrm>
              <a:off x="777558" y="482112"/>
              <a:ext cx="48914" cy="42801"/>
            </a:xfrm>
            <a:custGeom>
              <a:avLst/>
              <a:gdLst/>
              <a:ahLst/>
              <a:cxnLst>
                <a:cxn ang="0">
                  <a:pos x="22" y="21"/>
                </a:cxn>
                <a:cxn ang="0">
                  <a:pos x="0" y="21"/>
                </a:cxn>
                <a:cxn ang="0">
                  <a:pos x="3" y="3"/>
                </a:cxn>
                <a:cxn ang="0">
                  <a:pos x="18" y="3"/>
                </a:cxn>
                <a:cxn ang="0">
                  <a:pos x="22" y="21"/>
                </a:cxn>
              </a:cxnLst>
              <a:rect l="0" t="0" r="r" b="b"/>
              <a:pathLst>
                <a:path w="22" h="21">
                  <a:moveTo>
                    <a:pt x="22" y="21"/>
                  </a:moveTo>
                  <a:cubicBezTo>
                    <a:pt x="13" y="21"/>
                    <a:pt x="8" y="21"/>
                    <a:pt x="0" y="21"/>
                  </a:cubicBezTo>
                  <a:cubicBezTo>
                    <a:pt x="1" y="14"/>
                    <a:pt x="0" y="7"/>
                    <a:pt x="3" y="3"/>
                  </a:cubicBezTo>
                  <a:cubicBezTo>
                    <a:pt x="5" y="0"/>
                    <a:pt x="16" y="0"/>
                    <a:pt x="18" y="3"/>
                  </a:cubicBezTo>
                  <a:cubicBezTo>
                    <a:pt x="21" y="7"/>
                    <a:pt x="21" y="14"/>
                    <a:pt x="22"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1708"/>
            <p:cNvSpPr>
              <a:spLocks/>
            </p:cNvSpPr>
            <p:nvPr/>
          </p:nvSpPr>
          <p:spPr bwMode="gray">
            <a:xfrm>
              <a:off x="991558" y="647197"/>
              <a:ext cx="42801" cy="42801"/>
            </a:xfrm>
            <a:custGeom>
              <a:avLst/>
              <a:gdLst/>
              <a:ahLst/>
              <a:cxnLst>
                <a:cxn ang="0">
                  <a:pos x="23" y="22"/>
                </a:cxn>
                <a:cxn ang="0">
                  <a:pos x="3" y="18"/>
                </a:cxn>
                <a:cxn ang="0">
                  <a:pos x="3" y="3"/>
                </a:cxn>
                <a:cxn ang="0">
                  <a:pos x="18" y="2"/>
                </a:cxn>
                <a:cxn ang="0">
                  <a:pos x="23" y="22"/>
                </a:cxn>
              </a:cxnLst>
              <a:rect l="0" t="0" r="r" b="b"/>
              <a:pathLst>
                <a:path w="23" h="22">
                  <a:moveTo>
                    <a:pt x="23" y="22"/>
                  </a:moveTo>
                  <a:cubicBezTo>
                    <a:pt x="14" y="21"/>
                    <a:pt x="7" y="22"/>
                    <a:pt x="3" y="18"/>
                  </a:cubicBezTo>
                  <a:cubicBezTo>
                    <a:pt x="0" y="17"/>
                    <a:pt x="0" y="6"/>
                    <a:pt x="3" y="3"/>
                  </a:cubicBezTo>
                  <a:cubicBezTo>
                    <a:pt x="6" y="0"/>
                    <a:pt x="16" y="0"/>
                    <a:pt x="18" y="2"/>
                  </a:cubicBezTo>
                  <a:cubicBezTo>
                    <a:pt x="22" y="6"/>
                    <a:pt x="21" y="13"/>
                    <a:pt x="23"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1709"/>
            <p:cNvSpPr>
              <a:spLocks/>
            </p:cNvSpPr>
            <p:nvPr/>
          </p:nvSpPr>
          <p:spPr bwMode="gray">
            <a:xfrm>
              <a:off x="746986" y="757253"/>
              <a:ext cx="42801" cy="48914"/>
            </a:xfrm>
            <a:custGeom>
              <a:avLst/>
              <a:gdLst/>
              <a:ahLst/>
              <a:cxnLst>
                <a:cxn ang="0">
                  <a:pos x="21" y="0"/>
                </a:cxn>
                <a:cxn ang="0">
                  <a:pos x="21" y="22"/>
                </a:cxn>
                <a:cxn ang="0">
                  <a:pos x="3" y="18"/>
                </a:cxn>
                <a:cxn ang="0">
                  <a:pos x="3" y="3"/>
                </a:cxn>
                <a:cxn ang="0">
                  <a:pos x="21" y="0"/>
                </a:cxn>
              </a:cxnLst>
              <a:rect l="0" t="0" r="r" b="b"/>
              <a:pathLst>
                <a:path w="21" h="22">
                  <a:moveTo>
                    <a:pt x="21" y="0"/>
                  </a:moveTo>
                  <a:cubicBezTo>
                    <a:pt x="21" y="8"/>
                    <a:pt x="21" y="14"/>
                    <a:pt x="21" y="22"/>
                  </a:cubicBezTo>
                  <a:cubicBezTo>
                    <a:pt x="15" y="21"/>
                    <a:pt x="7" y="22"/>
                    <a:pt x="3" y="18"/>
                  </a:cubicBezTo>
                  <a:cubicBezTo>
                    <a:pt x="0" y="16"/>
                    <a:pt x="0" y="6"/>
                    <a:pt x="3" y="3"/>
                  </a:cubicBezTo>
                  <a:cubicBezTo>
                    <a:pt x="7" y="0"/>
                    <a:pt x="14" y="1"/>
                    <a:pt x="2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1710"/>
            <p:cNvSpPr>
              <a:spLocks/>
            </p:cNvSpPr>
            <p:nvPr/>
          </p:nvSpPr>
          <p:spPr bwMode="gray">
            <a:xfrm>
              <a:off x="1223901" y="855080"/>
              <a:ext cx="42801" cy="42801"/>
            </a:xfrm>
            <a:custGeom>
              <a:avLst/>
              <a:gdLst/>
              <a:ahLst/>
              <a:cxnLst>
                <a:cxn ang="0">
                  <a:pos x="20" y="10"/>
                </a:cxn>
                <a:cxn ang="0">
                  <a:pos x="11" y="21"/>
                </a:cxn>
                <a:cxn ang="0">
                  <a:pos x="0" y="11"/>
                </a:cxn>
                <a:cxn ang="0">
                  <a:pos x="11" y="1"/>
                </a:cxn>
                <a:cxn ang="0">
                  <a:pos x="20" y="10"/>
                </a:cxn>
              </a:cxnLst>
              <a:rect l="0" t="0" r="r" b="b"/>
              <a:pathLst>
                <a:path w="22" h="21">
                  <a:moveTo>
                    <a:pt x="20" y="10"/>
                  </a:moveTo>
                  <a:cubicBezTo>
                    <a:pt x="22" y="18"/>
                    <a:pt x="19" y="21"/>
                    <a:pt x="11" y="21"/>
                  </a:cubicBezTo>
                  <a:cubicBezTo>
                    <a:pt x="3" y="21"/>
                    <a:pt x="0" y="19"/>
                    <a:pt x="0" y="11"/>
                  </a:cubicBezTo>
                  <a:cubicBezTo>
                    <a:pt x="0" y="3"/>
                    <a:pt x="3" y="0"/>
                    <a:pt x="11" y="1"/>
                  </a:cubicBezTo>
                  <a:cubicBezTo>
                    <a:pt x="18" y="1"/>
                    <a:pt x="22" y="2"/>
                    <a:pt x="2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1711"/>
            <p:cNvSpPr>
              <a:spLocks/>
            </p:cNvSpPr>
            <p:nvPr/>
          </p:nvSpPr>
          <p:spPr bwMode="gray">
            <a:xfrm>
              <a:off x="979330" y="1111876"/>
              <a:ext cx="30574" cy="24457"/>
            </a:xfrm>
            <a:custGeom>
              <a:avLst/>
              <a:gdLst/>
              <a:ahLst/>
              <a:cxnLst>
                <a:cxn ang="0">
                  <a:pos x="8" y="10"/>
                </a:cxn>
                <a:cxn ang="0">
                  <a:pos x="0" y="5"/>
                </a:cxn>
                <a:cxn ang="0">
                  <a:pos x="7" y="0"/>
                </a:cxn>
                <a:cxn ang="0">
                  <a:pos x="14" y="4"/>
                </a:cxn>
                <a:cxn ang="0">
                  <a:pos x="8" y="10"/>
                </a:cxn>
              </a:cxnLst>
              <a:rect l="0" t="0" r="r" b="b"/>
              <a:pathLst>
                <a:path w="14" h="10">
                  <a:moveTo>
                    <a:pt x="8" y="10"/>
                  </a:moveTo>
                  <a:cubicBezTo>
                    <a:pt x="5" y="8"/>
                    <a:pt x="3" y="6"/>
                    <a:pt x="0" y="5"/>
                  </a:cubicBezTo>
                  <a:cubicBezTo>
                    <a:pt x="3" y="3"/>
                    <a:pt x="5" y="1"/>
                    <a:pt x="7" y="0"/>
                  </a:cubicBezTo>
                  <a:cubicBezTo>
                    <a:pt x="9" y="0"/>
                    <a:pt x="12" y="3"/>
                    <a:pt x="14" y="4"/>
                  </a:cubicBezTo>
                  <a:cubicBezTo>
                    <a:pt x="12" y="6"/>
                    <a:pt x="11" y="7"/>
                    <a:pt x="8"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6" name="Group 211"/>
          <p:cNvGrpSpPr/>
          <p:nvPr/>
        </p:nvGrpSpPr>
        <p:grpSpPr bwMode="gray">
          <a:xfrm rot="21052223">
            <a:off x="4972919" y="4296726"/>
            <a:ext cx="396340" cy="302726"/>
            <a:chOff x="606705" y="4403239"/>
            <a:chExt cx="322303" cy="229479"/>
          </a:xfrm>
          <a:solidFill>
            <a:schemeClr val="accent5"/>
          </a:solidFill>
        </p:grpSpPr>
        <p:sp>
          <p:nvSpPr>
            <p:cNvPr id="213" name="Freeform 86"/>
            <p:cNvSpPr>
              <a:spLocks noEditPoints="1"/>
            </p:cNvSpPr>
            <p:nvPr/>
          </p:nvSpPr>
          <p:spPr bwMode="gray">
            <a:xfrm rot="16200000">
              <a:off x="653117" y="4356827"/>
              <a:ext cx="229479" cy="322303"/>
            </a:xfrm>
            <a:custGeom>
              <a:avLst/>
              <a:gdLst/>
              <a:ahLst/>
              <a:cxnLst>
                <a:cxn ang="0">
                  <a:pos x="1" y="383"/>
                </a:cxn>
                <a:cxn ang="0">
                  <a:pos x="1" y="65"/>
                </a:cxn>
                <a:cxn ang="0">
                  <a:pos x="52" y="2"/>
                </a:cxn>
                <a:cxn ang="0">
                  <a:pos x="65" y="0"/>
                </a:cxn>
                <a:cxn ang="0">
                  <a:pos x="481" y="0"/>
                </a:cxn>
                <a:cxn ang="0">
                  <a:pos x="545" y="57"/>
                </a:cxn>
                <a:cxn ang="0">
                  <a:pos x="545" y="65"/>
                </a:cxn>
                <a:cxn ang="0">
                  <a:pos x="545" y="701"/>
                </a:cxn>
                <a:cxn ang="0">
                  <a:pos x="511" y="758"/>
                </a:cxn>
                <a:cxn ang="0">
                  <a:pos x="482" y="766"/>
                </a:cxn>
                <a:cxn ang="0">
                  <a:pos x="65" y="766"/>
                </a:cxn>
                <a:cxn ang="0">
                  <a:pos x="1" y="701"/>
                </a:cxn>
                <a:cxn ang="0">
                  <a:pos x="1" y="383"/>
                </a:cxn>
                <a:cxn ang="0">
                  <a:pos x="474" y="383"/>
                </a:cxn>
                <a:cxn ang="0">
                  <a:pos x="474" y="78"/>
                </a:cxn>
                <a:cxn ang="0">
                  <a:pos x="467" y="71"/>
                </a:cxn>
                <a:cxn ang="0">
                  <a:pos x="78" y="71"/>
                </a:cxn>
                <a:cxn ang="0">
                  <a:pos x="71" y="79"/>
                </a:cxn>
                <a:cxn ang="0">
                  <a:pos x="71" y="687"/>
                </a:cxn>
                <a:cxn ang="0">
                  <a:pos x="78" y="694"/>
                </a:cxn>
                <a:cxn ang="0">
                  <a:pos x="467" y="694"/>
                </a:cxn>
                <a:cxn ang="0">
                  <a:pos x="474" y="688"/>
                </a:cxn>
                <a:cxn ang="0">
                  <a:pos x="474" y="383"/>
                </a:cxn>
                <a:cxn ang="0">
                  <a:pos x="273" y="742"/>
                </a:cxn>
                <a:cxn ang="0">
                  <a:pos x="273" y="742"/>
                </a:cxn>
                <a:cxn ang="0">
                  <a:pos x="286" y="742"/>
                </a:cxn>
                <a:cxn ang="0">
                  <a:pos x="300" y="728"/>
                </a:cxn>
                <a:cxn ang="0">
                  <a:pos x="286" y="713"/>
                </a:cxn>
                <a:cxn ang="0">
                  <a:pos x="260" y="713"/>
                </a:cxn>
                <a:cxn ang="0">
                  <a:pos x="246" y="728"/>
                </a:cxn>
                <a:cxn ang="0">
                  <a:pos x="260" y="742"/>
                </a:cxn>
                <a:cxn ang="0">
                  <a:pos x="273" y="742"/>
                </a:cxn>
              </a:cxnLst>
              <a:rect l="0" t="0" r="r" b="b"/>
              <a:pathLst>
                <a:path w="545" h="766">
                  <a:moveTo>
                    <a:pt x="1" y="383"/>
                  </a:moveTo>
                  <a:cubicBezTo>
                    <a:pt x="1" y="277"/>
                    <a:pt x="1" y="171"/>
                    <a:pt x="1" y="65"/>
                  </a:cubicBezTo>
                  <a:cubicBezTo>
                    <a:pt x="1" y="35"/>
                    <a:pt x="22" y="8"/>
                    <a:pt x="52" y="2"/>
                  </a:cubicBezTo>
                  <a:cubicBezTo>
                    <a:pt x="56" y="1"/>
                    <a:pt x="61" y="0"/>
                    <a:pt x="65" y="0"/>
                  </a:cubicBezTo>
                  <a:cubicBezTo>
                    <a:pt x="204" y="0"/>
                    <a:pt x="342" y="0"/>
                    <a:pt x="481" y="0"/>
                  </a:cubicBezTo>
                  <a:cubicBezTo>
                    <a:pt x="514" y="0"/>
                    <a:pt x="541" y="24"/>
                    <a:pt x="545" y="57"/>
                  </a:cubicBezTo>
                  <a:cubicBezTo>
                    <a:pt x="545" y="59"/>
                    <a:pt x="545" y="62"/>
                    <a:pt x="545" y="65"/>
                  </a:cubicBezTo>
                  <a:cubicBezTo>
                    <a:pt x="545" y="277"/>
                    <a:pt x="545" y="489"/>
                    <a:pt x="545" y="701"/>
                  </a:cubicBezTo>
                  <a:cubicBezTo>
                    <a:pt x="545" y="727"/>
                    <a:pt x="533" y="746"/>
                    <a:pt x="511" y="758"/>
                  </a:cubicBezTo>
                  <a:cubicBezTo>
                    <a:pt x="502" y="763"/>
                    <a:pt x="493" y="766"/>
                    <a:pt x="482" y="766"/>
                  </a:cubicBezTo>
                  <a:cubicBezTo>
                    <a:pt x="343" y="766"/>
                    <a:pt x="204" y="765"/>
                    <a:pt x="65" y="766"/>
                  </a:cubicBezTo>
                  <a:cubicBezTo>
                    <a:pt x="28" y="766"/>
                    <a:pt x="0" y="734"/>
                    <a:pt x="1" y="701"/>
                  </a:cubicBezTo>
                  <a:cubicBezTo>
                    <a:pt x="1" y="595"/>
                    <a:pt x="1" y="489"/>
                    <a:pt x="1" y="383"/>
                  </a:cubicBezTo>
                  <a:close/>
                  <a:moveTo>
                    <a:pt x="474" y="383"/>
                  </a:moveTo>
                  <a:cubicBezTo>
                    <a:pt x="474" y="281"/>
                    <a:pt x="474" y="180"/>
                    <a:pt x="474" y="78"/>
                  </a:cubicBezTo>
                  <a:cubicBezTo>
                    <a:pt x="474" y="71"/>
                    <a:pt x="474" y="71"/>
                    <a:pt x="467" y="71"/>
                  </a:cubicBezTo>
                  <a:cubicBezTo>
                    <a:pt x="338" y="71"/>
                    <a:pt x="208" y="71"/>
                    <a:pt x="78" y="71"/>
                  </a:cubicBezTo>
                  <a:cubicBezTo>
                    <a:pt x="71" y="71"/>
                    <a:pt x="71" y="71"/>
                    <a:pt x="71" y="79"/>
                  </a:cubicBezTo>
                  <a:cubicBezTo>
                    <a:pt x="71" y="282"/>
                    <a:pt x="71" y="484"/>
                    <a:pt x="71" y="687"/>
                  </a:cubicBezTo>
                  <a:cubicBezTo>
                    <a:pt x="71" y="694"/>
                    <a:pt x="71" y="694"/>
                    <a:pt x="78" y="694"/>
                  </a:cubicBezTo>
                  <a:cubicBezTo>
                    <a:pt x="208" y="694"/>
                    <a:pt x="338" y="694"/>
                    <a:pt x="467" y="694"/>
                  </a:cubicBezTo>
                  <a:cubicBezTo>
                    <a:pt x="474" y="694"/>
                    <a:pt x="474" y="694"/>
                    <a:pt x="474" y="688"/>
                  </a:cubicBezTo>
                  <a:cubicBezTo>
                    <a:pt x="474" y="586"/>
                    <a:pt x="474" y="485"/>
                    <a:pt x="474" y="383"/>
                  </a:cubicBezTo>
                  <a:close/>
                  <a:moveTo>
                    <a:pt x="273" y="742"/>
                  </a:moveTo>
                  <a:cubicBezTo>
                    <a:pt x="273" y="742"/>
                    <a:pt x="273" y="742"/>
                    <a:pt x="273" y="742"/>
                  </a:cubicBezTo>
                  <a:cubicBezTo>
                    <a:pt x="277" y="742"/>
                    <a:pt x="282" y="743"/>
                    <a:pt x="286" y="742"/>
                  </a:cubicBezTo>
                  <a:cubicBezTo>
                    <a:pt x="294" y="742"/>
                    <a:pt x="300" y="735"/>
                    <a:pt x="300" y="728"/>
                  </a:cubicBezTo>
                  <a:cubicBezTo>
                    <a:pt x="300" y="720"/>
                    <a:pt x="294" y="713"/>
                    <a:pt x="286" y="713"/>
                  </a:cubicBezTo>
                  <a:cubicBezTo>
                    <a:pt x="277" y="713"/>
                    <a:pt x="269" y="713"/>
                    <a:pt x="260" y="713"/>
                  </a:cubicBezTo>
                  <a:cubicBezTo>
                    <a:pt x="252" y="713"/>
                    <a:pt x="246" y="720"/>
                    <a:pt x="246" y="728"/>
                  </a:cubicBezTo>
                  <a:cubicBezTo>
                    <a:pt x="246" y="736"/>
                    <a:pt x="253" y="742"/>
                    <a:pt x="260" y="742"/>
                  </a:cubicBezTo>
                  <a:cubicBezTo>
                    <a:pt x="264" y="743"/>
                    <a:pt x="269" y="742"/>
                    <a:pt x="273" y="74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214" name="Straight Connector 213"/>
            <p:cNvCxnSpPr/>
            <p:nvPr/>
          </p:nvCxnSpPr>
          <p:spPr bwMode="gray">
            <a:xfrm>
              <a:off x="661169" y="4480830"/>
              <a:ext cx="218805" cy="0"/>
            </a:xfrm>
            <a:prstGeom prst="line">
              <a:avLst/>
            </a:prstGeom>
            <a:grpFill/>
            <a:ln w="9525" cmpd="sng">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bwMode="gray">
            <a:xfrm>
              <a:off x="661169" y="4523640"/>
              <a:ext cx="218805" cy="0"/>
            </a:xfrm>
            <a:prstGeom prst="line">
              <a:avLst/>
            </a:prstGeom>
            <a:grpFill/>
            <a:ln w="9525" cmpd="sng">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bwMode="gray">
            <a:xfrm>
              <a:off x="661169" y="4566450"/>
              <a:ext cx="218805" cy="0"/>
            </a:xfrm>
            <a:prstGeom prst="line">
              <a:avLst/>
            </a:prstGeom>
            <a:grpFill/>
            <a:ln w="9525" cmpd="sng">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7" name="Group 231"/>
          <p:cNvGrpSpPr/>
          <p:nvPr/>
        </p:nvGrpSpPr>
        <p:grpSpPr bwMode="gray">
          <a:xfrm rot="21101049">
            <a:off x="4715994" y="2967331"/>
            <a:ext cx="222965" cy="355534"/>
            <a:chOff x="7297869" y="304800"/>
            <a:chExt cx="567534" cy="904974"/>
          </a:xfrm>
          <a:solidFill>
            <a:schemeClr val="bg1"/>
          </a:solidFill>
        </p:grpSpPr>
        <p:sp>
          <p:nvSpPr>
            <p:cNvPr id="233" name="Freeform 1530"/>
            <p:cNvSpPr>
              <a:spLocks noEditPoints="1"/>
            </p:cNvSpPr>
            <p:nvPr/>
          </p:nvSpPr>
          <p:spPr bwMode="gray">
            <a:xfrm>
              <a:off x="7297869" y="488863"/>
              <a:ext cx="383467" cy="720911"/>
            </a:xfrm>
            <a:custGeom>
              <a:avLst/>
              <a:gdLst/>
              <a:ahLst/>
              <a:cxnLst>
                <a:cxn ang="0">
                  <a:pos x="0" y="141"/>
                </a:cxn>
                <a:cxn ang="0">
                  <a:pos x="0" y="21"/>
                </a:cxn>
                <a:cxn ang="0">
                  <a:pos x="22" y="0"/>
                </a:cxn>
                <a:cxn ang="0">
                  <a:pos x="129" y="0"/>
                </a:cxn>
                <a:cxn ang="0">
                  <a:pos x="150" y="21"/>
                </a:cxn>
                <a:cxn ang="0">
                  <a:pos x="150" y="261"/>
                </a:cxn>
                <a:cxn ang="0">
                  <a:pos x="128" y="282"/>
                </a:cxn>
                <a:cxn ang="0">
                  <a:pos x="22" y="282"/>
                </a:cxn>
                <a:cxn ang="0">
                  <a:pos x="0" y="261"/>
                </a:cxn>
                <a:cxn ang="0">
                  <a:pos x="0" y="141"/>
                </a:cxn>
                <a:cxn ang="0">
                  <a:pos x="140" y="139"/>
                </a:cxn>
                <a:cxn ang="0">
                  <a:pos x="140" y="29"/>
                </a:cxn>
                <a:cxn ang="0">
                  <a:pos x="136" y="25"/>
                </a:cxn>
                <a:cxn ang="0">
                  <a:pos x="15" y="25"/>
                </a:cxn>
                <a:cxn ang="0">
                  <a:pos x="11" y="29"/>
                </a:cxn>
                <a:cxn ang="0">
                  <a:pos x="11" y="249"/>
                </a:cxn>
                <a:cxn ang="0">
                  <a:pos x="15" y="253"/>
                </a:cxn>
                <a:cxn ang="0">
                  <a:pos x="135" y="253"/>
                </a:cxn>
                <a:cxn ang="0">
                  <a:pos x="140" y="249"/>
                </a:cxn>
                <a:cxn ang="0">
                  <a:pos x="140" y="139"/>
                </a:cxn>
                <a:cxn ang="0">
                  <a:pos x="75" y="262"/>
                </a:cxn>
                <a:cxn ang="0">
                  <a:pos x="66" y="262"/>
                </a:cxn>
                <a:cxn ang="0">
                  <a:pos x="61" y="267"/>
                </a:cxn>
                <a:cxn ang="0">
                  <a:pos x="66" y="272"/>
                </a:cxn>
                <a:cxn ang="0">
                  <a:pos x="85" y="272"/>
                </a:cxn>
                <a:cxn ang="0">
                  <a:pos x="89" y="266"/>
                </a:cxn>
                <a:cxn ang="0">
                  <a:pos x="85" y="262"/>
                </a:cxn>
                <a:cxn ang="0">
                  <a:pos x="75" y="262"/>
                </a:cxn>
                <a:cxn ang="0">
                  <a:pos x="75" y="10"/>
                </a:cxn>
                <a:cxn ang="0">
                  <a:pos x="63" y="10"/>
                </a:cxn>
                <a:cxn ang="0">
                  <a:pos x="61" y="12"/>
                </a:cxn>
                <a:cxn ang="0">
                  <a:pos x="63" y="14"/>
                </a:cxn>
                <a:cxn ang="0">
                  <a:pos x="88" y="14"/>
                </a:cxn>
                <a:cxn ang="0">
                  <a:pos x="90" y="12"/>
                </a:cxn>
                <a:cxn ang="0">
                  <a:pos x="88" y="11"/>
                </a:cxn>
                <a:cxn ang="0">
                  <a:pos x="75" y="10"/>
                </a:cxn>
              </a:cxnLst>
              <a:rect l="0" t="0" r="r" b="b"/>
              <a:pathLst>
                <a:path w="150" h="282">
                  <a:moveTo>
                    <a:pt x="0" y="141"/>
                  </a:moveTo>
                  <a:cubicBezTo>
                    <a:pt x="0" y="101"/>
                    <a:pt x="0" y="61"/>
                    <a:pt x="0" y="21"/>
                  </a:cubicBezTo>
                  <a:cubicBezTo>
                    <a:pt x="0" y="9"/>
                    <a:pt x="10" y="0"/>
                    <a:pt x="22" y="0"/>
                  </a:cubicBezTo>
                  <a:cubicBezTo>
                    <a:pt x="58" y="0"/>
                    <a:pt x="93" y="0"/>
                    <a:pt x="129" y="0"/>
                  </a:cubicBezTo>
                  <a:cubicBezTo>
                    <a:pt x="141" y="0"/>
                    <a:pt x="150" y="9"/>
                    <a:pt x="150" y="21"/>
                  </a:cubicBezTo>
                  <a:cubicBezTo>
                    <a:pt x="150" y="101"/>
                    <a:pt x="150" y="181"/>
                    <a:pt x="150" y="261"/>
                  </a:cubicBezTo>
                  <a:cubicBezTo>
                    <a:pt x="150" y="273"/>
                    <a:pt x="141" y="282"/>
                    <a:pt x="128" y="282"/>
                  </a:cubicBezTo>
                  <a:cubicBezTo>
                    <a:pt x="93" y="282"/>
                    <a:pt x="58" y="282"/>
                    <a:pt x="22" y="282"/>
                  </a:cubicBezTo>
                  <a:cubicBezTo>
                    <a:pt x="10" y="282"/>
                    <a:pt x="0" y="273"/>
                    <a:pt x="0" y="261"/>
                  </a:cubicBezTo>
                  <a:cubicBezTo>
                    <a:pt x="0" y="221"/>
                    <a:pt x="0" y="181"/>
                    <a:pt x="0" y="141"/>
                  </a:cubicBezTo>
                  <a:close/>
                  <a:moveTo>
                    <a:pt x="140" y="139"/>
                  </a:moveTo>
                  <a:cubicBezTo>
                    <a:pt x="140" y="102"/>
                    <a:pt x="140" y="66"/>
                    <a:pt x="140" y="29"/>
                  </a:cubicBezTo>
                  <a:cubicBezTo>
                    <a:pt x="140" y="25"/>
                    <a:pt x="139" y="25"/>
                    <a:pt x="136" y="25"/>
                  </a:cubicBezTo>
                  <a:cubicBezTo>
                    <a:pt x="95" y="25"/>
                    <a:pt x="55" y="25"/>
                    <a:pt x="15" y="25"/>
                  </a:cubicBezTo>
                  <a:cubicBezTo>
                    <a:pt x="11" y="25"/>
                    <a:pt x="11" y="25"/>
                    <a:pt x="11" y="29"/>
                  </a:cubicBezTo>
                  <a:cubicBezTo>
                    <a:pt x="11" y="102"/>
                    <a:pt x="11" y="176"/>
                    <a:pt x="11" y="249"/>
                  </a:cubicBezTo>
                  <a:cubicBezTo>
                    <a:pt x="11" y="253"/>
                    <a:pt x="11" y="253"/>
                    <a:pt x="15" y="253"/>
                  </a:cubicBezTo>
                  <a:cubicBezTo>
                    <a:pt x="55" y="253"/>
                    <a:pt x="95" y="253"/>
                    <a:pt x="135" y="253"/>
                  </a:cubicBezTo>
                  <a:cubicBezTo>
                    <a:pt x="139" y="253"/>
                    <a:pt x="140" y="253"/>
                    <a:pt x="140" y="249"/>
                  </a:cubicBezTo>
                  <a:cubicBezTo>
                    <a:pt x="140" y="212"/>
                    <a:pt x="140" y="176"/>
                    <a:pt x="140" y="139"/>
                  </a:cubicBezTo>
                  <a:close/>
                  <a:moveTo>
                    <a:pt x="75" y="262"/>
                  </a:moveTo>
                  <a:cubicBezTo>
                    <a:pt x="72" y="262"/>
                    <a:pt x="69" y="262"/>
                    <a:pt x="66" y="262"/>
                  </a:cubicBezTo>
                  <a:cubicBezTo>
                    <a:pt x="63" y="262"/>
                    <a:pt x="61" y="264"/>
                    <a:pt x="61" y="267"/>
                  </a:cubicBezTo>
                  <a:cubicBezTo>
                    <a:pt x="61" y="270"/>
                    <a:pt x="63" y="272"/>
                    <a:pt x="66" y="272"/>
                  </a:cubicBezTo>
                  <a:cubicBezTo>
                    <a:pt x="72" y="272"/>
                    <a:pt x="79" y="272"/>
                    <a:pt x="85" y="272"/>
                  </a:cubicBezTo>
                  <a:cubicBezTo>
                    <a:pt x="88" y="272"/>
                    <a:pt x="90" y="270"/>
                    <a:pt x="89" y="266"/>
                  </a:cubicBezTo>
                  <a:cubicBezTo>
                    <a:pt x="89" y="263"/>
                    <a:pt x="88" y="262"/>
                    <a:pt x="85" y="262"/>
                  </a:cubicBezTo>
                  <a:cubicBezTo>
                    <a:pt x="82" y="262"/>
                    <a:pt x="79" y="262"/>
                    <a:pt x="75" y="262"/>
                  </a:cubicBezTo>
                  <a:close/>
                  <a:moveTo>
                    <a:pt x="75" y="10"/>
                  </a:moveTo>
                  <a:cubicBezTo>
                    <a:pt x="71" y="10"/>
                    <a:pt x="67" y="10"/>
                    <a:pt x="63" y="10"/>
                  </a:cubicBezTo>
                  <a:cubicBezTo>
                    <a:pt x="62" y="10"/>
                    <a:pt x="60" y="11"/>
                    <a:pt x="61" y="12"/>
                  </a:cubicBezTo>
                  <a:cubicBezTo>
                    <a:pt x="61" y="13"/>
                    <a:pt x="62" y="14"/>
                    <a:pt x="63" y="14"/>
                  </a:cubicBezTo>
                  <a:cubicBezTo>
                    <a:pt x="71" y="14"/>
                    <a:pt x="79" y="14"/>
                    <a:pt x="88" y="14"/>
                  </a:cubicBezTo>
                  <a:cubicBezTo>
                    <a:pt x="89" y="14"/>
                    <a:pt x="90" y="14"/>
                    <a:pt x="90" y="12"/>
                  </a:cubicBezTo>
                  <a:cubicBezTo>
                    <a:pt x="90" y="11"/>
                    <a:pt x="89" y="11"/>
                    <a:pt x="88" y="11"/>
                  </a:cubicBezTo>
                  <a:cubicBezTo>
                    <a:pt x="84" y="10"/>
                    <a:pt x="79" y="10"/>
                    <a:pt x="75"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1531"/>
            <p:cNvSpPr>
              <a:spLocks/>
            </p:cNvSpPr>
            <p:nvPr/>
          </p:nvSpPr>
          <p:spPr bwMode="gray">
            <a:xfrm>
              <a:off x="7604644" y="304800"/>
              <a:ext cx="260759" cy="245418"/>
            </a:xfrm>
            <a:custGeom>
              <a:avLst/>
              <a:gdLst/>
              <a:ahLst/>
              <a:cxnLst>
                <a:cxn ang="0">
                  <a:pos x="99" y="96"/>
                </a:cxn>
                <a:cxn ang="0">
                  <a:pos x="88" y="96"/>
                </a:cxn>
                <a:cxn ang="0">
                  <a:pos x="63" y="34"/>
                </a:cxn>
                <a:cxn ang="0">
                  <a:pos x="0" y="12"/>
                </a:cxn>
                <a:cxn ang="0">
                  <a:pos x="0" y="1"/>
                </a:cxn>
                <a:cxn ang="0">
                  <a:pos x="70" y="25"/>
                </a:cxn>
                <a:cxn ang="0">
                  <a:pos x="99" y="96"/>
                </a:cxn>
              </a:cxnLst>
              <a:rect l="0" t="0" r="r" b="b"/>
              <a:pathLst>
                <a:path w="100" h="96">
                  <a:moveTo>
                    <a:pt x="99" y="96"/>
                  </a:moveTo>
                  <a:cubicBezTo>
                    <a:pt x="95" y="96"/>
                    <a:pt x="92" y="96"/>
                    <a:pt x="88" y="96"/>
                  </a:cubicBezTo>
                  <a:cubicBezTo>
                    <a:pt x="89" y="71"/>
                    <a:pt x="81" y="51"/>
                    <a:pt x="63" y="34"/>
                  </a:cubicBezTo>
                  <a:cubicBezTo>
                    <a:pt x="45" y="17"/>
                    <a:pt x="24" y="11"/>
                    <a:pt x="0" y="12"/>
                  </a:cubicBezTo>
                  <a:cubicBezTo>
                    <a:pt x="0" y="9"/>
                    <a:pt x="0" y="5"/>
                    <a:pt x="0" y="1"/>
                  </a:cubicBezTo>
                  <a:cubicBezTo>
                    <a:pt x="27" y="0"/>
                    <a:pt x="50" y="7"/>
                    <a:pt x="70" y="25"/>
                  </a:cubicBezTo>
                  <a:cubicBezTo>
                    <a:pt x="90" y="44"/>
                    <a:pt x="100" y="68"/>
                    <a:pt x="99" y="9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1532"/>
            <p:cNvSpPr>
              <a:spLocks/>
            </p:cNvSpPr>
            <p:nvPr/>
          </p:nvSpPr>
          <p:spPr bwMode="gray">
            <a:xfrm>
              <a:off x="7604644" y="389165"/>
              <a:ext cx="168729" cy="161057"/>
            </a:xfrm>
            <a:custGeom>
              <a:avLst/>
              <a:gdLst/>
              <a:ahLst/>
              <a:cxnLst>
                <a:cxn ang="0">
                  <a:pos x="0" y="13"/>
                </a:cxn>
                <a:cxn ang="0">
                  <a:pos x="0" y="2"/>
                </a:cxn>
                <a:cxn ang="0">
                  <a:pos x="45" y="15"/>
                </a:cxn>
                <a:cxn ang="0">
                  <a:pos x="66" y="63"/>
                </a:cxn>
                <a:cxn ang="0">
                  <a:pos x="55" y="63"/>
                </a:cxn>
                <a:cxn ang="0">
                  <a:pos x="39" y="25"/>
                </a:cxn>
                <a:cxn ang="0">
                  <a:pos x="0" y="13"/>
                </a:cxn>
              </a:cxnLst>
              <a:rect l="0" t="0" r="r" b="b"/>
              <a:pathLst>
                <a:path w="66" h="63">
                  <a:moveTo>
                    <a:pt x="0" y="13"/>
                  </a:moveTo>
                  <a:cubicBezTo>
                    <a:pt x="0" y="9"/>
                    <a:pt x="0" y="6"/>
                    <a:pt x="0" y="2"/>
                  </a:cubicBezTo>
                  <a:cubicBezTo>
                    <a:pt x="17" y="0"/>
                    <a:pt x="32" y="4"/>
                    <a:pt x="45" y="15"/>
                  </a:cubicBezTo>
                  <a:cubicBezTo>
                    <a:pt x="60" y="28"/>
                    <a:pt x="66" y="44"/>
                    <a:pt x="66" y="63"/>
                  </a:cubicBezTo>
                  <a:cubicBezTo>
                    <a:pt x="62" y="63"/>
                    <a:pt x="58" y="63"/>
                    <a:pt x="55" y="63"/>
                  </a:cubicBezTo>
                  <a:cubicBezTo>
                    <a:pt x="55" y="48"/>
                    <a:pt x="50" y="35"/>
                    <a:pt x="39" y="25"/>
                  </a:cubicBezTo>
                  <a:cubicBezTo>
                    <a:pt x="28" y="15"/>
                    <a:pt x="15" y="11"/>
                    <a:pt x="0" y="1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1534"/>
            <p:cNvSpPr>
              <a:spLocks/>
            </p:cNvSpPr>
            <p:nvPr/>
          </p:nvSpPr>
          <p:spPr bwMode="gray">
            <a:xfrm>
              <a:off x="7451254" y="1163763"/>
              <a:ext cx="76693" cy="23010"/>
            </a:xfrm>
            <a:custGeom>
              <a:avLst/>
              <a:gdLst/>
              <a:ahLst/>
              <a:cxnLst>
                <a:cxn ang="0">
                  <a:pos x="14" y="0"/>
                </a:cxn>
                <a:cxn ang="0">
                  <a:pos x="24" y="0"/>
                </a:cxn>
                <a:cxn ang="0">
                  <a:pos x="28" y="4"/>
                </a:cxn>
                <a:cxn ang="0">
                  <a:pos x="24" y="10"/>
                </a:cxn>
                <a:cxn ang="0">
                  <a:pos x="5" y="10"/>
                </a:cxn>
                <a:cxn ang="0">
                  <a:pos x="0" y="5"/>
                </a:cxn>
                <a:cxn ang="0">
                  <a:pos x="5" y="0"/>
                </a:cxn>
                <a:cxn ang="0">
                  <a:pos x="14" y="0"/>
                </a:cxn>
              </a:cxnLst>
              <a:rect l="0" t="0" r="r" b="b"/>
              <a:pathLst>
                <a:path w="29" h="10">
                  <a:moveTo>
                    <a:pt x="14" y="0"/>
                  </a:moveTo>
                  <a:cubicBezTo>
                    <a:pt x="18" y="0"/>
                    <a:pt x="21" y="0"/>
                    <a:pt x="24" y="0"/>
                  </a:cubicBezTo>
                  <a:cubicBezTo>
                    <a:pt x="27" y="0"/>
                    <a:pt x="28" y="1"/>
                    <a:pt x="28" y="4"/>
                  </a:cubicBezTo>
                  <a:cubicBezTo>
                    <a:pt x="29" y="8"/>
                    <a:pt x="27" y="10"/>
                    <a:pt x="24" y="10"/>
                  </a:cubicBezTo>
                  <a:cubicBezTo>
                    <a:pt x="18" y="10"/>
                    <a:pt x="11" y="10"/>
                    <a:pt x="5" y="10"/>
                  </a:cubicBezTo>
                  <a:cubicBezTo>
                    <a:pt x="2" y="10"/>
                    <a:pt x="0" y="8"/>
                    <a:pt x="0" y="5"/>
                  </a:cubicBezTo>
                  <a:cubicBezTo>
                    <a:pt x="0" y="2"/>
                    <a:pt x="2" y="0"/>
                    <a:pt x="5" y="0"/>
                  </a:cubicBezTo>
                  <a:cubicBezTo>
                    <a:pt x="8" y="0"/>
                    <a:pt x="11" y="0"/>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1535"/>
            <p:cNvSpPr>
              <a:spLocks/>
            </p:cNvSpPr>
            <p:nvPr/>
          </p:nvSpPr>
          <p:spPr bwMode="gray">
            <a:xfrm>
              <a:off x="7451254" y="511872"/>
              <a:ext cx="76693" cy="15338"/>
            </a:xfrm>
            <a:custGeom>
              <a:avLst/>
              <a:gdLst/>
              <a:ahLst/>
              <a:cxnLst>
                <a:cxn ang="0">
                  <a:pos x="15" y="0"/>
                </a:cxn>
                <a:cxn ang="0">
                  <a:pos x="28" y="1"/>
                </a:cxn>
                <a:cxn ang="0">
                  <a:pos x="30" y="2"/>
                </a:cxn>
                <a:cxn ang="0">
                  <a:pos x="28" y="4"/>
                </a:cxn>
                <a:cxn ang="0">
                  <a:pos x="3" y="4"/>
                </a:cxn>
                <a:cxn ang="0">
                  <a:pos x="1" y="2"/>
                </a:cxn>
                <a:cxn ang="0">
                  <a:pos x="3" y="0"/>
                </a:cxn>
                <a:cxn ang="0">
                  <a:pos x="15" y="0"/>
                </a:cxn>
              </a:cxnLst>
              <a:rect l="0" t="0" r="r" b="b"/>
              <a:pathLst>
                <a:path w="30" h="4">
                  <a:moveTo>
                    <a:pt x="15" y="0"/>
                  </a:moveTo>
                  <a:cubicBezTo>
                    <a:pt x="19" y="0"/>
                    <a:pt x="24" y="0"/>
                    <a:pt x="28" y="1"/>
                  </a:cubicBezTo>
                  <a:cubicBezTo>
                    <a:pt x="29" y="1"/>
                    <a:pt x="30" y="1"/>
                    <a:pt x="30" y="2"/>
                  </a:cubicBezTo>
                  <a:cubicBezTo>
                    <a:pt x="30" y="4"/>
                    <a:pt x="29" y="4"/>
                    <a:pt x="28" y="4"/>
                  </a:cubicBezTo>
                  <a:cubicBezTo>
                    <a:pt x="19" y="4"/>
                    <a:pt x="11" y="4"/>
                    <a:pt x="3" y="4"/>
                  </a:cubicBezTo>
                  <a:cubicBezTo>
                    <a:pt x="2" y="4"/>
                    <a:pt x="1" y="3"/>
                    <a:pt x="1" y="2"/>
                  </a:cubicBezTo>
                  <a:cubicBezTo>
                    <a:pt x="0" y="1"/>
                    <a:pt x="2" y="0"/>
                    <a:pt x="3" y="0"/>
                  </a:cubicBezTo>
                  <a:cubicBezTo>
                    <a:pt x="7" y="0"/>
                    <a:pt x="11" y="0"/>
                    <a:pt x="1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8" name="Group 237"/>
            <p:cNvGrpSpPr/>
            <p:nvPr/>
          </p:nvGrpSpPr>
          <p:grpSpPr bwMode="gray">
            <a:xfrm>
              <a:off x="7388044" y="710832"/>
              <a:ext cx="216805" cy="285584"/>
              <a:chOff x="3695756" y="4120725"/>
              <a:chExt cx="216805" cy="285584"/>
            </a:xfrm>
            <a:grpFill/>
          </p:grpSpPr>
          <p:sp>
            <p:nvSpPr>
              <p:cNvPr id="239" name="Freeform 247"/>
              <p:cNvSpPr>
                <a:spLocks/>
              </p:cNvSpPr>
              <p:nvPr/>
            </p:nvSpPr>
            <p:spPr bwMode="gray">
              <a:xfrm>
                <a:off x="3776497" y="4180534"/>
                <a:ext cx="55323" cy="47847"/>
              </a:xfrm>
              <a:custGeom>
                <a:avLst/>
                <a:gdLst/>
                <a:ahLst/>
                <a:cxnLst>
                  <a:cxn ang="0">
                    <a:pos x="0" y="47"/>
                  </a:cxn>
                  <a:cxn ang="0">
                    <a:pos x="2" y="21"/>
                  </a:cxn>
                  <a:cxn ang="0">
                    <a:pos x="30" y="2"/>
                  </a:cxn>
                  <a:cxn ang="0">
                    <a:pos x="53" y="26"/>
                  </a:cxn>
                  <a:cxn ang="0">
                    <a:pos x="53" y="47"/>
                  </a:cxn>
                  <a:cxn ang="0">
                    <a:pos x="0" y="47"/>
                  </a:cxn>
                </a:cxnLst>
                <a:rect l="0" t="0" r="r" b="b"/>
                <a:pathLst>
                  <a:path w="54" h="47">
                    <a:moveTo>
                      <a:pt x="0" y="47"/>
                    </a:moveTo>
                    <a:cubicBezTo>
                      <a:pt x="0" y="38"/>
                      <a:pt x="0" y="30"/>
                      <a:pt x="2" y="21"/>
                    </a:cubicBezTo>
                    <a:cubicBezTo>
                      <a:pt x="4" y="9"/>
                      <a:pt x="17" y="0"/>
                      <a:pt x="30" y="2"/>
                    </a:cubicBezTo>
                    <a:cubicBezTo>
                      <a:pt x="42" y="3"/>
                      <a:pt x="53" y="13"/>
                      <a:pt x="53" y="26"/>
                    </a:cubicBezTo>
                    <a:cubicBezTo>
                      <a:pt x="54" y="33"/>
                      <a:pt x="53" y="40"/>
                      <a:pt x="53" y="47"/>
                    </a:cubicBezTo>
                    <a:cubicBezTo>
                      <a:pt x="36" y="47"/>
                      <a:pt x="18" y="47"/>
                      <a:pt x="0" y="4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9" name="Group 239"/>
              <p:cNvGrpSpPr/>
              <p:nvPr/>
            </p:nvGrpSpPr>
            <p:grpSpPr bwMode="gray">
              <a:xfrm>
                <a:off x="3695756" y="4120725"/>
                <a:ext cx="216805" cy="285584"/>
                <a:chOff x="3695756" y="4120725"/>
                <a:chExt cx="216805" cy="285584"/>
              </a:xfrm>
              <a:grpFill/>
            </p:grpSpPr>
            <p:sp>
              <p:nvSpPr>
                <p:cNvPr id="241" name="Freeform 245"/>
                <p:cNvSpPr>
                  <a:spLocks noEditPoints="1"/>
                </p:cNvSpPr>
                <p:nvPr/>
              </p:nvSpPr>
              <p:spPr bwMode="gray">
                <a:xfrm>
                  <a:off x="3695756" y="4120725"/>
                  <a:ext cx="216805" cy="285584"/>
                </a:xfrm>
                <a:custGeom>
                  <a:avLst/>
                  <a:gdLst/>
                  <a:ahLst/>
                  <a:cxnLst>
                    <a:cxn ang="0">
                      <a:pos x="1" y="45"/>
                    </a:cxn>
                    <a:cxn ang="0">
                      <a:pos x="51" y="24"/>
                    </a:cxn>
                    <a:cxn ang="0">
                      <a:pos x="103" y="2"/>
                    </a:cxn>
                    <a:cxn ang="0">
                      <a:pos x="110" y="1"/>
                    </a:cxn>
                    <a:cxn ang="0">
                      <a:pos x="211" y="45"/>
                    </a:cxn>
                    <a:cxn ang="0">
                      <a:pos x="213" y="46"/>
                    </a:cxn>
                    <a:cxn ang="0">
                      <a:pos x="213" y="142"/>
                    </a:cxn>
                    <a:cxn ang="0">
                      <a:pos x="211" y="165"/>
                    </a:cxn>
                    <a:cxn ang="0">
                      <a:pos x="161" y="248"/>
                    </a:cxn>
                    <a:cxn ang="0">
                      <a:pos x="110" y="282"/>
                    </a:cxn>
                    <a:cxn ang="0">
                      <a:pos x="105" y="282"/>
                    </a:cxn>
                    <a:cxn ang="0">
                      <a:pos x="20" y="208"/>
                    </a:cxn>
                    <a:cxn ang="0">
                      <a:pos x="0" y="138"/>
                    </a:cxn>
                    <a:cxn ang="0">
                      <a:pos x="1" y="51"/>
                    </a:cxn>
                    <a:cxn ang="0">
                      <a:pos x="1" y="45"/>
                    </a:cxn>
                    <a:cxn ang="0">
                      <a:pos x="49" y="108"/>
                    </a:cxn>
                    <a:cxn ang="0">
                      <a:pos x="48" y="112"/>
                    </a:cxn>
                    <a:cxn ang="0">
                      <a:pos x="48" y="183"/>
                    </a:cxn>
                    <a:cxn ang="0">
                      <a:pos x="53" y="188"/>
                    </a:cxn>
                    <a:cxn ang="0">
                      <a:pos x="103" y="210"/>
                    </a:cxn>
                    <a:cxn ang="0">
                      <a:pos x="110" y="210"/>
                    </a:cxn>
                    <a:cxn ang="0">
                      <a:pos x="161" y="188"/>
                    </a:cxn>
                    <a:cxn ang="0">
                      <a:pos x="166" y="182"/>
                    </a:cxn>
                    <a:cxn ang="0">
                      <a:pos x="166" y="113"/>
                    </a:cxn>
                    <a:cxn ang="0">
                      <a:pos x="165" y="108"/>
                    </a:cxn>
                    <a:cxn ang="0">
                      <a:pos x="149" y="108"/>
                    </a:cxn>
                    <a:cxn ang="0">
                      <a:pos x="149" y="86"/>
                    </a:cxn>
                    <a:cxn ang="0">
                      <a:pos x="125" y="50"/>
                    </a:cxn>
                    <a:cxn ang="0">
                      <a:pos x="83" y="53"/>
                    </a:cxn>
                    <a:cxn ang="0">
                      <a:pos x="64" y="88"/>
                    </a:cxn>
                    <a:cxn ang="0">
                      <a:pos x="64" y="108"/>
                    </a:cxn>
                    <a:cxn ang="0">
                      <a:pos x="49" y="108"/>
                    </a:cxn>
                  </a:cxnLst>
                  <a:rect l="0" t="0" r="r" b="b"/>
                  <a:pathLst>
                    <a:path w="214" h="283">
                      <a:moveTo>
                        <a:pt x="1" y="45"/>
                      </a:moveTo>
                      <a:cubicBezTo>
                        <a:pt x="17" y="38"/>
                        <a:pt x="34" y="31"/>
                        <a:pt x="51" y="24"/>
                      </a:cubicBezTo>
                      <a:cubicBezTo>
                        <a:pt x="68" y="16"/>
                        <a:pt x="86" y="9"/>
                        <a:pt x="103" y="2"/>
                      </a:cubicBezTo>
                      <a:cubicBezTo>
                        <a:pt x="105" y="1"/>
                        <a:pt x="108" y="0"/>
                        <a:pt x="110" y="1"/>
                      </a:cubicBezTo>
                      <a:cubicBezTo>
                        <a:pt x="144" y="16"/>
                        <a:pt x="177" y="30"/>
                        <a:pt x="211" y="45"/>
                      </a:cubicBezTo>
                      <a:cubicBezTo>
                        <a:pt x="212" y="45"/>
                        <a:pt x="213" y="45"/>
                        <a:pt x="213" y="46"/>
                      </a:cubicBezTo>
                      <a:cubicBezTo>
                        <a:pt x="213" y="78"/>
                        <a:pt x="214" y="110"/>
                        <a:pt x="213" y="142"/>
                      </a:cubicBezTo>
                      <a:cubicBezTo>
                        <a:pt x="213" y="150"/>
                        <a:pt x="212" y="158"/>
                        <a:pt x="211" y="165"/>
                      </a:cubicBezTo>
                      <a:cubicBezTo>
                        <a:pt x="204" y="198"/>
                        <a:pt x="186" y="225"/>
                        <a:pt x="161" y="248"/>
                      </a:cubicBezTo>
                      <a:cubicBezTo>
                        <a:pt x="146" y="261"/>
                        <a:pt x="129" y="273"/>
                        <a:pt x="110" y="282"/>
                      </a:cubicBezTo>
                      <a:cubicBezTo>
                        <a:pt x="109" y="283"/>
                        <a:pt x="106" y="283"/>
                        <a:pt x="105" y="282"/>
                      </a:cubicBezTo>
                      <a:cubicBezTo>
                        <a:pt x="70" y="265"/>
                        <a:pt x="40" y="241"/>
                        <a:pt x="20" y="208"/>
                      </a:cubicBezTo>
                      <a:cubicBezTo>
                        <a:pt x="7" y="186"/>
                        <a:pt x="0" y="163"/>
                        <a:pt x="0" y="138"/>
                      </a:cubicBezTo>
                      <a:cubicBezTo>
                        <a:pt x="1" y="109"/>
                        <a:pt x="1" y="80"/>
                        <a:pt x="1" y="51"/>
                      </a:cubicBezTo>
                      <a:cubicBezTo>
                        <a:pt x="1" y="49"/>
                        <a:pt x="1" y="47"/>
                        <a:pt x="1" y="45"/>
                      </a:cubicBezTo>
                      <a:close/>
                      <a:moveTo>
                        <a:pt x="49" y="108"/>
                      </a:moveTo>
                      <a:cubicBezTo>
                        <a:pt x="49" y="110"/>
                        <a:pt x="48" y="111"/>
                        <a:pt x="48" y="112"/>
                      </a:cubicBezTo>
                      <a:cubicBezTo>
                        <a:pt x="48" y="135"/>
                        <a:pt x="48" y="159"/>
                        <a:pt x="48" y="183"/>
                      </a:cubicBezTo>
                      <a:cubicBezTo>
                        <a:pt x="48" y="186"/>
                        <a:pt x="50" y="187"/>
                        <a:pt x="53" y="188"/>
                      </a:cubicBezTo>
                      <a:cubicBezTo>
                        <a:pt x="70" y="195"/>
                        <a:pt x="86" y="203"/>
                        <a:pt x="103" y="210"/>
                      </a:cubicBezTo>
                      <a:cubicBezTo>
                        <a:pt x="105" y="211"/>
                        <a:pt x="108" y="211"/>
                        <a:pt x="110" y="210"/>
                      </a:cubicBezTo>
                      <a:cubicBezTo>
                        <a:pt x="127" y="203"/>
                        <a:pt x="144" y="195"/>
                        <a:pt x="161" y="188"/>
                      </a:cubicBezTo>
                      <a:cubicBezTo>
                        <a:pt x="164" y="187"/>
                        <a:pt x="166" y="185"/>
                        <a:pt x="166" y="182"/>
                      </a:cubicBezTo>
                      <a:cubicBezTo>
                        <a:pt x="165" y="159"/>
                        <a:pt x="166" y="136"/>
                        <a:pt x="166" y="113"/>
                      </a:cubicBezTo>
                      <a:cubicBezTo>
                        <a:pt x="166" y="111"/>
                        <a:pt x="165" y="110"/>
                        <a:pt x="165" y="108"/>
                      </a:cubicBezTo>
                      <a:cubicBezTo>
                        <a:pt x="160" y="108"/>
                        <a:pt x="155" y="108"/>
                        <a:pt x="149" y="108"/>
                      </a:cubicBezTo>
                      <a:cubicBezTo>
                        <a:pt x="149" y="100"/>
                        <a:pt x="150" y="93"/>
                        <a:pt x="149" y="86"/>
                      </a:cubicBezTo>
                      <a:cubicBezTo>
                        <a:pt x="148" y="69"/>
                        <a:pt x="140" y="57"/>
                        <a:pt x="125" y="50"/>
                      </a:cubicBezTo>
                      <a:cubicBezTo>
                        <a:pt x="111" y="43"/>
                        <a:pt x="96" y="44"/>
                        <a:pt x="83" y="53"/>
                      </a:cubicBezTo>
                      <a:cubicBezTo>
                        <a:pt x="71" y="62"/>
                        <a:pt x="65" y="74"/>
                        <a:pt x="64" y="88"/>
                      </a:cubicBezTo>
                      <a:cubicBezTo>
                        <a:pt x="64" y="95"/>
                        <a:pt x="64" y="101"/>
                        <a:pt x="64" y="108"/>
                      </a:cubicBezTo>
                      <a:cubicBezTo>
                        <a:pt x="59" y="108"/>
                        <a:pt x="54" y="108"/>
                        <a:pt x="49" y="1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248"/>
                <p:cNvSpPr>
                  <a:spLocks/>
                </p:cNvSpPr>
                <p:nvPr/>
              </p:nvSpPr>
              <p:spPr bwMode="gray">
                <a:xfrm>
                  <a:off x="3786963" y="4243332"/>
                  <a:ext cx="34390" cy="55323"/>
                </a:xfrm>
                <a:custGeom>
                  <a:avLst/>
                  <a:gdLst/>
                  <a:ahLst/>
                  <a:cxnLst>
                    <a:cxn ang="0">
                      <a:pos x="26" y="54"/>
                    </a:cxn>
                    <a:cxn ang="0">
                      <a:pos x="8" y="54"/>
                    </a:cxn>
                    <a:cxn ang="0">
                      <a:pos x="11" y="35"/>
                    </a:cxn>
                    <a:cxn ang="0">
                      <a:pos x="9" y="29"/>
                    </a:cxn>
                    <a:cxn ang="0">
                      <a:pos x="2" y="11"/>
                    </a:cxn>
                    <a:cxn ang="0">
                      <a:pos x="18" y="0"/>
                    </a:cxn>
                    <a:cxn ang="0">
                      <a:pos x="32" y="11"/>
                    </a:cxn>
                    <a:cxn ang="0">
                      <a:pos x="24" y="30"/>
                    </a:cxn>
                    <a:cxn ang="0">
                      <a:pos x="22" y="34"/>
                    </a:cxn>
                    <a:cxn ang="0">
                      <a:pos x="26" y="54"/>
                    </a:cxn>
                  </a:cxnLst>
                  <a:rect l="0" t="0" r="r" b="b"/>
                  <a:pathLst>
                    <a:path w="34" h="54">
                      <a:moveTo>
                        <a:pt x="26" y="54"/>
                      </a:moveTo>
                      <a:cubicBezTo>
                        <a:pt x="19" y="54"/>
                        <a:pt x="14" y="54"/>
                        <a:pt x="8" y="54"/>
                      </a:cubicBezTo>
                      <a:cubicBezTo>
                        <a:pt x="9" y="48"/>
                        <a:pt x="10" y="41"/>
                        <a:pt x="11" y="35"/>
                      </a:cubicBezTo>
                      <a:cubicBezTo>
                        <a:pt x="12" y="32"/>
                        <a:pt x="11" y="31"/>
                        <a:pt x="9" y="29"/>
                      </a:cubicBezTo>
                      <a:cubicBezTo>
                        <a:pt x="2" y="25"/>
                        <a:pt x="0" y="18"/>
                        <a:pt x="2" y="11"/>
                      </a:cubicBezTo>
                      <a:cubicBezTo>
                        <a:pt x="4" y="4"/>
                        <a:pt x="10" y="0"/>
                        <a:pt x="18" y="0"/>
                      </a:cubicBezTo>
                      <a:cubicBezTo>
                        <a:pt x="24" y="0"/>
                        <a:pt x="30" y="5"/>
                        <a:pt x="32" y="11"/>
                      </a:cubicBezTo>
                      <a:cubicBezTo>
                        <a:pt x="34" y="19"/>
                        <a:pt x="31" y="26"/>
                        <a:pt x="24" y="30"/>
                      </a:cubicBezTo>
                      <a:cubicBezTo>
                        <a:pt x="22" y="31"/>
                        <a:pt x="22" y="32"/>
                        <a:pt x="22" y="34"/>
                      </a:cubicBezTo>
                      <a:cubicBezTo>
                        <a:pt x="24" y="41"/>
                        <a:pt x="25" y="48"/>
                        <a:pt x="26" y="5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32" name="Straight Connector 131"/>
          <p:cNvCxnSpPr>
            <a:endCxn id="184" idx="4"/>
          </p:cNvCxnSpPr>
          <p:nvPr/>
        </p:nvCxnSpPr>
        <p:spPr bwMode="gray">
          <a:xfrm flipH="1">
            <a:off x="8183190" y="4704798"/>
            <a:ext cx="8842" cy="846888"/>
          </a:xfrm>
          <a:prstGeom prst="line">
            <a:avLst/>
          </a:prstGeom>
          <a:ln w="9525" cmpd="sng">
            <a:solidFill>
              <a:schemeClr val="accent6"/>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4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2" name="AutoShape 8" descr="data:image/jpeg;base64,/9j/4AAQSkZJRgABAQAAAQABAAD/2wCEAAkGBhQQERQUDxASFRUUEBQUFBQUFRQUFBUUFBQWFBQYFRQXHCYeFxkjGhUUHy8gIycpLCwsFR4xNTAqNSYrLCkBCQoKDgwOGg8PGiwkHyQsLSosLS42KSwwLCwuLTUpLCwsNS4pNDUtLCwsNSwsLCwsKSwsLCwsLCkpKSwsLCksLP/AABEIAK4BIgMBIgACEQEDEQH/xAAcAAEAAgIDAQAAAAAAAAAAAAAABgcEBQEDCAL/xABREAABAwIBBgYMCwYEBQUAAAABAAIDBBESBQYHIVGRExYxUlOSFyJBYXGBk6GiwdHSFCMyM1RiY6OxssIYQlV0lNMINXJzNDaCs+EVZITD4v/EABsBAQACAwEBAAAAAAAAAAAAAAAFBgIDBAEH/8QAMxEAAQMCAAwFBAMBAQAAAAAAAAECAwQRBRIVITFRUmFxobHRFDKBkfAiQcHhI0JiE0P/2gAMAwEAAhEDEQA/ALxREQBERAR7KGkHJ9PI6KethjkYbOY4kOaeXWLd9bmLKEb4hM14MboxKHjkMZbiDh3sOteU9Ln+c1v+63/tsVo5I0zZOiyZDTPfNwjMnxwOAiJHCNgEZ17LjlQFgUWkXJ00jI4a6F73uDWNaSS5xNgBqX3lLP8AoKaV0VRWwxyMIDmOJDhcBwvq2EHxrzHoz/zah/mo/wAVYmkbRBX12Uqipp2xGOQsLS6QNPaxMYbi2rW0oCz+yjkv+I0/WPsWTkzP6gqZWxU9bDJI++FjTdxsC421dwAnxLyH8DdwvBasXCcHy6sWLDy+FXNo30QV9BlOnqahsQjjMmLDIHHt4ZGCwtr1uCAtOt0i5OhkdHNXQsexxa5riQWkcoIst3Q18c8bZYXtfG9ocx7Tdrge6CvJekz/ADat/mXepSDMHS7JkyhqacjG7Dio78jJHutIHfVF8YHdLSL9tqAvqu0h5PgkdFNXQMex2F7S7W1w5Qe+sqfPCkZTsqX1MYgkdhZKScDndtqB/wCh25eOJ5nPc5zyXOc4ucTrJcTcknuklW/nR/yhQfzDfzVCAunIud1JWuc2kqY5iwAuDCThBNgStuqC/wANXz9Z/sxfncr9QBERAEREAXy94aCXEAAEknUAByklfSxMr/MTf7Mn5CgNdx7yd/E6H+qg95OPeTv4nQ/1UHvLyTkDIMtdOynpmh0j8WEFwaO1aXHWe8Cph2Ccq9BH5aP2oD0dR50UkweYa2mkEbcchjmieGMH7z8LjhHfKxuPeTv4nQ/1MHvKqsxtH1Zkumym+sja1smT3taWva+5AcTqB1Kq80szZ8pyPjpeDxMZjdjeGC1w3UTy6ygPVXHvJ38Tof6qD3lkUudNHK17oq2le2JuKRzJonNjbr7Z5DrNGo6zsXnYaBMpf+28sPYpNkDR7VZKydld1XwVpaAhvBvx62h976tXKEBbXHvJ38Tof6mD3lzx7yd/E6H+qg95eWM0cx6nKjpG0gjJiDS7G8M1OJAtfl5CpMNAmU+bT+Wb7EB6OyZl6mqsXwWpgmwWxcDKyTDivhxYCbXseXYVnqr9C2YFVko1fwsR/HCDBgeH/N8Livs+WFaCAIiIAiIgCIiAIiIAiIgPJelz/Oa3/db/ANtikNDoHqJaOOqFXAGyUragNLX4g10YkDSbWvY2U1zv0Dur62epFc2Phnh2DgS7DZob8rGL8mxWRk7IhioI6TGCY6NlPjtYEtiEeLDfVe17XQHljRn/AJtQ/wA1H+K9dv5D4CqezY0AvoqyCp+HtfwMzZMHAluLCeTFwhtuVxOF0B4yP/Hf/M/+1ezlSZ/w6v4fhv8A1Bvz3CYeAPPxWvwnnV2IDyHpM/zat/mXepbTPjRnLS1sEVKxz460NNP3bOdbHGTsaXA3P7pGwqxc59AL62rnqBXtZw0rn4OBLsN+5i4QX3K24aJobGHBrjEBhcQLhwZgJbsJBI8BKA8o6S81WZMq2U0ZuW0kLpHa+3lcDjcATqBI1BTbOj/lCg/mG/mqFMNIehl2Vqw1IrGxDgmMwGIv+TfXixjbsWblTRS6fI9Pk34UGmCQP4bgyQ6xkNsGLV85t7iAp/RHpAgyRLUPqY5niWNjW8EGEgtcSb4nN2q2siaeKKrqIqeKnqw+WQMaXNiDQT3SRITbxKJfszv/AIk3+nP9xbPNnQA+jq4Kj4e1/Aytfg4AtxW7l+ENtyAuNERAEREAWJlf/h5v9mT8hWWuiugMkT2C13RuaL8l3NIF96A8uaFZmsyxTukc1rQ2a7nENAvE8cp8K9ODLlP9Jh8oz2rz/wDs45R+kUPlJ/7Kfs45R+kUPlJ/7KAvjKxjrKaeGKeK74HsxBzXBmJpbicAeTWqUj/w/PbrblanHgaR+tSLMPQ/V0EVeyeWlcaqkMMeB0jgHHF8vFGLN1jkuoh+zjlH6RQ+Un/soDGzw0WS5OpH1P8A6oyXAWDg2Yg443hnLjPJe/iWZoZoX1sGVYHTWMtJHGHvJcG4jILnXyL4/Zxyj9IofKT/ANlSrNDQ5WUdLlGGWWlLqulEUZY+UtDhi1vJjBA7YcgKA0cX+H+VnyMrQNvy4Q4fg5afPTRpPkylNQcptls9jMDC8O7Y8t8Syv2cco9PQ+Un/sp+zjlHp6Hyk/8AZQEg/wANtW+Q1/CSPdYU1sTi61zPe1/AFdyrbQ/o3qcjmqNVJA7hhDh4Fz3W4PhMWLGxtvljkv3VZKAIiIAiIgCIiAIiIDqqqlsbHPebNa0ucbE2AFzqC0nHyj6f7uX3Vtspx4oZG7Ynje0qjm8g8C4aqofCqI22cmMG0MdU1yvVc1tFuxbfHyj6f7uX3U4+UfT/AHcvuqpUXH4+XUnPuSmRafW73TsW1x8o+n+7l91OPlH0/wB3L7qqVE8fLqTn3GRafW73TsW1x8o+n+7l91OPlH0/3cvuqpUTx8upOfcZFp9bvdOxbXHyj6f7uX3U4+UfT/dy+6qmwnYUwnYdyePk3fPUZFp9bvdOxbPHyj6f7uX3U4+UfT/dy+6qmwnYdyYTsO5PHybvnqMi0+t3unYtnj5R9P8Ady+6nHyj6f7uX3VU2E7DuTCdhTx8m756jItPrd7p2LZ4+UfT/dy+6t1SVTZWNew3a5oc02IuDyaiqKcdSu/I8eGCIbIWD0QuylqHyqqOtmIvCVDFStarFXPrt2MxRifSPRMe5j5XBzHFrhwcmotNj3NoUnVBZ5RYa6pH27j1u29am6OBk7la4rNbUPgajm20lp9k2h6Z3kpPdTsm0PTO8lJ7qpNFJ5Nh1r89CKypNqTn3Ls7JtD0zvJSe6nZNoemd5KT3VSaJk2HWvz0GVJtSc+5dnZNoemd5KT3U7JtD0zvJSe6qTRMmw61+egypNqTn3Ls7JtD0zvJSe6nZNoemd5KT3VS7adxFw1xG0Arn4K/mO6pTJsOteXYZVm1Jz7lz9k2h6Z3kpPdTsm0PTO8lJ7qpj4K/mO6pT4K/mO6pTJsOteXYZVm1Jz7lz9k2h6Z3kpPdTsm0PTO8lJ7qpj4K/mO6pT4K/mO3FMmw615dhlWbUnPuXP2TaHpneSk91bzI+WYquPhYHFzMRbctLdY5dR1rzvZXXowitk6I858p+8cPUuOso44Y8Zt9J20VbJPJiuRNBK0RFFksEREAREQHy4X5VQ/B4e1PK3tT4RqV8lUlliLDUTDZPJ53kqMwgmZq8Sw4Ddne3h+TDRFnZLyNLUlwhaCWAF13Bvyr25eX5JUWiK5bIWN72sTGctkMFFvuJFV0bOu1OJFV0bOu1bf+Emypz+Mp9tvuhoUK33Eiq6NnXauOJFV0bPKNXn/AAk2VHjKfbb7oYSLfcSKro29dqcSKro29dq1eHl2V9jDxkG2nuhoUW+4kVXRt67U4kVXRt67V54eXZX2HjINtPdDQr4mPanwLY5UyLLTFomaBjvhs4O+Ta/JyfKC1tQe1PiWtWq11lTOdDHteiOat0MMsxahynUPCdSviNtgAO4AFSGS48U8I2zRj0wrxUzg9PMvAgMOOzsbx/AVHaRocOUZ/rcG4eONo/EFXiqb0rx2rgedTsPpPHqVlwatprbilYTS8N95DURb7ImaL6qPhGSsaMRbZwde4tsHfU7JI2NMZy2Qr8cT5VxWJdTQopd2OZeni3O9idjmXp49zlo8ZBtdTo8DPs9CIopd2OZenj3O9idjmXpo9zvYnjINrqPA1Gz0MTJXzLPAfzFZa3+TdHk3BNtNFyHuO2nvLJ7Hs3Sxel7FrWrh2jUtDUX8i8iLIpT2PZuli9L2J2PZuli9L2J4qHaPPA1GwvLuRZLqTT5hTMa5xlis1pcflcgFz3FFZn9o4/VJ8y2xysk8q3NMkEkSoj0tci11fOY8OHJ9MPsQ7rEu9aoUr0TkKHBTQN2Qxj0QuPCa/Q1N5MYKT63LuM5ERQZPhERAEREAVN52R4a2oH2t+s1rvWrkVTZ+w4a6Q85sbvRDf0qPr0/jRd/4JvArrTuTd+UI8pZo7faaUbYmnc7/APSiakeYUlqu3OifvBafao6mW0reJPYQbjUz03dM5YqItRnBnEKPBijc/Hi5CBbDbb4fMp972sTGdoKVHE6VyMYl1U26KIdkZn0d/XanZGZ9Hf1mrn8XDtdTsyZVbHNO5YNksod2R2fR39Zqdkdn0d/WavPGwbXXseZNqdjmncmNlxZQ/sjs+jv6zU7I7Po7+s1PGwbXXsMm1OxzTuYWkR/xsQ2RuO9w9ihtUdXjW6ziyz8LlDw0tAYG2JB5CSTq8PmWkqzyKDnej5lcmgtVFGsULWO0oZea8eKspx9s09W7v0q5lUmYkOKui+qHu9Aj9SttS9An0Ku8gsNuvM1N35UKqNMMNp4HbYXDqvv+pWuq20xwdrTP2OkbvDT+lTtAtp2+vQquEEvA759yslPtHMt4ZW7JQes0D9KgKzcm5ZlpsXASYcVsWppva9uUHaVOVUKzRq1NJAUkyQyI92gt5FWHHar6b0GexOO1X0w6jPYojJsutOfYmcqQ6l5dyz0Vc0Wc1dM7DC4vOxsbNXhNrDxqVZMoqw66mpDfqRsjJ8bi225aJaRYvM5OfY6IqtJfI1eXcnmS/mm+P8SsuyxMl/NN8f4lZa5DsFksi6amrZG3FI9rWjlLiAE0niqiJdTEzgkw0s52Qv8Ay2VP17rRP/0236lOs5c8Y5YnwwhzsYsXntWgX12B1lQHK5+Kd3yPxCnqCJzGLjJa6lYwlMyWVMRboiEfYzEQBykgb9S9IwMwtA2NA3BeecjRYqiBu2eIb3heiQtOFFztTid2CUzOXgcoiKHJoIiIAiIgCrHSVFaraedA3zOeFZyrvSjH8bA7bHINzmkfmK461P4l9CVwQ61Sia0XpchK3GaEmGth75eD443289lp1sM3pMNVCftQN+r1qHiWz2rvTqWuoS8L03L0LYUT0iR/ExHZKRvYfYpYsLK2SWVLAyXFYODu1NjcAjl8anpmK+NWoUmklSGZr3aEKkQqxeINN9r1/wDwnEGm+16//hRXgZd3z0LLlin3+37IUisXiBTbZeuPYnECm2y9cexasnTbvnoY5Xp9/t+yukVi8QKbbL1x7E4gU22Xrj2Jk6bd89Blen3+37K6WNVnWPAtnlSBsc0jGXwskc0X1ntTbWVq6o6/EuNEs6xKsdjIip9yRaOGXrT3qeQ+nG31lWkq50YRXmndsiY3rOJP5QrGU/RJ/FfiVPC7r1KpqRO4UD0wRXpYXbKkDfG/2BTxRHSlFiye482WN3pYf1KWpVtM3iQFWl4HcCl0RbnM9jTWRB7WuBx6nAEXwOI1HvhWaR2I1XakuVWNmO9G61sdWS82p6jXHGQ3nvu1niPd8V1LsmZgRMsZ3GQ80Xazzazv8SlKKvzV8smZMybixw4PijzrnXf2PiCBsbQ1jQ1o5A0ADcF9oi4FW5IJmJBks/FN8f5ivjKWW4acfHSNae43lcfA0ayucnMxQtBvrB5CQeU90cixX5p0riS6AEnlJLiT4STrWxmJf67+hpl/62/jtfff8EbynpAe64pmYRz363eJnIPHfwKLVVW+V2KV7nu2uN7eAcg8SszijS/R2ef2pxRpPo7PP7VIx1UEflavz1Ieahq5l+t6L729rFXLX5bd8WO+4fgVYGemRoKeJhhiaxzpbXF+TCSfUq7y87tWD6xPmUnBKkqI5CJmgdBJiO07hmbFjr6YfbNPVu71K/AqR0bQ4sow/VEjvQI/UrvUVhNf5ETcT+C0/iVd4REUYSoREQBERAFBtKMfxcDvtHN3tv6lOVD9JsV6WM82paT4DHI38SFzVSXicd+DltUs4/grVd1FJhljdzZWO3OBXSigC7Kl0sXQiqc50VH0qTrBccaKj6VJ1gpfKLNS8u5WMhzbSc+xbKKqeMdT9Jl3rjjJU/SZd6ZQZsry7nmRJdpOfYui6XVT8Y6n6TJvTjHU/SZN6wymzZXl3PMiy7Scy2Lrla/IL3OpoXPJLnQscSeUlwB171myus0nYCfMpJrrtRxDObiuVu+xT9c/FLIdssh3vJWsqD2yzC6+vbr3rCmPbHwqqtzrc+gMSyWJ7ovj7Sd312N3NJ9anSh2jGG1NI7nVB3BjB+N1MVY6VLQtKXhJb1T/n2Cj+f0WLJ9R3o8XVcD6lIFq86IMdHUt208oHhwGy7Yls9q70IyVLscm5Tz6tnmzLhq4T9oB1gW+taxFbHtxmq3WU9jsRyO1KXUXDaN4ThBtG8KlEsojJf++X7JjK3+Of6Lq4Uc5u8Jwg5zd4VK2Sy9yX/vl+xlb/HP9HojJc7RE3tm93ujaVl/CG85u8KjslsHBN1DkP5isrgxsG5YZNTa5fs1rhh2xz/RdLZQeQg+A3X0oVo4iAE5A/eYNwJ9amqjZo/+b1Ze9iYpplmiSRUtchmkeTVA360jtwaP1KscvHWwd4n8FYukZ/xsI2RvO9zfYq2y474wDYwfiVPUKWib69StVy3qn+nRCRaJor1xPNp5DvcwetXGqq0Ow3nnfzYWt6zr/oVqqLwgt5l4ITuDUtAnFQiIuAkAiIgCIiAKOZ/xYqGTvOY7c8KRrT53svQ1Hehc7q9t6lqmS8bk3KdFKuLOxd6dSnUKIq4X4tvI7w+nhdYdtCw9zutC7q2AOje2w7aNw3tIWDmq+9HB3o7dUkepbQi6sjPqYnAoEv0TOTUq9Sl2nUPAuSpXW6PpRcwyMcO4HAsPrC0VZkKeH5yB4G0AOG9twoB8MjPMhdY6yCXyOQ+lw7kWfR5Cnm+bheRtIDRvdYLfUWj6V1jLIxg2Nu879QWllPLJ5WqYS1cMXnchNqCPDFG3ZG0bmgLqyzNgp5nc2GQ7mFZbW23LV51PtST9+MjravWrJJ9Ma2+yFMi+uVu9U6lVgLBedZ8JWcteVWGF+QtbR7HahZ33yH0yPUpItLmZHhoYO/Hi6xLvWt0rPAlo2puQolW7Gnev+l6hdNZHije3nMcN4IXcuCtpyqearWS6yMoxYZpW82V7dziFjq4ot0uUtUsti5oo2loOFutoPyR3R4Fr85qZppJ+1bqjJ5B+7Y+pZeSZscETudEw+iF2V1NwsUkd7Y43Mvy2xAi9lU2riSJf7L+S4OTHjW33QppFKKjR7O35D43+MtO46vOtVUZs1Mfyqd//AEgO/KSrM2oifochVX0szNLVNhkv5pngP5ispdub+QaiWJnBwPPLrIwAdseUut5lKaLR4865pWt+qwYj1jq8y1SVEbPM41spZpF+lq9Opm6Om/Eyn7a25jfapcsDI+RmUsZZHiILi4lxuSSAPUFnlV+d6SSK5C1UsSxQtY7ShXef8l6oDmwt87newKussOvKe8APMp3nnJesk7zWN9G/rUAyk68r/wDVbdqVhpUtG3gVepW8713qWNoch7Sodtexu5pPrVjqCaIYbUkjudUncGMHtU7UFWLedxZqJLQNCIi5TrCIiAIiIAsLLUGOnmZzoZG72ELNXxKy7SNoI3heKl0sZMdiuRSh2nUuVyW21bCRu1LhVg+iFjZj1bXUrW424mueC24uBiJGrwFSJUuNo391bOjzlqYrYJ3EDuP7celc7ipKGtRrUa5NBXqrA7pHuex2lb2X5+C1UUHo9IjhYTQg7XMdY9U+1b2jzyppNXCYDskBb6XJ513MqYn6F98xES4PqItLV9M/QlllytHW5500erhMZ2Rgu9Lk860NZpEcbiGED6z3XPVFvxWL6uFml3tnPIqCok0N98xOlHM+KxopXsxNxOcwBtxcjECdXgChdZnLUS/LmcBsZ2g9HX51rDtUfPhBHtVrU05iWpsEuje173aFvZDh51HwLXlZ0p7U+BYEnIfAVGt0KWJpd2QocFNC3mwxjc0LOXXAzC0DYANwXYrW1LIiHzx7sZyqFwVyi9MTz9nXBgralv27z1ji9a1SkWkGLDlGo77mO3xsKjqtsK3jau5CnTpaRyb1LMzTyvE6miYZWB7W4SwuAdqJA1HvWW/VKLNo8tTQ/NTPb3r3HVOpRs2DcZyua7TrJSHCmK1Gvbo1FvIq8o9IM7fnGMk9A7xq8y3lHpBgd842SM+DGN41+ZcD6GZn2vwJCOvgf/a3EsfJfzTfH+JWWopTZ8UzIm4XOebHUxp2numwWurNIbzqhha3vvcXHqiw86wZSSu/r75hJX08el1+GcnixKvKkUQ+NlYz/U4A7uVVnWZyVMvy5322M7Qejr861p5bnl293euxmDl/u72I+TDCf+bff5+TOy5VCWplew3a5/anaA0AfgoTVm73n67vxUoUTe65J75UxG3FSyfYhMZXOVy/fOXTovitk+M86SR3pkepSxR/MOLDk+mG2PF1nE+tSBVidbyuXepcqdLRNTcgREWk3BERAEREAREQFG5SjwzSt5s8rdz3BY6sfLOjpsz3yRTua57i4tc0Obc8trWI8/KoxXZiVcXJG2QbY3XPVdY7rqAkppGroLtBhCnkaiYyIu/N1I+i+54HRnDIxzDscC07ivhcxIIt86BCiFAbBF0uqh3BddTqknvLViqYWMtdbpwO7uWI51+Ur6ggdIcMbXPOxoLjuCyRh7a2dT7lqLiwC5oYsUsbedKxu94C3NDmJVy6zG2MbZXW9FoJ3hSfI+jhsT2SSzuc5jg4NY0NaSNYve5I8Fl1xUsjlzJmOGevp40VMZFXdn6EyC5XAXKsBSQiIgKY0qRWygTzoYzuu31KIK984syqeuIdMHh4bhD2OsQL35DcHlPcULynogkGumnY/wCrICw9ZtwdwU9TVsSMaxy2VCvVVDKsjntS6KV4i3OUszqunvwlO+w/eYMbd7b28dlprKSa9rku1bkY5jmLZyWCIiyMCR5L+aZ4D+YrKWkp8r4I2tDbkX1k6uUldUuV5Hd3D/pHrWvFUwxVN+5wGskDw6liS5Wjb+8T4B6+RR9zydZJPh1rIosmSzm0ET5Df9xpdvI1BLImdTJrL5kMubLpOpjQO+dZWrUwybotrJbGTg4R3cbsTvE1t/xClWTtEdOzXPLJKe6BaNnm7bzrmfWQR/e/A7oqCZ/9bcSV5uwYKSnbzaeMbmBbFfMcYaAByAADwDUF9KtuW6qpaGpZEQIiLwyCIiAIiIAiIgC4suUQHXPTNeLPY1w2OAI3FR+uzApZLlsZjJ7sbiB1DdvmUkRYPjY/zJc2xzyReRypwK6rtGMguYJmv2CQFh6wuPMFHa/Nmpg+cp325zRjbvbe3jsrnXFlyPoY18uYk4sMTs81ncunYpmgzYqZ/m6d9uc4YG73Wv4lIqHRjI7XPM1n1WAvPWNh5irEsuUZQxp5s4lwxO/yWbz69iN0WYFJHYujMhHdkcSOoLN8y39PTNjFmMa0bGgAeZdqLrZG1nlSxGSTyS+dyrxFkRFmagiIgCIiAIiIBZa3KeblPU/P08b+/azvE4WI3rZIvUcrVuimLmo5LKhA8paI6d9zTySRHYfjG+fX51FMp6LquK5jDJmjmGzuq63mJVzouyOumZ978TjkwfC/7W4FD5OzFrZzZtM9lu7KDGPS1nxBSrJuh46jU1IG1sTb+m72KzbLlZvwhK7RmNceDYW+bORvJ2j6ig1iAPdzpSX+ie1G5SGOINFmtAA5AAANwX2i4nyOfnctzvZGxmZqWFkRFgZhERAEREAREQH/2Q=="/>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solidFill>
                <a:srgbClr val="5F5F5F"/>
              </a:solidFill>
            </a:endParaRPr>
          </a:p>
        </p:txBody>
      </p:sp>
      <p:sp>
        <p:nvSpPr>
          <p:cNvPr id="36876" name="AutoShape 12" descr="data:image/jpeg;base64,/9j/4AAQSkZJRgABAQAAAQABAAD/2wCEAAkGBhEQEBIUEhIWFBUVFhcYFxcVFxYXFhYXGhUYFxQaGBgYHCYeFxklGRcXHzEgIycpLC0sGR4xNTAqNScrLCkBCQoKDgwOGg8PGiwkHyQqKSkpLCwsLCkpKSkpKSksKSksKSwpKSwtLCwpLCksLSwpLC0pKSkpLCosLCwpLCwsLP/AABEIAHUBrQMBIgACEQEDEQH/xAAcAAEAAgMBAQEAAAAAAAAAAAAABgcEBQgDAgH/xABREAABAwICBAkHBwcKBQUAAAABAAIDBBEFEgYhMUEHEyJRYXGBkaEIFDJUk6KxGEJScoKS0hcjU2LB0dMVFiQzY6OywuLjNENkg8NEc+Hw8f/EABkBAQEBAQEBAAAAAAAAAAAAAAACAQMEBf/EAC8RAAICAQMDAgMIAwEAAAAAAAABAhEDEiExBEFRE6FhcfAUIjJCgZHB0STh8SP/2gAMAwEAAhEDEQA/ALxREQBERAERec8wY0ucbAf/AIAOknUgPRF+BfqAIiIAiIgCIiAIiIAiIgCxq/EoYGZ5pWRN+lI5rR3uKrXhF4ZG0rnU9FlfMLh8p1xxneGj57xv3DpNwKRxTFp6qQyTyvlefnPJJHQNzR0CwVKNkuR0ZW8MWERavOc5/s45HDvy28ViN4ccJJ9OUdPEv/Yuc0V6EZqOp8J4SMMqiGxVceY7GvvG49AEgFz0BSW64zUy0J4T6vDXNaXGan3xPN8o543H0D0eiebeJcPAUjppFg4JjUNZBHPA7NG8XB3jcQRucDcEc4WcoLCIiAIiIAiIgCIiAIiIAiIgCIiAIiIAiIgCIiAIiIAiLR6YaWw4ZTGea51hrGNtmkedgF+i5J3AFAbxFT/yh4vUn+1b+BfrfKFjJAFDISdQAlaSTusMmsqtLMtFvosbDah8kMb5IzE9zQXRkhxYSLlpI1EhZKk0L8JX494aCSbAC5J3AbVp8DxA1UksuxjTkjHi5x6TyeodqiU0mo92Y3To3S1+LYjxfFxtP5yVwa3oHzndg8bLYKGVNbmxZl9jCGD7h/zOXPPk0JfFpEzlSJk1thYKP6T12SWkaTyTKHO+y5oHi6/YpCovp3RF0TJB8wkHoDra+8DvWdTaxtozJ+HYlCLTaM44KiIAn84wWcOfdmHQfityusJqcVJFppq0ERFZoREQBEXnUThjHPcbNaC4nmAFz4ICtNJuHCOjq5qdtK6XinZS/jQ0FwAzADIdhuNu5av5RLfUHe3H8NU/iNaZ5pZXbZXveetzi79q8YoS9zWt9JxDR1k2HiV10o56mdbaN4z55SQVHFmPjWB+Qm5AOzXYX1a+1Qjhk0+NFCKaB1p5m3c4bYothI5nONwOYBx5lPKeOOkpWtJyxwRAE7gyNlie5q5V0mx59dVzVD9sjiQPosGpjexoAUxVspujVr3o6KSaRscTHSPcbNa0EuJ6AF4Lo7gl0EbQUrZpG/0mdoc4ka42HW2Mc2qxdznqCtuiUrK/wfgDrpWh080VPf5uuV468pDR2OKzazyeqgNvFWRvdzPjcwH7Qc63crxRc9TL0o5Fx/R6ooZjDUxmN4Fxva5u5zXDU4f/AHUtaui+G7BGT4W+UgZ6dzXtO/K5zWPHUQ4H7IXOi6J2Q1RafARpO6KqfRuP5ucF7BzStFzbmzMB+4FfK5O0IqTHiVC4bqiIdjnhrvBxXWKiXJUSAadcLUWF1Ig83dM7IHuIeGBuYkNGsG5sL9oUd+URH6i/2zfwKuuErEvOMWrH3uBKYx1RgR/FpUZ6lSijG2dbaK495/Rw1IjMfGgnISCRZxbtG0G1+1bZa7R3DfNqOnh/RRRsPW1gB8brYrkWRfT3TqPCYY5HRmV0j8jWtcG7GlziSQdQ6t4UG+URH6i/2zfwLVeUFiearpoAdUcTnnrkdb4RjvVUrooqiGzqPQDTkYtDLIIHQiOTJrcHBxyh2ogDZcbt4UpUH4GcN4nCIDvmc+U/acQ33GtWs4WeE00I81pT/SHtu5+3iWnZYfpCNl9g17worfYq9iV6S6eUOHaqiYB9riNvLkP2RsHSbBV/iHlDRgkQUb3DcZZGs91od8VS00znuc57i5zjdznElxJ2kk6yV8LooonUW0fKGqPU4vaP/Ctjh/lDMJAno3NG8xSB9vsua2/eqURNKMtnWejWl9JiMZfTSh9vSaeS9l/pNOsdew863K5F0dx+ahqY6iE2cw6xue35zHc7SNXcdoC6yw6ubPDHKz0ZGNe3qc0OHgVElRadms0x0qjwykdUSNLwHNaGtsC5zjYC51DeeoFV78oeD1KX2jP3L88oXErQ0kAPpvfIR0MaGt8ZD3KkVUYqiWy7/lDwepS+0Z+5PlDwepS+0Z+5Ugi3SjNTLv8AlDwepS+0Z+5bTCOHjD5nBsrJae/znhrmDrLCSOu1lz4iaUNTOyopQ5oc0hzSAQQbgg6wQRtFl9KueAvGTNhpic65p5HMF9oY4B7OzW4Dq6FYy5vY6I+Jpmsa5ziGtaCXEmwAAuSTuAC5i4R9NnYpVl7SRBHdsLT9G+t5H0nEA9Ayjcp5w4ad2H8nwO1mxqCOba2Lt1Od0ZRvKpdXFdyJMK4OBTg+zltfUN5LT/R2kbSNRlPQNjem53BRHgy0DdilTywRTxEGV2zNvbG08538wvvIXS8MLWNa1oDWtADQBYAAWAA3ABJPsIo+0RFzLI/ptXGOnyjbI7L9ka3fADtXzoN/wp/9x1+4fsWBwgHXBzcv/KvTQCq5MsfMQ8dosfgO9fO1/wCVT8V7Wee//UlqrbHy6KukcNoeHjuDgrJUO07ws8mdo1Wyv6NfJPiR3Lp1sHLHa7blZlcbJVQ1bZo2SN2OF+rnHWDqXpLEHtLXC4IsQd4O1QLRbSLzd2SQ/m3Hb9A8/Ud/ep8x4IBBBB1gjWCF1wZlljffuVCamiB4ro1PSv4yDM5oNwW+mzoIG0dPevei09kaLSxh/S05T2jZ8FN14yUcbjdzGk85aD8QuX2aUHeKVfDlE+m0/uuiPwaZmU5Yad73HpAA6yL2C3tDC8C8hBe7bb0W8zW9A5969o4mtFmgAcwFh4I+YAtBOtxsBz6rnwXohGS3nK/YtJrln2iIupYWo0qxmmpKSWSqvxNsjgAXF2fkZQBtvdbdVN5QeJ5aalgB/rJHSHqjbYeMngtStmM038vaJ+pSfck/iLdaHz6OVVZFHS0bhMLyML2Pygs5V9byLi19YVFq1fJ+wzPV1M5GqKIMH1pHX/wxnvXRqkSmTvhpxnzfCpGg2dO5sQ+qbuk9xpHaub1cflD13KooeYSyHrJYxvwf3qnEjwZLkkPB/ggrMSpYXC7TJmeNxYwF7geg5bdq6rVBcAFEHV88hH9XAQOgve0fBrlfqmXJUQiIoKIRwy1ojweoB2yGNg6zI1x91rlzUrl8oTGddJSg/SmeP7uP/wAippdY8HOXJIeD6hM2KUTAL/n2PPVGeMd4MXUeIVghhkldsjY556mtLj8FRvAFgvGVs1QRyYI8o+vIf2Ma77ysnhcxLiMIqtdjIGxD7bg13u5lMt2UuDmeaYvc5ztriXHrJufErbaGYb5ziNHFa4dNHf6rXZ3+60rTKwuAzDuNxUP3QwyP7XWjHg93crfBC5OikReFdVthikkd6MbHPPU1pcfALidTmPhQxLzjFqxw2Nk4sdUbQw+81yi7Wkmw1k6h17l91FQZHue70nuLj1uNz4lbzQDDPOcTo47XBma5w/VZ+cd4MK7cI5HSJljwzDQX+hS04vuvkYBbrJFusrljE8RkqZpJpTmfI4uceknd0DYOgBXtw84vxWHxwg2M8oB6WRjO73uLXP6mPkqRsdH8DlramKnhHLkdYE7Gi13Od0AAnsXQ+jvBJhtIxodA2oktypJ2h9zvsw3a0dFu0rnXBscqKOXjaeQxSZS3MA0nKbXHKBG4dy3v5VMX9ek+7D/DWtNmJov/ABLg8wyoYWvo4Rf50bGxvHU5gBXNmluBeY1tRT5swifZrjtLSA5l7b8rhfputp+VTF/XpPuw/wANR3EMQlqJXyzPMkjzdznWuTa27VsAGrmRJoNpmOF1JwYvJwihv+hb3AkDwsuWiV1rojQeb0FJERYsgiBHTkGbxusmbEo3hyxLjcVLBsgiYz7TryO8Ht7lXi2+l2J+c19XNufNIR9UOys90Ba+hozNLHE3bI9rB1ucGj4qlwSy8tCuCDDpaCmlqYXPlljbI48bK22cZmgBjgBZpC3f5F8H9Wd7ef8AGppTQNjY1jRZrWhoHMALDwC9FytnSiqtK9DNHcMbG6pp5QJCQ3JJUv1tAJvZ+rao553oj+hqO+q/Gp7w0YN5xhUjgLugc2UdQOWT3HOPYublcd0S9jofg0xjBBLLBhokY+Roe4ScacwZq1GQnZn2Dn6FvOETTRuF0bpNRmfdsLDvfbW4j6LRrPYN65+4PsdbRYlTTPdljDi2Q6zZj2lrjYaza4OrmTTvS9+J1b5nXEY5MTD8yMHVf9Y7T0m2wBNO4vY0NRUOke573Fz3kuc46y5xNyT0krP0d0fmr6mOnhF3PO0+ixo9J7v1QP2DaVro4y5wa0FznEAAC5JJsABvJK6U4L9AhhlNmkANTKAZDtyDa2MHmG/nPQAqboxKyQ6M6OQ4fTR08I5LBrJ9J7j6T3dJPdqGwLaoi4nQIiICL6e014o3/RcQepw/e0KL4Difm87Hn0djvqnb3aj2KxsUoRPC+M/OGo8x2tPfZVXLEWOLXCxaSCOYjUV8jrIuGVZF9NHkzJxlqRbrXAgEawdhXxPA17S1wu1wsQd4UQ0R0kDbQSmw/wCW47v1T+zu5lM19HFljlja/U9EZKSsrfH9HH0ziRd0ZOp3N0O5j07/AAXnhGkU1NqaczPoO2dn0VZb2Aggi4O0HYVHcR0IhkJMZMR5hrb3buwrxZOklCWrCzjLE07gftHpxTv9MOjPSMw72/uWb/Oik/TN8fhZRt2gU26SM9eYfsK9INAHn05Wgfqgn42VRydVw4/X7mqWTwbCt03iGqFrpHHUNRAvu6T1WWwwWjl1zTm8rxa26Nu3KB4ns5l+4Vo5BTa2tu76btbuzcOxbRenHCberI/0XB0ipcyCIi9B0C534dMU43FOLGyCJjftOvI7wc3uXRC5K0vxPzmvq5tofNIR9UOys90BXDkmRqF0DwC4ZxeHPlI1zTOIP6rAGD3g/vXP111doHhnm2G0cRFi2FhcP1nDO/3nFbPgyJUflBA+fU3N5v8A+V9/2KrVdvlCYQXRUtSBqY58Tz0PAcy/axw+0qSWx4MfJaXk/wBc1tdURkgGSEFvSWP1gdjyexX0uP8ACMVlpJ454XZZI3ZmnwII3ggkEbwSrrwbh/pHMHnUEscm8xgSMPSLkOHUQesqZI1MtVFXX5d8L/t/Zf6l41nDxhwjfxYmc/KcgMdgXW5NyXaheymmVaKp4UcY86xWqcDdrHcU3qjGU2+3nPaoovp7y4kk3JNyecnWT3rIwtkTp4hO4tiL28Y4AkhmYZ7AaybX2LsczovgfwDzTC4i4WfOTM7ns4Dix9wN7yo75QlcW0tJFufK55+wyw8ZPBSzA+EzDKmWOnp5iXu1MbxUrRqaTa5aANQKgvlEsN6A7vz47fzX7FzXJb4KaV0+TxQDLWzW1l0cYPQA57v8Te5UsrI4IuEODDTNDU5hFK5rw9oLsjgMpzNGuxFtYB2dOq5cErk6EUP4WsT4jCKog2MjREP+44Nd7pcvocLGEeus+7IP8irvhm09pK2nggpZhKOMMkmUOAGVpawXcBfW5xt0dS5pbltlSqy+AXDOMxGSUjVDCbdDpHBo90P8VWivfyfcNyUdTMdsswYPqxt/E93crlwQuSO+UFXF1ZTRbmQl/a95HwjHeqqVj8PMZGKNJ2Gnjt2PkB8VXC2PAfJKtGeDOvxGHjoGx8XmLQXvykkbbCx1blt/yG4r9GD2v+lbDgo4UIMPidTVQcIy8vZI0F2Uutma5o12uLggHaVZ8fCthB/9bGOsSN8C0KW2akioPyG4r9GD2v8ApT8huK/Rg9r/AKVcP5UsI9ei979yflSwj16L3v3LNTNpFUYVwGYjx8XHCERZ2mQiQk5A4F1hl1m1wrs0qxLzWhqpr2McMjh9YNOX3rL9wPSekrg80s7Jslg7Lfk3va9xvse5RLhxxLisKcwHXNLHH2AmR3hH4rLbZvCOdFL+CfDePxelFtUbnSn/ALbSW+/lUQVs+T3huapqp/0cTYx1yOzHwj8V0fBC5LzREXE6HhX0bZopIn62yMcx3U5pafArkKvonQSyRP8ASje5jutri0+IXYi5r4ZsLEGLzFtrTNZLYbi4ZXd7mE9quBMiDoim3BZoL/KdUTIP6PDldL+uTfJGOuxJ6B0hdHsQTHgU4PbZa+obt/4dp5thlI6dje07wrlXzGwNAAAAAsANQAGwAbgvpcW7OiVBERYaEREAUT0x0eL7zxi5A5YG8D5w6QNvR1KWIuWXEskdLJlFSVMp9STAtMXRAMmu9g2O+e38Q8Vssf0ODyZILBx1lmxp+r9E9GzqUNnp3RuLXtLXDaCLFfGccvTSv/jPG1LGy06LEIpm5o3hw6No6xtHaslVDHK5pu0lpG8Eg94W1g0sq2f83N9YA+Nr+K9kOvX51+x2Wdd0WSir/wDnxVf2f3T+JY0mkdZMQ0SOudjYwAT1ZRddH12Psmb68Sc4pjkNOOW7lbmDW49m7rK+sLEjmmSUWc/Yz6Dfmt695PP1LSaO6KFjhLPrftDTrsedx3u+HwlK743Of3p7eF/Z0jb3YREXcs1WlOJ+bUNVNexjhkcPrBpy+9ZckLobhzxxsOG8Tfl1D2tA35GEPeeq4aPtBc8rpDgiRn4BhvnNXTw/pZY2Hqc8B3hcrrxosFzfwK4Xx2LROtcQsklPXbI3xeD2LpFZM2Jr8fwSKtppaeUXZI2xttB2tcOkEAjqXL2lmiNRhs5inbquckgHIkbztPPzt2jxPWKxcSwuGpjMc8bJWHa14Dh169h6RrWJ0a1Zx6i6AxXgFoJSTDJNBfcCJGDseM3vLTO8nbmr++D/AHVepEaWUwiub5O3/X/3H+6nydv+v/uP91NSGllMoro+TsPXz7AfxU+TsPXz7AfxU1IaWaTgEwjjcQlmI1QRG3Q+Q5R7okVjcL+ij6/DyYm5pYHcY1o2ubYiRo5zlNwN5aAs/g/0CZhMMjGymV0jw5zy0M1AWaALnUNZ27ypUob3stLY40X4umNJ+CXD695kcx0MrtbnwkNzHnc0gtJ6bXPOoo/yeIr6q2S3TE0nvDh8FepEaWUkiuz5O8frz/Yt/Gnyd4/Xn+xb+NNSGllJrqLgvwzzfCaNpFi6PjD1yEyfBwHYoSPJ3i31r7b7RNBtv159Stymp2xsaxos1rQ0DmAFh4BTJ2UlRWnDfoa+qgjqYWl0lOHB7QLudEdZIG8tIvbmLuZUEuzFCdJeCHDq1zn5HQSO1l8JDQ487mEFpPSACedIyoNHNKK46nyd3X/N1wt+vDr72v19yxfk81PrkXs3/iVakTTKnRWy3yeajfWxdkT/AMS+/k8Teux+yd+NbqQpkh4AsNyYfLKds0xt9WNoaPezrQeULiV5aOAfNa+V32iGM/wvVq6I6PDD6KGmDs/FtN3WtmcXFzjbdrcVFdNuCNuJ1ZqHVT4+Q1mQRtcAG32HMNtyVzT3sqtjnVdBcAuG8Xhr5SNc0zz9lgDB4h/etT8neP15/sW/jVmaM4CygpIaZji5sTbZjYFxJLnEgbLkkrZSTRiRtERFBYXLfCZi3nOK1b9zX8U3qjGT/EHHtXUZCqGTye2OJJrnkkkkmJtySbn56qLSJaspJdF8B+EcThbZCNc8j5OnKDxbPBl+1aD5O8frz/Yt/GrVwjDGUtPFBH6MTGsbfaQ0AXPSbXWydhIy0RFBQREQBERAEREAWPWYfFMLSMa4dI1jqO0diyEWNJ7MEaqNBIHHkPezouHDxF/FY35Px+nP3B+JS5F530uJ/lOfpQ8EZp9A4R6b3u6NTR4C/it3Q4VDALRsDeneesnWVloukMMIfhRShFcIIiLqUFUWIeUCyOaVjKIvax7mtfx4GfKSA7LxZsDa+0qx9LMV81oaqa9jHE8t+tlIZ7xC5JVxVkydG70t0snxOoM01hqysY2+WNvML7desneewDSIt9ofodUYnUCKIENBHGSW5Mbd5J3u5m7T1XI6cEFrcAGAFlPPVOGuZwYz6kd8xHQXkj7CthYmE4XHSwRwxNysjaGtHQN55ydpO8krLXFu2dEERFhoREQBERAERYmJ4pHTsDpCQCbahc3sT+xY2oq2Y3RlotF/PSk5XLdq2ck8rq/+bLOosbhmjdI11mt9LNqy79d1EcsJOk0YpxfDM9Fo26Z0pdlzn6xabfvA7Fi6TYvxVRTDO5rAc78pOttxYEDaNR71Es8FHUnZjnGrJMi01LpXTyNkcHEZG5iCLHLsuOfWR3rQzSGRlVPHVS2BFhZzQLuu1o5XULj9qyXURSuO/wCvgx5F2Juij2F4wynpIn1Eji59yL3c469Vui1lnYVpFBUuLYycwF7OFiRzjcVcc0XSvd9ilNM2aLExPE2U8ed97XsLaySdg8FD8FxJ0spllqJAWZnujAJbkaLkbbAXNrW+KnJnjCSj3ZkppOidotLT6XUz3sY1zruIAu0gAk2AK/a7SumheWOcSRqOUXAPNfnVetjq9SN1x5s3KLVN0lpzC6UOORrg08k3zG2q2/ascaaUmvlu1C98rtfQOlHmxrmSGuPk3qLX4fjsM7Hva6wZ6WYWsNtz0aisL+elLmtmdb6WU2/fbsR5saSba3GuPk3qLB/lmLjxDc57X2arWzbdmxeNFpJBMXhjjyGlxJBAyjabqvUhdWNSNoi1f85KfiRKXENJIFwcxI22btK/MN0mp6h+Rjjm3Bwte2225Z6sLStbjUvJtUWkqNL6ZjnNLnXa4tIDTtBsbbrLGxTFHPqaNsTyGvs85SRmaSCLjms1ymWeCWzsxzRJEWFHi0bp3Qi+doudWoDVv+0FmrqpJ8FJ2ERFpoREQBERAEREAREQBERAEREAREQGFjODQ1kD4J25o32zC5bexDhraQRrAUU/IxhHq7vbS/iU4RbYohcHA7hDTfzXN0OklI7s1j2qWUGHRU7BHDGyNg2NY0NaOwLIRLAREWAIiIAiIgCIiAKMaV/naikh535j1XA+AcpOvJ1KwuDyxpcNjiBmHUdo2lcssNcdJMlqVEXpoWOxGpdlbliYdVha+Vo2feWkyubh+bWBLPrt9FrdQ+9fuVhtpIwXEMaC/wBLUOV9bn2navwUceTJkbk+jlGXbfZs2rzy6Vvv59/9HN4r9/ch+N1VPPHDBSgOcXC1mkZRYjWSO/qN19SVUTMRPHOAZFGGC4LrnINwB+k4qWU2HxRm7I2tJ3taAfBfM+GQvN3xMcectaT32R9PJ/etXa+Ww9N8kWwp4dNWVLG2jaxwbqsCbDd9m5+ssJ0ZZhrANs03eBcDxaO9TsUrAzIGNyWtlsMtua2xfJoYyGji22braMos09A3I+mdc9n+7e49P6+ZCMZ5FYxpeIxFGxrHOaXtFm/Rsd5Ou25bPRqkD6l8/HtlIbZ2VhZrda20AbGlSSpoIpbcZG19tmZoNu9fUFMyMWY1rRzNAHwWx6Zqepva77/3QWOnZrNLagMpJP1rNHadfhdarEmCDDGNtZzwwHnJdy3eAK2mkmFyVIiY22QPBfc2Ntmrn1EraS0rHgBzGuA1gEA2O611U8cpyl8qX8muLbfyo07NH42xQuLTxkLLi2q7wM2vn5QUdwXE6eOlmzkGZ2a12kk3bybG1ttyp+sQYVBcniY9e3kN18+5ZPp904Ug8fghMkB80pIhtmlLj1XyN8CFthStfilg1obFHrFhY8nVfp5Y7lJPMY7tPFtuz0eSOT9Xm7F9NpmBxcGNDnai6wuR0nesj01Vv49l/Zix/wAexXzSRR1MjRYSTNbq2Bou63VcgL7ZEJmRw+dR2uMrOKcCHHVtDdZ186nrKOMNLAxoadrQ0ZT2bF5w4XCw3bExp5w0A99lz+yPbftT58/Mz0mQnHHmGskDRcmJsbetzGs+F1jSRGGWaBmtz2xxDrOQv7zfsKsJ9DEXZzGwuFuUWgu1bNe1PMIs+fi2Z73zZRmvz3tdJdI2277+zDxb8kPrI4oKyCOX+qijFrgkEkOJcR0v+C9mVEc9dx0Q/NwRkucBYEhrv3+BUqqaKOW3GMa+2zMAbdV1+x0cbWlgY0NO1oAAN9txvXT7O75VXfx+C+RvpuyMaM4M2emkMo/rX3uNRs0jYd3KusSSjlfVyCmdl82jDWk6zqbbLr3k5tamsUTWANaA0DYALAdgX5FTMaXFrWguN3EAAk8551v2ZaYrxy+/1Zvp7JER0axCCGKSeV7jI5+VxIJP0ha3RrPUpfFKHNDhscAR1EXC8HYZCRYxMtfNbK22bntbaskBdcMJQWllQi4qj9REXYsIiIAiIgCIiAIiIAiIgCIiAIiIAiIgCIiAIiIAiIgCIiAIiIAiIgCIiAIiIAiIgCIiAIiIAiIgCIiAIiIAiIgCIiAIiIAiIgCIiAIiIAiIgP/Z"/>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solidFill>
                <a:srgbClr val="5F5F5F"/>
              </a:solidFill>
            </a:endParaRPr>
          </a:p>
        </p:txBody>
      </p:sp>
      <p:grpSp>
        <p:nvGrpSpPr>
          <p:cNvPr id="2" name="Group 89"/>
          <p:cNvGrpSpPr/>
          <p:nvPr/>
        </p:nvGrpSpPr>
        <p:grpSpPr>
          <a:xfrm>
            <a:off x="160983" y="1002042"/>
            <a:ext cx="2207788" cy="1809189"/>
            <a:chOff x="146649" y="463282"/>
            <a:chExt cx="1656272" cy="1356892"/>
          </a:xfrm>
        </p:grpSpPr>
        <p:sp>
          <p:nvSpPr>
            <p:cNvPr id="77" name="Rectangle 76"/>
            <p:cNvSpPr/>
            <p:nvPr/>
          </p:nvSpPr>
          <p:spPr>
            <a:xfrm>
              <a:off x="146649" y="655608"/>
              <a:ext cx="1656272" cy="11645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3" name="TextBox 62"/>
            <p:cNvSpPr txBox="1"/>
            <p:nvPr/>
          </p:nvSpPr>
          <p:spPr>
            <a:xfrm>
              <a:off x="268333" y="463282"/>
              <a:ext cx="1350819" cy="311614"/>
            </a:xfrm>
            <a:prstGeom prst="rect">
              <a:avLst/>
            </a:prstGeom>
            <a:solidFill>
              <a:schemeClr val="bg1"/>
            </a:solidFill>
          </p:spPr>
          <p:txBody>
            <a:bodyPr wrap="square" lIns="34281" tIns="17140" rIns="34281" bIns="17140" rtlCol="0">
              <a:spAutoFit/>
            </a:bodyPr>
            <a:lstStyle/>
            <a:p>
              <a:pPr algn="ctr"/>
              <a:r>
                <a:rPr lang="en-US" sz="1200" b="1" dirty="0" smtClean="0">
                  <a:solidFill>
                    <a:srgbClr val="5F5F5F"/>
                  </a:solidFill>
                </a:rPr>
                <a:t>MOBILE APPLICATION FRAMEWORK</a:t>
              </a:r>
            </a:p>
          </p:txBody>
        </p:sp>
      </p:grpSp>
      <p:grpSp>
        <p:nvGrpSpPr>
          <p:cNvPr id="5" name="Group 87"/>
          <p:cNvGrpSpPr/>
          <p:nvPr/>
        </p:nvGrpSpPr>
        <p:grpSpPr>
          <a:xfrm>
            <a:off x="187814" y="4608421"/>
            <a:ext cx="2207788" cy="1453072"/>
            <a:chOff x="149525" y="3094007"/>
            <a:chExt cx="1656272" cy="1089804"/>
          </a:xfrm>
        </p:grpSpPr>
        <p:pic>
          <p:nvPicPr>
            <p:cNvPr id="36878" name="Picture 14" descr="http://upload.wikimedia.org/wikipedia/commons/5/53/Jquery-mobile-logo.png"/>
            <p:cNvPicPr>
              <a:picLocks noChangeAspect="1" noChangeArrowheads="1"/>
            </p:cNvPicPr>
            <p:nvPr/>
          </p:nvPicPr>
          <p:blipFill>
            <a:blip r:embed="rId4" cstate="print"/>
            <a:srcRect/>
            <a:stretch>
              <a:fillRect/>
            </a:stretch>
          </p:blipFill>
          <p:spPr bwMode="auto">
            <a:xfrm>
              <a:off x="508959" y="3899828"/>
              <a:ext cx="992038" cy="272642"/>
            </a:xfrm>
            <a:prstGeom prst="rect">
              <a:avLst/>
            </a:prstGeom>
            <a:noFill/>
          </p:spPr>
        </p:pic>
        <p:pic>
          <p:nvPicPr>
            <p:cNvPr id="36880" name="Picture 16" descr="http://nhousestudios.com/wp-content/uploads/2012/10/logo-sencha.jpe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16200000">
              <a:off x="-53873" y="3463366"/>
              <a:ext cx="787580" cy="347910"/>
            </a:xfrm>
            <a:prstGeom prst="rect">
              <a:avLst/>
            </a:prstGeom>
            <a:noFill/>
          </p:spPr>
        </p:pic>
        <p:sp>
          <p:nvSpPr>
            <p:cNvPr id="86" name="Rectangle 85"/>
            <p:cNvSpPr/>
            <p:nvPr/>
          </p:nvSpPr>
          <p:spPr>
            <a:xfrm>
              <a:off x="149525" y="3151517"/>
              <a:ext cx="1656272" cy="103229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7" name="TextBox 86"/>
            <p:cNvSpPr txBox="1"/>
            <p:nvPr/>
          </p:nvSpPr>
          <p:spPr>
            <a:xfrm>
              <a:off x="652733" y="3094007"/>
              <a:ext cx="672860" cy="176003"/>
            </a:xfrm>
            <a:prstGeom prst="rect">
              <a:avLst/>
            </a:prstGeom>
            <a:solidFill>
              <a:schemeClr val="bg1"/>
            </a:solidFill>
          </p:spPr>
          <p:txBody>
            <a:bodyPr wrap="square" lIns="34281" tIns="17140" rIns="34281" bIns="17140" rtlCol="0">
              <a:spAutoFit/>
            </a:bodyPr>
            <a:lstStyle/>
            <a:p>
              <a:pPr algn="ctr"/>
              <a:r>
                <a:rPr lang="en-US" sz="1300" b="1" dirty="0" smtClean="0">
                  <a:solidFill>
                    <a:srgbClr val="5F5F5F"/>
                  </a:solidFill>
                </a:rPr>
                <a:t>Others</a:t>
              </a:r>
            </a:p>
          </p:txBody>
        </p:sp>
        <p:pic>
          <p:nvPicPr>
            <p:cNvPr id="21506" name="Picture 2" descr="http://alightdigital.com/adagency/wp-content/uploads/2013/05/css3-html5-javascript-logo.png"/>
            <p:cNvPicPr>
              <a:picLocks noChangeAspect="1" noChangeArrowheads="1"/>
            </p:cNvPicPr>
            <p:nvPr/>
          </p:nvPicPr>
          <p:blipFill>
            <a:blip r:embed="rId6" cstate="print"/>
            <a:srcRect/>
            <a:stretch>
              <a:fillRect/>
            </a:stretch>
          </p:blipFill>
          <p:spPr bwMode="auto">
            <a:xfrm>
              <a:off x="479406" y="3233100"/>
              <a:ext cx="922707" cy="541322"/>
            </a:xfrm>
            <a:prstGeom prst="rect">
              <a:avLst/>
            </a:prstGeom>
            <a:noFill/>
          </p:spPr>
        </p:pic>
      </p:grpSp>
      <p:sp>
        <p:nvSpPr>
          <p:cNvPr id="70" name="Left-Right Arrow 69"/>
          <p:cNvSpPr/>
          <p:nvPr/>
        </p:nvSpPr>
        <p:spPr bwMode="auto">
          <a:xfrm>
            <a:off x="2460785" y="3667125"/>
            <a:ext cx="1856483" cy="814251"/>
          </a:xfrm>
          <a:prstGeom prst="lef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46017" tIns="23009" rIns="46017" bIns="23009"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r>
              <a:rPr lang="en-US" sz="1300" b="1" dirty="0" smtClean="0">
                <a:solidFill>
                  <a:srgbClr val="FFFFFF"/>
                </a:solidFill>
                <a:latin typeface="Arial" pitchFamily="-106" charset="0"/>
              </a:rPr>
              <a:t>Mobile APIs / SDKs</a:t>
            </a:r>
            <a:endParaRPr lang="en-US" sz="1300" b="1" dirty="0">
              <a:solidFill>
                <a:srgbClr val="FFFFFF"/>
              </a:solidFill>
              <a:latin typeface="Arial" pitchFamily="-106" charset="0"/>
            </a:endParaRPr>
          </a:p>
        </p:txBody>
      </p:sp>
      <p:sp>
        <p:nvSpPr>
          <p:cNvPr id="21518" name="Rounded Rectangle 21517"/>
          <p:cNvSpPr/>
          <p:nvPr/>
        </p:nvSpPr>
        <p:spPr>
          <a:xfrm>
            <a:off x="4331368" y="2402914"/>
            <a:ext cx="4150024" cy="3590591"/>
          </a:xfrm>
          <a:prstGeom prst="roundRect">
            <a:avLst>
              <a:gd name="adj" fmla="val 6633"/>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FFFFFF"/>
              </a:solidFill>
            </a:endParaRPr>
          </a:p>
        </p:txBody>
      </p:sp>
      <p:sp>
        <p:nvSpPr>
          <p:cNvPr id="119" name="Rounded Rectangle 118"/>
          <p:cNvSpPr/>
          <p:nvPr/>
        </p:nvSpPr>
        <p:spPr>
          <a:xfrm>
            <a:off x="5921263" y="4037202"/>
            <a:ext cx="1049191" cy="3979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400" b="1" dirty="0" smtClean="0">
                <a:solidFill>
                  <a:srgbClr val="5F5F5F"/>
                </a:solidFill>
              </a:rPr>
              <a:t>SECURE</a:t>
            </a:r>
            <a:endParaRPr lang="en-US" sz="1400" b="1" dirty="0">
              <a:solidFill>
                <a:srgbClr val="5F5F5F"/>
              </a:solidFill>
            </a:endParaRPr>
          </a:p>
        </p:txBody>
      </p:sp>
      <p:grpSp>
        <p:nvGrpSpPr>
          <p:cNvPr id="7" name="Group 166"/>
          <p:cNvGrpSpPr/>
          <p:nvPr/>
        </p:nvGrpSpPr>
        <p:grpSpPr>
          <a:xfrm>
            <a:off x="4740104" y="2620814"/>
            <a:ext cx="3247275" cy="2309092"/>
            <a:chOff x="5445020" y="1348883"/>
            <a:chExt cx="1802375" cy="1486923"/>
          </a:xfrm>
          <a:effectLst/>
        </p:grpSpPr>
        <p:grpSp>
          <p:nvGrpSpPr>
            <p:cNvPr id="10" name="Group 167"/>
            <p:cNvGrpSpPr/>
            <p:nvPr/>
          </p:nvGrpSpPr>
          <p:grpSpPr>
            <a:xfrm>
              <a:off x="5445020" y="1348883"/>
              <a:ext cx="1802375" cy="1076893"/>
              <a:chOff x="2722259" y="192502"/>
              <a:chExt cx="1605435" cy="959224"/>
            </a:xfrm>
            <a:effectLst/>
          </p:grpSpPr>
          <p:sp>
            <p:nvSpPr>
              <p:cNvPr id="174" name="Arc 173"/>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75" name="Arc 174"/>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76" name="Arc 175"/>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77" name="Arc 176"/>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11" name="Group 168"/>
            <p:cNvGrpSpPr/>
            <p:nvPr/>
          </p:nvGrpSpPr>
          <p:grpSpPr>
            <a:xfrm>
              <a:off x="5940205" y="1945464"/>
              <a:ext cx="885074" cy="890342"/>
              <a:chOff x="3163335" y="723900"/>
              <a:chExt cx="788364" cy="793057"/>
            </a:xfrm>
            <a:solidFill>
              <a:srgbClr val="0070C0"/>
            </a:solidFill>
            <a:effectLst/>
          </p:grpSpPr>
          <p:sp>
            <p:nvSpPr>
              <p:cNvPr id="170" name="Freeform 169"/>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71" name="Freeform 170"/>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72" name="Freeform 171"/>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73" name="Freeform 172"/>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sp>
        <p:nvSpPr>
          <p:cNvPr id="178" name="TextBox 177"/>
          <p:cNvSpPr txBox="1"/>
          <p:nvPr/>
        </p:nvSpPr>
        <p:spPr>
          <a:xfrm>
            <a:off x="5217187" y="2951465"/>
            <a:ext cx="2354659" cy="661697"/>
          </a:xfrm>
          <a:prstGeom prst="rect">
            <a:avLst/>
          </a:prstGeom>
          <a:noFill/>
          <a:ln>
            <a:noFill/>
          </a:ln>
        </p:spPr>
        <p:txBody>
          <a:bodyPr wrap="square" lIns="45700" tIns="22849" rIns="45700" bIns="22849" rtlCol="0">
            <a:spAutoFit/>
          </a:bodyPr>
          <a:lstStyle/>
          <a:p>
            <a:pPr algn="ctr"/>
            <a:r>
              <a:rPr lang="en-US" sz="2000" b="1" cap="all" dirty="0" smtClean="0">
                <a:solidFill>
                  <a:srgbClr val="5F5F5F"/>
                </a:solidFill>
              </a:rPr>
              <a:t>Mobile </a:t>
            </a:r>
          </a:p>
          <a:p>
            <a:pPr algn="ctr"/>
            <a:r>
              <a:rPr lang="en-US" sz="2000" b="1" cap="all" dirty="0" smtClean="0">
                <a:solidFill>
                  <a:srgbClr val="5F5F5F"/>
                </a:solidFill>
              </a:rPr>
              <a:t>Cloud Service</a:t>
            </a:r>
            <a:endParaRPr lang="en-US" sz="2000" b="1" cap="all" dirty="0">
              <a:solidFill>
                <a:srgbClr val="5F5F5F"/>
              </a:solidFill>
            </a:endParaRPr>
          </a:p>
        </p:txBody>
      </p:sp>
      <p:sp>
        <p:nvSpPr>
          <p:cNvPr id="181" name="Title 180"/>
          <p:cNvSpPr>
            <a:spLocks noGrp="1"/>
          </p:cNvSpPr>
          <p:nvPr>
            <p:ph type="title"/>
          </p:nvPr>
        </p:nvSpPr>
        <p:spPr>
          <a:xfrm>
            <a:off x="258173" y="204538"/>
            <a:ext cx="9702469" cy="576345"/>
          </a:xfrm>
        </p:spPr>
        <p:txBody>
          <a:bodyPr/>
          <a:lstStyle/>
          <a:p>
            <a:r>
              <a:rPr lang="en-US" dirty="0" smtClean="0"/>
              <a:t>Oracle Mobile Cloud Service</a:t>
            </a:r>
            <a:endParaRPr lang="en-US" dirty="0"/>
          </a:p>
        </p:txBody>
      </p:sp>
      <p:pic>
        <p:nvPicPr>
          <p:cNvPr id="167" name="Picture 166" descr="Screen Shot 2014-06-25 at 3.20.27 PM.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79465" y="1419731"/>
            <a:ext cx="1772960" cy="1244758"/>
          </a:xfrm>
          <a:prstGeom prst="rect">
            <a:avLst/>
          </a:prstGeom>
        </p:spPr>
      </p:pic>
      <p:pic>
        <p:nvPicPr>
          <p:cNvPr id="168" name="Picture 167" descr="Screen Shot 2014-06-25 at 3.02.18 PM.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08424" y="1624265"/>
            <a:ext cx="604586" cy="1166991"/>
          </a:xfrm>
          <a:prstGeom prst="rect">
            <a:avLst/>
          </a:prstGeom>
        </p:spPr>
      </p:pic>
      <p:pic>
        <p:nvPicPr>
          <p:cNvPr id="169" name="Picture 168" descr="images.jpe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77502" y="2418351"/>
            <a:ext cx="345770" cy="345860"/>
          </a:xfrm>
          <a:prstGeom prst="rect">
            <a:avLst/>
          </a:prstGeom>
        </p:spPr>
      </p:pic>
      <p:pic>
        <p:nvPicPr>
          <p:cNvPr id="179" name="Picture 178" descr="Eclipse_Logo2014_New.jp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323473" y="2501728"/>
            <a:ext cx="997603" cy="233482"/>
          </a:xfrm>
          <a:prstGeom prst="rect">
            <a:avLst/>
          </a:prstGeom>
        </p:spPr>
      </p:pic>
      <p:grpSp>
        <p:nvGrpSpPr>
          <p:cNvPr id="12" name="Group 188"/>
          <p:cNvGrpSpPr/>
          <p:nvPr/>
        </p:nvGrpSpPr>
        <p:grpSpPr>
          <a:xfrm>
            <a:off x="3418182" y="2167757"/>
            <a:ext cx="2861760" cy="3606521"/>
            <a:chOff x="3670854" y="2076854"/>
            <a:chExt cx="2861760" cy="3606521"/>
          </a:xfrm>
        </p:grpSpPr>
        <p:grpSp>
          <p:nvGrpSpPr>
            <p:cNvPr id="13" name="Group 167"/>
            <p:cNvGrpSpPr/>
            <p:nvPr/>
          </p:nvGrpSpPr>
          <p:grpSpPr>
            <a:xfrm>
              <a:off x="3670854" y="2076854"/>
              <a:ext cx="2861760" cy="3606521"/>
              <a:chOff x="2753857" y="1557639"/>
              <a:chExt cx="2146879" cy="2704889"/>
            </a:xfrm>
          </p:grpSpPr>
          <p:sp>
            <p:nvSpPr>
              <p:cNvPr id="21516" name="Can 21515"/>
              <p:cNvSpPr/>
              <p:nvPr/>
            </p:nvSpPr>
            <p:spPr>
              <a:xfrm>
                <a:off x="3757741" y="3677363"/>
                <a:ext cx="549517" cy="508071"/>
              </a:xfrm>
              <a:prstGeom prst="can">
                <a:avLst/>
              </a:prstGeom>
              <a:solidFill>
                <a:srgbClr val="00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b="1" dirty="0" smtClean="0">
                    <a:solidFill>
                      <a:srgbClr val="FFFFFF"/>
                    </a:solidFill>
                  </a:rPr>
                  <a:t/>
                </a:r>
                <a:br>
                  <a:rPr lang="en-US" sz="1400" b="1" dirty="0" smtClean="0">
                    <a:solidFill>
                      <a:srgbClr val="FFFFFF"/>
                    </a:solidFill>
                  </a:rPr>
                </a:br>
                <a:r>
                  <a:rPr lang="en-US" sz="1400" b="1" dirty="0" smtClean="0">
                    <a:solidFill>
                      <a:srgbClr val="FFFFFF"/>
                    </a:solidFill>
                  </a:rPr>
                  <a:t>Users</a:t>
                </a:r>
              </a:p>
              <a:p>
                <a:pPr algn="ctr"/>
                <a:endParaRPr lang="en-US" sz="1400" b="1" dirty="0">
                  <a:solidFill>
                    <a:srgbClr val="FFFFFF"/>
                  </a:solidFill>
                </a:endParaRPr>
              </a:p>
            </p:txBody>
          </p:sp>
          <p:grpSp>
            <p:nvGrpSpPr>
              <p:cNvPr id="14" name="Group 166"/>
              <p:cNvGrpSpPr/>
              <p:nvPr/>
            </p:nvGrpSpPr>
            <p:grpSpPr>
              <a:xfrm>
                <a:off x="2753857" y="1557639"/>
                <a:ext cx="1272494" cy="868913"/>
                <a:chOff x="2753857" y="1557639"/>
                <a:chExt cx="1272494" cy="868913"/>
              </a:xfrm>
            </p:grpSpPr>
            <p:sp>
              <p:nvSpPr>
                <p:cNvPr id="21520" name="TextBox 21519"/>
                <p:cNvSpPr txBox="1"/>
                <p:nvPr/>
              </p:nvSpPr>
              <p:spPr>
                <a:xfrm>
                  <a:off x="2753857" y="1557639"/>
                  <a:ext cx="1272494" cy="230833"/>
                </a:xfrm>
                <a:prstGeom prst="rect">
                  <a:avLst/>
                </a:prstGeom>
                <a:noFill/>
              </p:spPr>
              <p:txBody>
                <a:bodyPr wrap="square" rtlCol="0">
                  <a:spAutoFit/>
                </a:bodyPr>
                <a:lstStyle/>
                <a:p>
                  <a:pPr marL="228560" indent="-228560"/>
                  <a:r>
                    <a:rPr lang="en-US" sz="1400" b="1" dirty="0" smtClean="0">
                      <a:solidFill>
                        <a:srgbClr val="5F5F5F"/>
                      </a:solidFill>
                    </a:rPr>
                    <a:t>Built-in APIs</a:t>
                  </a:r>
                </a:p>
              </p:txBody>
            </p:sp>
            <p:sp>
              <p:nvSpPr>
                <p:cNvPr id="124" name="Rounded Rectangle 123"/>
                <p:cNvSpPr/>
                <p:nvPr/>
              </p:nvSpPr>
              <p:spPr>
                <a:xfrm>
                  <a:off x="2827200" y="1802927"/>
                  <a:ext cx="890794" cy="172528"/>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Offline Sync</a:t>
                  </a:r>
                  <a:endParaRPr lang="en-US" sz="1100" b="1" dirty="0">
                    <a:solidFill>
                      <a:srgbClr val="FFFFFF"/>
                    </a:solidFill>
                  </a:endParaRPr>
                </a:p>
              </p:txBody>
            </p:sp>
            <p:sp>
              <p:nvSpPr>
                <p:cNvPr id="145" name="Rounded Rectangle 144"/>
                <p:cNvSpPr/>
                <p:nvPr/>
              </p:nvSpPr>
              <p:spPr>
                <a:xfrm>
                  <a:off x="2832950" y="2254024"/>
                  <a:ext cx="890794" cy="172528"/>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Notifications</a:t>
                  </a:r>
                  <a:endParaRPr lang="en-US" sz="1100" b="1" dirty="0">
                    <a:solidFill>
                      <a:srgbClr val="FFFFFF"/>
                    </a:solidFill>
                  </a:endParaRPr>
                </a:p>
              </p:txBody>
            </p:sp>
            <p:sp>
              <p:nvSpPr>
                <p:cNvPr id="156" name="Oval 155"/>
                <p:cNvSpPr/>
                <p:nvPr/>
              </p:nvSpPr>
              <p:spPr>
                <a:xfrm>
                  <a:off x="3493682" y="2009955"/>
                  <a:ext cx="60385"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7" name="Oval 156"/>
                <p:cNvSpPr/>
                <p:nvPr/>
              </p:nvSpPr>
              <p:spPr>
                <a:xfrm>
                  <a:off x="3490814" y="2084721"/>
                  <a:ext cx="60385"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8" name="Rounded Rectangle 137"/>
                <p:cNvSpPr/>
                <p:nvPr/>
              </p:nvSpPr>
              <p:spPr>
                <a:xfrm>
                  <a:off x="2823985" y="2026437"/>
                  <a:ext cx="890794" cy="172528"/>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User </a:t>
                  </a:r>
                  <a:r>
                    <a:rPr lang="en-US" sz="1100" b="1" dirty="0" err="1" smtClean="0">
                      <a:solidFill>
                        <a:srgbClr val="FFFFFF"/>
                      </a:solidFill>
                    </a:rPr>
                    <a:t>Mgmt</a:t>
                  </a:r>
                  <a:endParaRPr lang="en-US" sz="1100" b="1" dirty="0">
                    <a:solidFill>
                      <a:srgbClr val="FFFFFF"/>
                    </a:solidFill>
                  </a:endParaRPr>
                </a:p>
              </p:txBody>
            </p:sp>
          </p:grpSp>
          <p:sp>
            <p:nvSpPr>
              <p:cNvPr id="146" name="Can 145"/>
              <p:cNvSpPr/>
              <p:nvPr/>
            </p:nvSpPr>
            <p:spPr>
              <a:xfrm>
                <a:off x="4351219" y="3754457"/>
                <a:ext cx="549517" cy="508071"/>
              </a:xfrm>
              <a:prstGeom prst="can">
                <a:avLst/>
              </a:prstGeom>
              <a:solidFill>
                <a:srgbClr val="00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b="1" dirty="0" smtClean="0">
                    <a:solidFill>
                      <a:srgbClr val="FFFFFF"/>
                    </a:solidFill>
                  </a:rPr>
                  <a:t/>
                </a:r>
                <a:br>
                  <a:rPr lang="en-US" sz="1400" b="1" dirty="0" smtClean="0">
                    <a:solidFill>
                      <a:srgbClr val="FFFFFF"/>
                    </a:solidFill>
                  </a:rPr>
                </a:br>
                <a:r>
                  <a:rPr lang="en-US" sz="1400" b="1" dirty="0" smtClean="0">
                    <a:solidFill>
                      <a:srgbClr val="FFFFFF"/>
                    </a:solidFill>
                  </a:rPr>
                  <a:t>Objs</a:t>
                </a:r>
              </a:p>
              <a:p>
                <a:pPr algn="ctr"/>
                <a:endParaRPr lang="en-US" sz="1400" b="1" dirty="0">
                  <a:solidFill>
                    <a:srgbClr val="FFFFFF"/>
                  </a:solidFill>
                </a:endParaRPr>
              </a:p>
            </p:txBody>
          </p:sp>
        </p:grpSp>
        <p:sp>
          <p:nvSpPr>
            <p:cNvPr id="180" name="Rounded Rectangle 179"/>
            <p:cNvSpPr/>
            <p:nvPr/>
          </p:nvSpPr>
          <p:spPr>
            <a:xfrm>
              <a:off x="3752578" y="3302260"/>
              <a:ext cx="1187416" cy="230037"/>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Storage</a:t>
              </a:r>
              <a:endParaRPr lang="en-US" sz="1100" b="1" dirty="0">
                <a:solidFill>
                  <a:srgbClr val="FFFFFF"/>
                </a:solidFill>
              </a:endParaRPr>
            </a:p>
          </p:txBody>
        </p:sp>
      </p:grpSp>
      <p:grpSp>
        <p:nvGrpSpPr>
          <p:cNvPr id="15" name="Group 201"/>
          <p:cNvGrpSpPr/>
          <p:nvPr/>
        </p:nvGrpSpPr>
        <p:grpSpPr>
          <a:xfrm>
            <a:off x="3686246" y="3523882"/>
            <a:ext cx="6634564" cy="1077074"/>
            <a:chOff x="3686246" y="3381007"/>
            <a:chExt cx="6634564" cy="1077074"/>
          </a:xfrm>
        </p:grpSpPr>
        <p:sp>
          <p:nvSpPr>
            <p:cNvPr id="3" name="TextBox 2"/>
            <p:cNvSpPr txBox="1"/>
            <p:nvPr/>
          </p:nvSpPr>
          <p:spPr>
            <a:xfrm>
              <a:off x="8830848" y="3799629"/>
              <a:ext cx="1122405" cy="280836"/>
            </a:xfrm>
            <a:prstGeom prst="rect">
              <a:avLst/>
            </a:prstGeom>
            <a:noFill/>
          </p:spPr>
          <p:txBody>
            <a:bodyPr wrap="none" lIns="34281" tIns="17140" rIns="34281" bIns="17140" rtlCol="0">
              <a:spAutoFit/>
            </a:bodyPr>
            <a:lstStyle/>
            <a:p>
              <a:r>
                <a:rPr lang="en-US" sz="1600" b="1" dirty="0" smtClean="0">
                  <a:solidFill>
                    <a:srgbClr val="5F5F5F"/>
                  </a:solidFill>
                </a:rPr>
                <a:t>Public Cloud</a:t>
              </a:r>
            </a:p>
          </p:txBody>
        </p:sp>
        <p:sp>
          <p:nvSpPr>
            <p:cNvPr id="158" name="Left-Right Arrow 157"/>
            <p:cNvSpPr/>
            <p:nvPr/>
          </p:nvSpPr>
          <p:spPr bwMode="auto">
            <a:xfrm>
              <a:off x="8500211" y="3381007"/>
              <a:ext cx="1820599" cy="426903"/>
            </a:xfrm>
            <a:prstGeom prst="lef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34519" tIns="17260" rIns="34519" bIns="17260"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r>
                <a:rPr lang="en-US" sz="1300" b="1" dirty="0" smtClean="0">
                  <a:solidFill>
                    <a:srgbClr val="FFFFFF"/>
                  </a:solidFill>
                  <a:latin typeface="Arial" pitchFamily="-106" charset="0"/>
                </a:rPr>
                <a:t>Connectors</a:t>
              </a:r>
              <a:endParaRPr lang="en-US" sz="1300" b="1" dirty="0">
                <a:solidFill>
                  <a:srgbClr val="FFFFFF"/>
                </a:solidFill>
                <a:latin typeface="Arial" pitchFamily="-106" charset="0"/>
              </a:endParaRPr>
            </a:p>
          </p:txBody>
        </p:sp>
        <p:sp>
          <p:nvSpPr>
            <p:cNvPr id="130" name="Rounded Rectangle 129"/>
            <p:cNvSpPr/>
            <p:nvPr/>
          </p:nvSpPr>
          <p:spPr>
            <a:xfrm>
              <a:off x="3686246" y="4228044"/>
              <a:ext cx="1187416" cy="230037"/>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3</a:t>
              </a:r>
              <a:r>
                <a:rPr lang="en-US" sz="1100" b="1" baseline="30000" dirty="0" smtClean="0">
                  <a:solidFill>
                    <a:srgbClr val="FFFFFF"/>
                  </a:solidFill>
                </a:rPr>
                <a:t>rd</a:t>
              </a:r>
              <a:r>
                <a:rPr lang="en-US" sz="1100" b="1" dirty="0" smtClean="0">
                  <a:solidFill>
                    <a:srgbClr val="FFFFFF"/>
                  </a:solidFill>
                </a:rPr>
                <a:t> Party API</a:t>
              </a:r>
              <a:endParaRPr lang="en-US" sz="1100" b="1" dirty="0">
                <a:solidFill>
                  <a:srgbClr val="FFFFFF"/>
                </a:solidFill>
              </a:endParaRPr>
            </a:p>
          </p:txBody>
        </p:sp>
      </p:grpSp>
      <p:grpSp>
        <p:nvGrpSpPr>
          <p:cNvPr id="16" name="Group 203"/>
          <p:cNvGrpSpPr/>
          <p:nvPr/>
        </p:nvGrpSpPr>
        <p:grpSpPr>
          <a:xfrm>
            <a:off x="3683855" y="2099238"/>
            <a:ext cx="8129233" cy="4319173"/>
            <a:chOff x="3683855" y="1908738"/>
            <a:chExt cx="8129233" cy="4319173"/>
          </a:xfrm>
        </p:grpSpPr>
        <p:sp>
          <p:nvSpPr>
            <p:cNvPr id="21519" name="Rounded Rectangle 21518"/>
            <p:cNvSpPr/>
            <p:nvPr/>
          </p:nvSpPr>
          <p:spPr>
            <a:xfrm>
              <a:off x="7119988" y="4748890"/>
              <a:ext cx="1292165" cy="397983"/>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80000"/>
                </a:lnSpc>
              </a:pPr>
              <a:r>
                <a:rPr lang="en-US" sz="1400" b="1" dirty="0" smtClean="0">
                  <a:solidFill>
                    <a:srgbClr val="FFFFFF"/>
                  </a:solidFill>
                </a:rPr>
                <a:t>Data Shaping</a:t>
              </a:r>
              <a:endParaRPr lang="en-US" sz="1400" b="1" dirty="0">
                <a:solidFill>
                  <a:srgbClr val="FFFFFF"/>
                </a:solidFill>
              </a:endParaRPr>
            </a:p>
          </p:txBody>
        </p:sp>
        <p:sp>
          <p:nvSpPr>
            <p:cNvPr id="114" name="Rounded Rectangle 113"/>
            <p:cNvSpPr/>
            <p:nvPr/>
          </p:nvSpPr>
          <p:spPr>
            <a:xfrm rot="16200000">
              <a:off x="6310315" y="5002211"/>
              <a:ext cx="1041401" cy="530226"/>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80000"/>
                </a:lnSpc>
              </a:pPr>
              <a:r>
                <a:rPr lang="en-US" sz="1400" b="1" dirty="0" smtClean="0">
                  <a:solidFill>
                    <a:srgbClr val="FFFFFF"/>
                  </a:solidFill>
                </a:rPr>
                <a:t>Custom</a:t>
              </a:r>
            </a:p>
            <a:p>
              <a:pPr algn="ctr">
                <a:lnSpc>
                  <a:spcPct val="80000"/>
                </a:lnSpc>
              </a:pPr>
              <a:r>
                <a:rPr lang="en-US" sz="1400" b="1" dirty="0" smtClean="0">
                  <a:solidFill>
                    <a:srgbClr val="FFFFFF"/>
                  </a:solidFill>
                </a:rPr>
                <a:t> Logic</a:t>
              </a:r>
              <a:endParaRPr lang="en-US" sz="1400" b="1" dirty="0">
                <a:solidFill>
                  <a:srgbClr val="FFFFFF"/>
                </a:solidFill>
              </a:endParaRPr>
            </a:p>
          </p:txBody>
        </p:sp>
        <p:sp>
          <p:nvSpPr>
            <p:cNvPr id="144" name="Rounded Rectangle 143"/>
            <p:cNvSpPr/>
            <p:nvPr/>
          </p:nvSpPr>
          <p:spPr>
            <a:xfrm>
              <a:off x="7106092" y="5307919"/>
              <a:ext cx="1292165" cy="397983"/>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80000"/>
                </a:lnSpc>
              </a:pPr>
              <a:r>
                <a:rPr lang="en-US" sz="1400" b="1" dirty="0" smtClean="0">
                  <a:solidFill>
                    <a:srgbClr val="FFFFFF"/>
                  </a:solidFill>
                </a:rPr>
                <a:t>Orchestrate</a:t>
              </a:r>
              <a:endParaRPr lang="en-US" sz="1400" b="1" dirty="0">
                <a:solidFill>
                  <a:srgbClr val="FFFFFF"/>
                </a:solidFill>
              </a:endParaRPr>
            </a:p>
          </p:txBody>
        </p:sp>
        <p:grpSp>
          <p:nvGrpSpPr>
            <p:cNvPr id="17" name="Group 202"/>
            <p:cNvGrpSpPr/>
            <p:nvPr/>
          </p:nvGrpSpPr>
          <p:grpSpPr>
            <a:xfrm>
              <a:off x="3683855" y="1908738"/>
              <a:ext cx="8129233" cy="4319173"/>
              <a:chOff x="3683855" y="1908738"/>
              <a:chExt cx="8129233" cy="4319173"/>
            </a:xfrm>
          </p:grpSpPr>
          <p:grpSp>
            <p:nvGrpSpPr>
              <p:cNvPr id="18" name="Group 17"/>
              <p:cNvGrpSpPr/>
              <p:nvPr/>
            </p:nvGrpSpPr>
            <p:grpSpPr>
              <a:xfrm>
                <a:off x="10516704" y="3417674"/>
                <a:ext cx="1296384" cy="1255449"/>
                <a:chOff x="1897497" y="3433964"/>
                <a:chExt cx="972541" cy="941587"/>
              </a:xfrm>
            </p:grpSpPr>
            <p:sp>
              <p:nvSpPr>
                <p:cNvPr id="136" name="Rounded Rectangle 135"/>
                <p:cNvSpPr/>
                <p:nvPr/>
              </p:nvSpPr>
              <p:spPr>
                <a:xfrm>
                  <a:off x="1897497" y="3433964"/>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sp>
              <p:nvSpPr>
                <p:cNvPr id="137" name="Rectangle 136"/>
                <p:cNvSpPr/>
                <p:nvPr/>
              </p:nvSpPr>
              <p:spPr>
                <a:xfrm>
                  <a:off x="1928236" y="3983728"/>
                  <a:ext cx="896890" cy="366989"/>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smtClean="0">
                      <a:solidFill>
                        <a:srgbClr val="000000"/>
                      </a:solidFill>
                      <a:ea typeface="ＭＳ Ｐゴシック" pitchFamily="1" charset="-128"/>
                      <a:cs typeface="Arial" pitchFamily="34" charset="0"/>
                    </a:rPr>
                    <a:t>On-Premise</a:t>
                  </a:r>
                  <a:br>
                    <a:rPr lang="en-US" sz="1100" b="1" cap="all" dirty="0" smtClean="0">
                      <a:solidFill>
                        <a:srgbClr val="000000"/>
                      </a:solidFill>
                      <a:ea typeface="ＭＳ Ｐゴシック" pitchFamily="1" charset="-128"/>
                      <a:cs typeface="Arial" pitchFamily="34" charset="0"/>
                    </a:rPr>
                  </a:br>
                  <a:r>
                    <a:rPr lang="en-US" sz="1100" b="1" cap="all" dirty="0" smtClean="0">
                      <a:solidFill>
                        <a:srgbClr val="000000"/>
                      </a:solidFill>
                      <a:ea typeface="ＭＳ Ｐゴシック" pitchFamily="1" charset="-128"/>
                      <a:cs typeface="Arial" pitchFamily="34" charset="0"/>
                    </a:rPr>
                    <a:t>Packaged</a:t>
                  </a:r>
                  <a:br>
                    <a:rPr lang="en-US" sz="1100" b="1" cap="all" dirty="0" smtClean="0">
                      <a:solidFill>
                        <a:srgbClr val="000000"/>
                      </a:solidFill>
                      <a:ea typeface="ＭＳ Ｐゴシック" pitchFamily="1" charset="-128"/>
                      <a:cs typeface="Arial" pitchFamily="34" charset="0"/>
                    </a:rPr>
                  </a:br>
                  <a:r>
                    <a:rPr lang="en-US" sz="1100" b="1" cap="all" dirty="0" smtClean="0">
                      <a:solidFill>
                        <a:srgbClr val="000000"/>
                      </a:solidFill>
                      <a:ea typeface="ＭＳ Ｐゴシック" pitchFamily="1" charset="-128"/>
                      <a:cs typeface="Arial" pitchFamily="34" charset="0"/>
                    </a:rPr>
                    <a:t>Applications</a:t>
                  </a:r>
                  <a:endParaRPr lang="en-US" sz="1100" b="1" cap="all" dirty="0">
                    <a:solidFill>
                      <a:srgbClr val="000000"/>
                    </a:solidFill>
                    <a:ea typeface="ＭＳ Ｐゴシック" pitchFamily="1" charset="-128"/>
                    <a:cs typeface="Arial" pitchFamily="34" charset="0"/>
                  </a:endParaRPr>
                </a:p>
              </p:txBody>
            </p:sp>
            <p:grpSp>
              <p:nvGrpSpPr>
                <p:cNvPr id="19" name="Group 85"/>
                <p:cNvGrpSpPr/>
                <p:nvPr/>
              </p:nvGrpSpPr>
              <p:grpSpPr>
                <a:xfrm>
                  <a:off x="1972994" y="3522980"/>
                  <a:ext cx="817456" cy="425325"/>
                  <a:chOff x="997037" y="2043031"/>
                  <a:chExt cx="1378775" cy="717382"/>
                </a:xfrm>
                <a:effectLst/>
              </p:grpSpPr>
              <p:pic>
                <p:nvPicPr>
                  <p:cNvPr id="139" name="Picture 138" descr="CycleArrow_Grey.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332879" y="2406869"/>
                    <a:ext cx="707088" cy="353544"/>
                  </a:xfrm>
                  <a:prstGeom prst="rect">
                    <a:avLst/>
                  </a:prstGeom>
                  <a:effectLst/>
                </p:spPr>
              </p:pic>
              <p:pic>
                <p:nvPicPr>
                  <p:cNvPr id="140" name="Picture 139" descr="CycleArrow_Red.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332879" y="2043031"/>
                    <a:ext cx="707088" cy="353544"/>
                  </a:xfrm>
                  <a:prstGeom prst="rect">
                    <a:avLst/>
                  </a:prstGeom>
                </p:spPr>
              </p:pic>
              <p:pic>
                <p:nvPicPr>
                  <p:cNvPr id="141" name="Picture 140" descr="Database_Grey.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97037" y="2200239"/>
                    <a:ext cx="280397" cy="329162"/>
                  </a:xfrm>
                  <a:prstGeom prst="rect">
                    <a:avLst/>
                  </a:prstGeom>
                  <a:effectLst/>
                </p:spPr>
              </p:pic>
              <p:pic>
                <p:nvPicPr>
                  <p:cNvPr id="142" name="Picture 141" descr="Database_Red.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095415" y="2200239"/>
                    <a:ext cx="280397" cy="329162"/>
                  </a:xfrm>
                  <a:prstGeom prst="rect">
                    <a:avLst/>
                  </a:prstGeom>
                  <a:effectLst/>
                </p:spPr>
              </p:pic>
              <p:pic>
                <p:nvPicPr>
                  <p:cNvPr id="143" name="Picture 142" descr="Gear_Grey.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527939" y="2243237"/>
                    <a:ext cx="316971" cy="316970"/>
                  </a:xfrm>
                  <a:prstGeom prst="rect">
                    <a:avLst/>
                  </a:prstGeom>
                </p:spPr>
              </p:pic>
            </p:grpSp>
          </p:grpSp>
          <p:grpSp>
            <p:nvGrpSpPr>
              <p:cNvPr id="20" name="Group 172"/>
              <p:cNvGrpSpPr/>
              <p:nvPr/>
            </p:nvGrpSpPr>
            <p:grpSpPr>
              <a:xfrm>
                <a:off x="10508998" y="4972462"/>
                <a:ext cx="1296384" cy="1255449"/>
                <a:chOff x="131253" y="3238410"/>
                <a:chExt cx="972541" cy="941587"/>
              </a:xfrm>
            </p:grpSpPr>
            <p:grpSp>
              <p:nvGrpSpPr>
                <p:cNvPr id="21" name="Group 18"/>
                <p:cNvGrpSpPr/>
                <p:nvPr/>
              </p:nvGrpSpPr>
              <p:grpSpPr>
                <a:xfrm>
                  <a:off x="131253" y="3238410"/>
                  <a:ext cx="972541" cy="941587"/>
                  <a:chOff x="797237" y="3433966"/>
                  <a:chExt cx="972541" cy="941587"/>
                </a:xfrm>
              </p:grpSpPr>
              <p:sp>
                <p:nvSpPr>
                  <p:cNvPr id="133" name="Rounded Rectangle 132"/>
                  <p:cNvSpPr/>
                  <p:nvPr/>
                </p:nvSpPr>
                <p:spPr>
                  <a:xfrm>
                    <a:off x="797237" y="3433966"/>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sp>
                <p:nvSpPr>
                  <p:cNvPr id="134" name="Rectangle 133"/>
                  <p:cNvSpPr/>
                  <p:nvPr/>
                </p:nvSpPr>
                <p:spPr>
                  <a:xfrm>
                    <a:off x="824546" y="4030221"/>
                    <a:ext cx="919685" cy="256190"/>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smtClean="0">
                        <a:solidFill>
                          <a:srgbClr val="000000"/>
                        </a:solidFill>
                        <a:ea typeface="ＭＳ Ｐゴシック" pitchFamily="1" charset="-128"/>
                        <a:cs typeface="Arial" pitchFamily="34" charset="0"/>
                      </a:rPr>
                      <a:t>CUSTOM Applications</a:t>
                    </a:r>
                    <a:endParaRPr lang="en-US" sz="1100" b="1" cap="all" dirty="0">
                      <a:solidFill>
                        <a:srgbClr val="000000"/>
                      </a:solidFill>
                      <a:ea typeface="ＭＳ Ｐゴシック" pitchFamily="1" charset="-128"/>
                      <a:cs typeface="Arial" pitchFamily="34" charset="0"/>
                    </a:endParaRPr>
                  </a:p>
                </p:txBody>
              </p:sp>
              <p:pic>
                <p:nvPicPr>
                  <p:cNvPr id="135" name="Picture 134" descr="Database_Grey.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29991" y="3751007"/>
                    <a:ext cx="166243" cy="195155"/>
                  </a:xfrm>
                  <a:prstGeom prst="rect">
                    <a:avLst/>
                  </a:prstGeom>
                  <a:effectLst/>
                </p:spPr>
              </p:pic>
            </p:grpSp>
            <p:grpSp>
              <p:nvGrpSpPr>
                <p:cNvPr id="22" name="Group 176"/>
                <p:cNvGrpSpPr/>
                <p:nvPr/>
              </p:nvGrpSpPr>
              <p:grpSpPr>
                <a:xfrm>
                  <a:off x="451584" y="3365960"/>
                  <a:ext cx="542754" cy="444800"/>
                  <a:chOff x="7562647" y="1604775"/>
                  <a:chExt cx="893311" cy="732090"/>
                </a:xfrm>
              </p:grpSpPr>
              <p:pic>
                <p:nvPicPr>
                  <p:cNvPr id="131" name="Picture 130" descr="BarChartUp_Grey.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562647" y="1604775"/>
                    <a:ext cx="661072" cy="534946"/>
                  </a:xfrm>
                  <a:prstGeom prst="rect">
                    <a:avLst/>
                  </a:prstGeom>
                </p:spPr>
              </p:pic>
              <p:pic>
                <p:nvPicPr>
                  <p:cNvPr id="132" name="Picture 131" descr="Bulb_Red.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7825936" y="1693985"/>
                    <a:ext cx="630022" cy="642880"/>
                  </a:xfrm>
                  <a:prstGeom prst="rect">
                    <a:avLst/>
                  </a:prstGeom>
                  <a:effectLst/>
                </p:spPr>
              </p:pic>
            </p:grpSp>
          </p:grpSp>
          <p:grpSp>
            <p:nvGrpSpPr>
              <p:cNvPr id="23" name="Group 69"/>
              <p:cNvGrpSpPr/>
              <p:nvPr/>
            </p:nvGrpSpPr>
            <p:grpSpPr>
              <a:xfrm>
                <a:off x="10483686" y="1908738"/>
                <a:ext cx="1296384" cy="1255449"/>
                <a:chOff x="3532165" y="3589677"/>
                <a:chExt cx="972541" cy="941587"/>
              </a:xfrm>
            </p:grpSpPr>
            <p:grpSp>
              <p:nvGrpSpPr>
                <p:cNvPr id="24" name="Group 66"/>
                <p:cNvGrpSpPr/>
                <p:nvPr/>
              </p:nvGrpSpPr>
              <p:grpSpPr>
                <a:xfrm>
                  <a:off x="3532165" y="3589677"/>
                  <a:ext cx="972541" cy="941587"/>
                  <a:chOff x="2204068" y="3502417"/>
                  <a:chExt cx="972541" cy="941587"/>
                </a:xfrm>
              </p:grpSpPr>
              <p:sp>
                <p:nvSpPr>
                  <p:cNvPr id="121" name="Rounded Rectangle 120"/>
                  <p:cNvSpPr/>
                  <p:nvPr/>
                </p:nvSpPr>
                <p:spPr>
                  <a:xfrm>
                    <a:off x="2204068" y="3502417"/>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grpSp>
                <p:nvGrpSpPr>
                  <p:cNvPr id="25" name="Group 91"/>
                  <p:cNvGrpSpPr/>
                  <p:nvPr/>
                </p:nvGrpSpPr>
                <p:grpSpPr>
                  <a:xfrm>
                    <a:off x="2280728" y="3667752"/>
                    <a:ext cx="817454" cy="461421"/>
                    <a:chOff x="2941429" y="2119131"/>
                    <a:chExt cx="1378775" cy="778263"/>
                  </a:xfrm>
                  <a:effectLst/>
                </p:grpSpPr>
                <p:pic>
                  <p:nvPicPr>
                    <p:cNvPr id="123" name="Picture 122" descr="Cloud_Grey.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400183" y="2317564"/>
                      <a:ext cx="426690" cy="280396"/>
                    </a:xfrm>
                    <a:prstGeom prst="rect">
                      <a:avLst/>
                    </a:prstGeom>
                  </p:spPr>
                </p:pic>
                <p:grpSp>
                  <p:nvGrpSpPr>
                    <p:cNvPr id="26" name="Group 93"/>
                    <p:cNvGrpSpPr/>
                    <p:nvPr/>
                  </p:nvGrpSpPr>
                  <p:grpSpPr>
                    <a:xfrm>
                      <a:off x="2941429" y="2119131"/>
                      <a:ext cx="1378775" cy="778263"/>
                      <a:chOff x="2941429" y="2119131"/>
                      <a:chExt cx="1378775" cy="778263"/>
                    </a:xfrm>
                  </p:grpSpPr>
                  <p:pic>
                    <p:nvPicPr>
                      <p:cNvPr id="125" name="Picture 124" descr="CycleArrow_Red.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246823" y="2119131"/>
                        <a:ext cx="707089" cy="353544"/>
                      </a:xfrm>
                      <a:prstGeom prst="rect">
                        <a:avLst/>
                      </a:prstGeom>
                    </p:spPr>
                  </p:pic>
                  <p:pic>
                    <p:nvPicPr>
                      <p:cNvPr id="126" name="Picture 125" descr="Database_Grey.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941429" y="2367656"/>
                        <a:ext cx="280398" cy="329162"/>
                      </a:xfrm>
                      <a:prstGeom prst="rect">
                        <a:avLst/>
                      </a:prstGeom>
                      <a:effectLst/>
                    </p:spPr>
                  </p:pic>
                  <p:pic>
                    <p:nvPicPr>
                      <p:cNvPr id="127" name="Picture 126" descr="Database_Red.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4039806" y="2367656"/>
                        <a:ext cx="280398" cy="329162"/>
                      </a:xfrm>
                      <a:prstGeom prst="rect">
                        <a:avLst/>
                      </a:prstGeom>
                      <a:effectLst/>
                    </p:spPr>
                  </p:pic>
                  <p:pic>
                    <p:nvPicPr>
                      <p:cNvPr id="128" name="Picture 127" descr="CycleArrow_Grey.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277272" y="2543851"/>
                        <a:ext cx="707089" cy="353543"/>
                      </a:xfrm>
                      <a:prstGeom prst="rect">
                        <a:avLst/>
                      </a:prstGeom>
                      <a:effectLst/>
                    </p:spPr>
                  </p:pic>
                </p:grpSp>
              </p:grpSp>
            </p:grpSp>
            <p:sp>
              <p:nvSpPr>
                <p:cNvPr id="120" name="Rectangle 119"/>
                <p:cNvSpPr/>
                <p:nvPr/>
              </p:nvSpPr>
              <p:spPr>
                <a:xfrm>
                  <a:off x="3552076" y="4295104"/>
                  <a:ext cx="951459" cy="145390"/>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a:solidFill>
                        <a:srgbClr val="000000"/>
                      </a:solidFill>
                      <a:ea typeface="ＭＳ Ｐゴシック" pitchFamily="1" charset="-128"/>
                      <a:cs typeface="Arial" pitchFamily="34" charset="0"/>
                    </a:rPr>
                    <a:t>Cloud</a:t>
                  </a:r>
                </a:p>
              </p:txBody>
            </p:sp>
          </p:grpSp>
          <p:sp>
            <p:nvSpPr>
              <p:cNvPr id="147" name="Rounded Rectangle 146"/>
              <p:cNvSpPr/>
              <p:nvPr/>
            </p:nvSpPr>
            <p:spPr>
              <a:xfrm>
                <a:off x="3683855" y="4532953"/>
                <a:ext cx="1187416" cy="230037"/>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Custom API</a:t>
                </a:r>
                <a:endParaRPr lang="en-US" sz="1100" b="1" dirty="0">
                  <a:solidFill>
                    <a:srgbClr val="FFFFFF"/>
                  </a:solidFill>
                </a:endParaRPr>
              </a:p>
            </p:txBody>
          </p:sp>
          <p:sp>
            <p:nvSpPr>
              <p:cNvPr id="201" name="TextBox 200"/>
              <p:cNvSpPr txBox="1"/>
              <p:nvPr/>
            </p:nvSpPr>
            <p:spPr>
              <a:xfrm>
                <a:off x="8814807" y="4036250"/>
                <a:ext cx="1384079" cy="773279"/>
              </a:xfrm>
              <a:prstGeom prst="rect">
                <a:avLst/>
              </a:prstGeom>
              <a:noFill/>
            </p:spPr>
            <p:txBody>
              <a:bodyPr wrap="none" lIns="34281" tIns="17140" rIns="34281" bIns="17140" rtlCol="0">
                <a:spAutoFit/>
              </a:bodyPr>
              <a:lstStyle/>
              <a:p>
                <a:r>
                  <a:rPr lang="en-US" sz="1600" b="1" dirty="0" smtClean="0">
                    <a:solidFill>
                      <a:srgbClr val="5F5F5F"/>
                    </a:solidFill>
                  </a:rPr>
                  <a:t>Oracle Cloud</a:t>
                </a:r>
              </a:p>
              <a:p>
                <a:r>
                  <a:rPr lang="en-US" sz="1600" b="1" dirty="0" smtClean="0">
                    <a:solidFill>
                      <a:srgbClr val="5F5F5F"/>
                    </a:solidFill>
                  </a:rPr>
                  <a:t>Enterprise </a:t>
                </a:r>
                <a:r>
                  <a:rPr lang="en-US" sz="1600" b="1" dirty="0" err="1" smtClean="0">
                    <a:solidFill>
                      <a:srgbClr val="5F5F5F"/>
                    </a:solidFill>
                  </a:rPr>
                  <a:t>SaaS</a:t>
                </a:r>
                <a:endParaRPr lang="en-US" sz="1600" b="1" dirty="0" smtClean="0">
                  <a:solidFill>
                    <a:srgbClr val="5F5F5F"/>
                  </a:solidFill>
                </a:endParaRPr>
              </a:p>
              <a:p>
                <a:r>
                  <a:rPr lang="en-US" sz="1600" b="1" dirty="0" smtClean="0">
                    <a:solidFill>
                      <a:srgbClr val="5F5F5F"/>
                    </a:solidFill>
                  </a:rPr>
                  <a:t>On-premise</a:t>
                </a:r>
                <a:endParaRPr lang="en-US" sz="1600" b="1" dirty="0">
                  <a:solidFill>
                    <a:srgbClr val="5F5F5F"/>
                  </a:solidFill>
                </a:endParaRPr>
              </a:p>
            </p:txBody>
          </p:sp>
        </p:grpSp>
      </p:grpSp>
      <p:grpSp>
        <p:nvGrpSpPr>
          <p:cNvPr id="27" name="Group 193"/>
          <p:cNvGrpSpPr/>
          <p:nvPr/>
        </p:nvGrpSpPr>
        <p:grpSpPr>
          <a:xfrm>
            <a:off x="1576535" y="707822"/>
            <a:ext cx="3042391" cy="1410016"/>
            <a:chOff x="1323870" y="599534"/>
            <a:chExt cx="3042391" cy="1410016"/>
          </a:xfrm>
        </p:grpSpPr>
        <p:sp>
          <p:nvSpPr>
            <p:cNvPr id="196" name="Right Arrow 195"/>
            <p:cNvSpPr/>
            <p:nvPr/>
          </p:nvSpPr>
          <p:spPr>
            <a:xfrm>
              <a:off x="2539339" y="637950"/>
              <a:ext cx="1826922" cy="1371600"/>
            </a:xfrm>
            <a:prstGeom prst="rightArrow">
              <a:avLst/>
            </a:prstGeom>
            <a:solidFill>
              <a:srgbClr val="FF00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197" name="Picture 196" descr="Mia.jp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2539338" y="978767"/>
              <a:ext cx="711015" cy="678561"/>
            </a:xfrm>
            <a:prstGeom prst="rect">
              <a:avLst/>
            </a:prstGeom>
            <a:ln>
              <a:noFill/>
            </a:ln>
            <a:effectLst>
              <a:softEdge rad="112500"/>
            </a:effectLst>
          </p:spPr>
        </p:pic>
        <p:sp>
          <p:nvSpPr>
            <p:cNvPr id="199" name="TextBox 68"/>
            <p:cNvSpPr txBox="1">
              <a:spLocks noChangeArrowheads="1"/>
            </p:cNvSpPr>
            <p:nvPr/>
          </p:nvSpPr>
          <p:spPr bwMode="auto">
            <a:xfrm>
              <a:off x="1323870" y="599534"/>
              <a:ext cx="2384111" cy="369332"/>
            </a:xfrm>
            <a:prstGeom prst="rect">
              <a:avLst/>
            </a:prstGeom>
            <a:noFill/>
            <a:ln w="9525">
              <a:noFill/>
              <a:miter lim="800000"/>
              <a:headEnd/>
              <a:tailEnd/>
            </a:ln>
          </p:spPr>
          <p:txBody>
            <a:bodyPr wrap="none">
              <a:prstTxWarp prst="textNoShape">
                <a:avLst/>
              </a:prstTxWarp>
              <a:spAutoFit/>
            </a:bodyPr>
            <a:lstStyle/>
            <a:p>
              <a:r>
                <a:rPr lang="en-US" dirty="0">
                  <a:solidFill>
                    <a:srgbClr val="FF0000"/>
                  </a:solidFill>
                </a:rPr>
                <a:t>Outside-in, Mobile First</a:t>
              </a:r>
            </a:p>
          </p:txBody>
        </p:sp>
      </p:grpSp>
      <p:grpSp>
        <p:nvGrpSpPr>
          <p:cNvPr id="28" name="Group 192"/>
          <p:cNvGrpSpPr/>
          <p:nvPr/>
        </p:nvGrpSpPr>
        <p:grpSpPr>
          <a:xfrm>
            <a:off x="7578505" y="676133"/>
            <a:ext cx="2985022" cy="1402161"/>
            <a:chOff x="8095866" y="133157"/>
            <a:chExt cx="2985022" cy="1402161"/>
          </a:xfrm>
        </p:grpSpPr>
        <p:sp>
          <p:nvSpPr>
            <p:cNvPr id="205" name="Right Arrow 204"/>
            <p:cNvSpPr/>
            <p:nvPr/>
          </p:nvSpPr>
          <p:spPr>
            <a:xfrm rot="10800000">
              <a:off x="8095866" y="133157"/>
              <a:ext cx="2347544" cy="1371600"/>
            </a:xfrm>
            <a:prstGeom prst="rightArrow">
              <a:avLst/>
            </a:prstGeom>
            <a:solidFill>
              <a:srgbClr val="FF00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206" name="Picture 205" descr="Jeff.jpg"/>
            <p:cNvPicPr>
              <a:picLocks noChangeAspect="1"/>
            </p:cNvPicPr>
            <p:nvPr/>
          </p:nvPicPr>
          <p:blipFill>
            <a:blip r:embed="rId20" cstate="print">
              <a:alphaModFix amt="99000"/>
              <a:extLst>
                <a:ext uri="{28A0092B-C50C-407E-A947-70E740481C1C}">
                  <a14:useLocalDpi xmlns:a14="http://schemas.microsoft.com/office/drawing/2010/main"/>
                </a:ext>
              </a:extLst>
            </a:blip>
            <a:srcRect/>
            <a:stretch>
              <a:fillRect/>
            </a:stretch>
          </p:blipFill>
          <p:spPr>
            <a:xfrm>
              <a:off x="9014599" y="560914"/>
              <a:ext cx="855466" cy="587093"/>
            </a:xfrm>
            <a:prstGeom prst="rect">
              <a:avLst/>
            </a:prstGeom>
            <a:ln>
              <a:noFill/>
            </a:ln>
            <a:effectLst>
              <a:softEdge rad="112500"/>
            </a:effectLst>
          </p:spPr>
        </p:pic>
        <p:pic>
          <p:nvPicPr>
            <p:cNvPr id="207" name="Picture 206" descr="Samir.jpg"/>
            <p:cNvPicPr>
              <a:picLocks noChangeAspect="1"/>
            </p:cNvPicPr>
            <p:nvPr/>
          </p:nvPicPr>
          <p:blipFill>
            <a:blip r:embed="rId21" cstate="print">
              <a:alphaModFix amt="75000"/>
              <a:extLst>
                <a:ext uri="{28A0092B-C50C-407E-A947-70E740481C1C}">
                  <a14:useLocalDpi xmlns:a14="http://schemas.microsoft.com/office/drawing/2010/main"/>
                </a:ext>
              </a:extLst>
            </a:blip>
            <a:srcRect/>
            <a:stretch>
              <a:fillRect/>
            </a:stretch>
          </p:blipFill>
          <p:spPr>
            <a:xfrm>
              <a:off x="9570592" y="577694"/>
              <a:ext cx="812588" cy="553824"/>
            </a:xfrm>
            <a:prstGeom prst="rect">
              <a:avLst/>
            </a:prstGeom>
            <a:ln>
              <a:noFill/>
            </a:ln>
            <a:effectLst>
              <a:softEdge rad="112500"/>
            </a:effectLst>
          </p:spPr>
        </p:pic>
        <p:sp>
          <p:nvSpPr>
            <p:cNvPr id="208" name="TextBox 70"/>
            <p:cNvSpPr txBox="1">
              <a:spLocks noChangeArrowheads="1"/>
            </p:cNvSpPr>
            <p:nvPr/>
          </p:nvSpPr>
          <p:spPr bwMode="auto">
            <a:xfrm>
              <a:off x="8741786" y="1165986"/>
              <a:ext cx="2339102" cy="369332"/>
            </a:xfrm>
            <a:prstGeom prst="rect">
              <a:avLst/>
            </a:prstGeom>
            <a:noFill/>
            <a:ln w="9525">
              <a:noFill/>
              <a:miter lim="800000"/>
              <a:headEnd/>
              <a:tailEnd/>
            </a:ln>
          </p:spPr>
          <p:txBody>
            <a:bodyPr wrap="none">
              <a:prstTxWarp prst="textNoShape">
                <a:avLst/>
              </a:prstTxWarp>
              <a:spAutoFit/>
            </a:bodyPr>
            <a:lstStyle/>
            <a:p>
              <a:r>
                <a:rPr lang="en-US" dirty="0">
                  <a:solidFill>
                    <a:srgbClr val="FF0000"/>
                  </a:solidFill>
                </a:rPr>
                <a:t>Inside-out, Service first</a:t>
              </a:r>
            </a:p>
          </p:txBody>
        </p:sp>
      </p:grpSp>
      <p:grpSp>
        <p:nvGrpSpPr>
          <p:cNvPr id="29" name="Group 21513"/>
          <p:cNvGrpSpPr/>
          <p:nvPr/>
        </p:nvGrpSpPr>
        <p:grpSpPr>
          <a:xfrm>
            <a:off x="3253977" y="727626"/>
            <a:ext cx="3394112" cy="1394060"/>
            <a:chOff x="4442672" y="743501"/>
            <a:chExt cx="3394112" cy="1394060"/>
          </a:xfrm>
        </p:grpSpPr>
        <p:pic>
          <p:nvPicPr>
            <p:cNvPr id="6" name="Picture 5"/>
            <p:cNvPicPr>
              <a:picLocks noChangeAspect="1"/>
            </p:cNvPicPr>
            <p:nvPr/>
          </p:nvPicPr>
          <p:blipFill>
            <a:blip r:embed="rId22" cstate="print">
              <a:duotone>
                <a:schemeClr val="accent1">
                  <a:shade val="45000"/>
                  <a:satMod val="135000"/>
                </a:schemeClr>
                <a:prstClr val="white"/>
              </a:duotone>
            </a:blip>
            <a:stretch>
              <a:fillRect/>
            </a:stretch>
          </p:blipFill>
          <p:spPr>
            <a:xfrm>
              <a:off x="6753518" y="1177206"/>
              <a:ext cx="849520" cy="655344"/>
            </a:xfrm>
            <a:prstGeom prst="rect">
              <a:avLst/>
            </a:prstGeom>
          </p:spPr>
        </p:pic>
        <p:grpSp>
          <p:nvGrpSpPr>
            <p:cNvPr id="30" name="Group 29"/>
            <p:cNvGrpSpPr/>
            <p:nvPr/>
          </p:nvGrpSpPr>
          <p:grpSpPr>
            <a:xfrm>
              <a:off x="4442672" y="743501"/>
              <a:ext cx="3394112" cy="1394060"/>
              <a:chOff x="4504618" y="758989"/>
              <a:chExt cx="3394112" cy="1394060"/>
            </a:xfrm>
          </p:grpSpPr>
          <p:sp>
            <p:nvSpPr>
              <p:cNvPr id="46" name="TextBox 45"/>
              <p:cNvSpPr txBox="1"/>
              <p:nvPr/>
            </p:nvSpPr>
            <p:spPr>
              <a:xfrm>
                <a:off x="5764981" y="769694"/>
                <a:ext cx="995350" cy="280836"/>
              </a:xfrm>
              <a:prstGeom prst="rect">
                <a:avLst/>
              </a:prstGeom>
              <a:noFill/>
            </p:spPr>
            <p:txBody>
              <a:bodyPr wrap="square" lIns="34281" tIns="17140" rIns="34281" bIns="17140" rtlCol="0">
                <a:spAutoFit/>
              </a:bodyPr>
              <a:lstStyle/>
              <a:p>
                <a:pPr algn="ctr"/>
                <a:r>
                  <a:rPr lang="en-US" sz="1600" b="1" dirty="0" smtClean="0">
                    <a:solidFill>
                      <a:srgbClr val="5F5F5F"/>
                    </a:solidFill>
                  </a:rPr>
                  <a:t>Analytics</a:t>
                </a:r>
                <a:endParaRPr lang="en-US" sz="1600" b="1" dirty="0">
                  <a:solidFill>
                    <a:srgbClr val="5F5F5F"/>
                  </a:solidFill>
                </a:endParaRPr>
              </a:p>
            </p:txBody>
          </p:sp>
          <p:grpSp>
            <p:nvGrpSpPr>
              <p:cNvPr id="31" name="Group 180"/>
              <p:cNvGrpSpPr/>
              <p:nvPr/>
            </p:nvGrpSpPr>
            <p:grpSpPr>
              <a:xfrm>
                <a:off x="5768086" y="1111419"/>
                <a:ext cx="794445" cy="679800"/>
                <a:chOff x="1428857" y="1327640"/>
                <a:chExt cx="894016" cy="799881"/>
              </a:xfrm>
            </p:grpSpPr>
            <p:sp>
              <p:nvSpPr>
                <p:cNvPr id="182" name="Freeform 181"/>
                <p:cNvSpPr/>
                <p:nvPr/>
              </p:nvSpPr>
              <p:spPr>
                <a:xfrm>
                  <a:off x="1447914" y="1327640"/>
                  <a:ext cx="874959" cy="609762"/>
                </a:xfrm>
                <a:custGeom>
                  <a:avLst/>
                  <a:gdLst>
                    <a:gd name="connsiteX0" fmla="*/ 0 w 978552"/>
                    <a:gd name="connsiteY0" fmla="*/ 707833 h 707833"/>
                    <a:gd name="connsiteX1" fmla="*/ 364355 w 978552"/>
                    <a:gd name="connsiteY1" fmla="*/ 322689 h 707833"/>
                    <a:gd name="connsiteX2" fmla="*/ 551737 w 978552"/>
                    <a:gd name="connsiteY2" fmla="*/ 437191 h 707833"/>
                    <a:gd name="connsiteX3" fmla="*/ 978552 w 978552"/>
                    <a:gd name="connsiteY3" fmla="*/ 0 h 707833"/>
                    <a:gd name="connsiteX0" fmla="*/ 0 w 1035665"/>
                    <a:gd name="connsiteY0" fmla="*/ 673560 h 673560"/>
                    <a:gd name="connsiteX1" fmla="*/ 421468 w 1035665"/>
                    <a:gd name="connsiteY1" fmla="*/ 322689 h 673560"/>
                    <a:gd name="connsiteX2" fmla="*/ 608850 w 1035665"/>
                    <a:gd name="connsiteY2" fmla="*/ 437191 h 673560"/>
                    <a:gd name="connsiteX3" fmla="*/ 1035665 w 1035665"/>
                    <a:gd name="connsiteY3" fmla="*/ 0 h 673560"/>
                    <a:gd name="connsiteX0" fmla="*/ 0 w 1024522"/>
                    <a:gd name="connsiteY0" fmla="*/ 751562 h 751562"/>
                    <a:gd name="connsiteX1" fmla="*/ 410325 w 1024522"/>
                    <a:gd name="connsiteY1" fmla="*/ 322689 h 751562"/>
                    <a:gd name="connsiteX2" fmla="*/ 597707 w 1024522"/>
                    <a:gd name="connsiteY2" fmla="*/ 437191 h 751562"/>
                    <a:gd name="connsiteX3" fmla="*/ 1024522 w 1024522"/>
                    <a:gd name="connsiteY3" fmla="*/ 0 h 751562"/>
                    <a:gd name="connsiteX0" fmla="*/ 0 w 991092"/>
                    <a:gd name="connsiteY0" fmla="*/ 762705 h 762705"/>
                    <a:gd name="connsiteX1" fmla="*/ 410325 w 991092"/>
                    <a:gd name="connsiteY1" fmla="*/ 333832 h 762705"/>
                    <a:gd name="connsiteX2" fmla="*/ 597707 w 991092"/>
                    <a:gd name="connsiteY2" fmla="*/ 448334 h 762705"/>
                    <a:gd name="connsiteX3" fmla="*/ 991092 w 991092"/>
                    <a:gd name="connsiteY3" fmla="*/ 0 h 762705"/>
                    <a:gd name="connsiteX0" fmla="*/ 0 w 1044744"/>
                    <a:gd name="connsiteY0" fmla="*/ 799414 h 799414"/>
                    <a:gd name="connsiteX1" fmla="*/ 410325 w 1044744"/>
                    <a:gd name="connsiteY1" fmla="*/ 370541 h 799414"/>
                    <a:gd name="connsiteX2" fmla="*/ 597707 w 1044744"/>
                    <a:gd name="connsiteY2" fmla="*/ 485043 h 799414"/>
                    <a:gd name="connsiteX3" fmla="*/ 1044744 w 1044744"/>
                    <a:gd name="connsiteY3" fmla="*/ 0 h 799414"/>
                    <a:gd name="connsiteX0" fmla="*/ 0 w 1044744"/>
                    <a:gd name="connsiteY0" fmla="*/ 799414 h 799414"/>
                    <a:gd name="connsiteX1" fmla="*/ 410325 w 1044744"/>
                    <a:gd name="connsiteY1" fmla="*/ 370541 h 799414"/>
                    <a:gd name="connsiteX2" fmla="*/ 597707 w 1044744"/>
                    <a:gd name="connsiteY2" fmla="*/ 499162 h 799414"/>
                    <a:gd name="connsiteX3" fmla="*/ 1044744 w 1044744"/>
                    <a:gd name="connsiteY3" fmla="*/ 0 h 799414"/>
                    <a:gd name="connsiteX0" fmla="*/ 0 w 1044744"/>
                    <a:gd name="connsiteY0" fmla="*/ 799414 h 799414"/>
                    <a:gd name="connsiteX1" fmla="*/ 410325 w 1044744"/>
                    <a:gd name="connsiteY1" fmla="*/ 370541 h 799414"/>
                    <a:gd name="connsiteX2" fmla="*/ 589235 w 1044744"/>
                    <a:gd name="connsiteY2" fmla="*/ 482219 h 799414"/>
                    <a:gd name="connsiteX3" fmla="*/ 1044744 w 1044744"/>
                    <a:gd name="connsiteY3" fmla="*/ 0 h 799414"/>
                    <a:gd name="connsiteX0" fmla="*/ 0 w 1010296"/>
                    <a:gd name="connsiteY0" fmla="*/ 770707 h 770707"/>
                    <a:gd name="connsiteX1" fmla="*/ 375877 w 1010296"/>
                    <a:gd name="connsiteY1" fmla="*/ 370541 h 770707"/>
                    <a:gd name="connsiteX2" fmla="*/ 554787 w 1010296"/>
                    <a:gd name="connsiteY2" fmla="*/ 482219 h 770707"/>
                    <a:gd name="connsiteX3" fmla="*/ 1010296 w 1010296"/>
                    <a:gd name="connsiteY3" fmla="*/ 0 h 770707"/>
                    <a:gd name="connsiteX0" fmla="*/ 0 w 1004555"/>
                    <a:gd name="connsiteY0" fmla="*/ 753484 h 753484"/>
                    <a:gd name="connsiteX1" fmla="*/ 370136 w 1004555"/>
                    <a:gd name="connsiteY1" fmla="*/ 370541 h 753484"/>
                    <a:gd name="connsiteX2" fmla="*/ 549046 w 1004555"/>
                    <a:gd name="connsiteY2" fmla="*/ 482219 h 753484"/>
                    <a:gd name="connsiteX3" fmla="*/ 1004555 w 1004555"/>
                    <a:gd name="connsiteY3" fmla="*/ 0 h 753484"/>
                    <a:gd name="connsiteX0" fmla="*/ 0 w 970106"/>
                    <a:gd name="connsiteY0" fmla="*/ 716164 h 716164"/>
                    <a:gd name="connsiteX1" fmla="*/ 370136 w 970106"/>
                    <a:gd name="connsiteY1" fmla="*/ 333221 h 716164"/>
                    <a:gd name="connsiteX2" fmla="*/ 549046 w 970106"/>
                    <a:gd name="connsiteY2" fmla="*/ 444899 h 716164"/>
                    <a:gd name="connsiteX3" fmla="*/ 970106 w 970106"/>
                    <a:gd name="connsiteY3" fmla="*/ 0 h 716164"/>
                    <a:gd name="connsiteX0" fmla="*/ 0 w 984448"/>
                    <a:gd name="connsiteY0" fmla="*/ 701822 h 701822"/>
                    <a:gd name="connsiteX1" fmla="*/ 370136 w 984448"/>
                    <a:gd name="connsiteY1" fmla="*/ 318879 h 701822"/>
                    <a:gd name="connsiteX2" fmla="*/ 549046 w 984448"/>
                    <a:gd name="connsiteY2" fmla="*/ 430557 h 701822"/>
                    <a:gd name="connsiteX3" fmla="*/ 984448 w 984448"/>
                    <a:gd name="connsiteY3" fmla="*/ 0 h 701822"/>
                    <a:gd name="connsiteX0" fmla="*/ 0 w 991619"/>
                    <a:gd name="connsiteY0" fmla="*/ 691065 h 691065"/>
                    <a:gd name="connsiteX1" fmla="*/ 377307 w 991619"/>
                    <a:gd name="connsiteY1" fmla="*/ 318879 h 691065"/>
                    <a:gd name="connsiteX2" fmla="*/ 556217 w 991619"/>
                    <a:gd name="connsiteY2" fmla="*/ 430557 h 691065"/>
                    <a:gd name="connsiteX3" fmla="*/ 991619 w 991619"/>
                    <a:gd name="connsiteY3" fmla="*/ 0 h 691065"/>
                  </a:gdLst>
                  <a:ahLst/>
                  <a:cxnLst>
                    <a:cxn ang="0">
                      <a:pos x="connsiteX0" y="connsiteY0"/>
                    </a:cxn>
                    <a:cxn ang="0">
                      <a:pos x="connsiteX1" y="connsiteY1"/>
                    </a:cxn>
                    <a:cxn ang="0">
                      <a:pos x="connsiteX2" y="connsiteY2"/>
                    </a:cxn>
                    <a:cxn ang="0">
                      <a:pos x="connsiteX3" y="connsiteY3"/>
                    </a:cxn>
                  </a:cxnLst>
                  <a:rect l="l" t="t" r="r" b="b"/>
                  <a:pathLst>
                    <a:path w="991619" h="691065">
                      <a:moveTo>
                        <a:pt x="0" y="691065"/>
                      </a:moveTo>
                      <a:lnTo>
                        <a:pt x="377307" y="318879"/>
                      </a:lnTo>
                      <a:lnTo>
                        <a:pt x="556217" y="430557"/>
                      </a:lnTo>
                      <a:lnTo>
                        <a:pt x="991619" y="0"/>
                      </a:lnTo>
                    </a:path>
                  </a:pathLst>
                </a:custGeom>
                <a:noFill/>
                <a:ln w="76200" cap="flat" cmpd="sng" algn="ctr">
                  <a:solidFill>
                    <a:srgbClr val="FF1414"/>
                  </a:solidFill>
                  <a:prstDash val="solid"/>
                  <a:miter lim="800000"/>
                  <a:tailEnd type="triangle" w="med" len="sm"/>
                </a:ln>
                <a:effectLst/>
              </p:spPr>
              <p:txBody>
                <a:bodyPr rtlCol="0" anchor="ctr"/>
                <a:lstStyle/>
                <a:p>
                  <a:pPr algn="ctr" defTabSz="1218987">
                    <a:defRPr/>
                  </a:pPr>
                  <a:endParaRPr lang="en-US" sz="2400" kern="0" dirty="0">
                    <a:solidFill>
                      <a:srgbClr val="000000"/>
                    </a:solidFill>
                    <a:latin typeface="Arial"/>
                  </a:endParaRPr>
                </a:p>
              </p:txBody>
            </p:sp>
            <p:cxnSp>
              <p:nvCxnSpPr>
                <p:cNvPr id="183" name="Straight Connector 182"/>
                <p:cNvCxnSpPr/>
                <p:nvPr/>
              </p:nvCxnSpPr>
              <p:spPr>
                <a:xfrm>
                  <a:off x="1428857" y="2127521"/>
                  <a:ext cx="881360" cy="0"/>
                </a:xfrm>
                <a:prstGeom prst="line">
                  <a:avLst/>
                </a:prstGeom>
                <a:noFill/>
                <a:ln w="28575" cap="flat" cmpd="sng" algn="ctr">
                  <a:solidFill>
                    <a:srgbClr val="FF1414"/>
                  </a:solidFill>
                  <a:prstDash val="solid"/>
                </a:ln>
                <a:effectLst/>
              </p:spPr>
            </p:cxnSp>
            <p:sp>
              <p:nvSpPr>
                <p:cNvPr id="184" name="Rectangle 7"/>
                <p:cNvSpPr/>
                <p:nvPr/>
              </p:nvSpPr>
              <p:spPr>
                <a:xfrm>
                  <a:off x="1492445" y="1881069"/>
                  <a:ext cx="129518" cy="198934"/>
                </a:xfrm>
                <a:custGeom>
                  <a:avLst/>
                  <a:gdLst>
                    <a:gd name="connsiteX0" fmla="*/ 0 w 122263"/>
                    <a:gd name="connsiteY0" fmla="*/ 0 h 174019"/>
                    <a:gd name="connsiteX1" fmla="*/ 122263 w 122263"/>
                    <a:gd name="connsiteY1" fmla="*/ 0 h 174019"/>
                    <a:gd name="connsiteX2" fmla="*/ 122263 w 122263"/>
                    <a:gd name="connsiteY2" fmla="*/ 174019 h 174019"/>
                    <a:gd name="connsiteX3" fmla="*/ 0 w 122263"/>
                    <a:gd name="connsiteY3" fmla="*/ 174019 h 174019"/>
                    <a:gd name="connsiteX4" fmla="*/ 0 w 122263"/>
                    <a:gd name="connsiteY4" fmla="*/ 0 h 174019"/>
                    <a:gd name="connsiteX0" fmla="*/ 0 w 122263"/>
                    <a:gd name="connsiteY0" fmla="*/ 99662 h 174019"/>
                    <a:gd name="connsiteX1" fmla="*/ 122263 w 122263"/>
                    <a:gd name="connsiteY1" fmla="*/ 0 h 174019"/>
                    <a:gd name="connsiteX2" fmla="*/ 122263 w 122263"/>
                    <a:gd name="connsiteY2" fmla="*/ 174019 h 174019"/>
                    <a:gd name="connsiteX3" fmla="*/ 0 w 122263"/>
                    <a:gd name="connsiteY3" fmla="*/ 174019 h 174019"/>
                    <a:gd name="connsiteX4" fmla="*/ 0 w 122263"/>
                    <a:gd name="connsiteY4" fmla="*/ 99662 h 174019"/>
                    <a:gd name="connsiteX0" fmla="*/ 0 w 124754"/>
                    <a:gd name="connsiteY0" fmla="*/ 124577 h 198934"/>
                    <a:gd name="connsiteX1" fmla="*/ 124754 w 124754"/>
                    <a:gd name="connsiteY1" fmla="*/ 0 h 198934"/>
                    <a:gd name="connsiteX2" fmla="*/ 122263 w 124754"/>
                    <a:gd name="connsiteY2" fmla="*/ 198934 h 198934"/>
                    <a:gd name="connsiteX3" fmla="*/ 0 w 124754"/>
                    <a:gd name="connsiteY3" fmla="*/ 198934 h 198934"/>
                    <a:gd name="connsiteX4" fmla="*/ 0 w 124754"/>
                    <a:gd name="connsiteY4" fmla="*/ 124577 h 198934"/>
                    <a:gd name="connsiteX0" fmla="*/ 2492 w 124754"/>
                    <a:gd name="connsiteY0" fmla="*/ 132052 h 198934"/>
                    <a:gd name="connsiteX1" fmla="*/ 124754 w 124754"/>
                    <a:gd name="connsiteY1" fmla="*/ 0 h 198934"/>
                    <a:gd name="connsiteX2" fmla="*/ 122263 w 124754"/>
                    <a:gd name="connsiteY2" fmla="*/ 198934 h 198934"/>
                    <a:gd name="connsiteX3" fmla="*/ 0 w 124754"/>
                    <a:gd name="connsiteY3" fmla="*/ 198934 h 198934"/>
                    <a:gd name="connsiteX4" fmla="*/ 2492 w 124754"/>
                    <a:gd name="connsiteY4" fmla="*/ 132052 h 198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54" h="198934">
                      <a:moveTo>
                        <a:pt x="2492" y="132052"/>
                      </a:moveTo>
                      <a:lnTo>
                        <a:pt x="124754" y="0"/>
                      </a:lnTo>
                      <a:cubicBezTo>
                        <a:pt x="123924" y="66311"/>
                        <a:pt x="123093" y="132623"/>
                        <a:pt x="122263" y="198934"/>
                      </a:cubicBezTo>
                      <a:lnTo>
                        <a:pt x="0" y="198934"/>
                      </a:lnTo>
                      <a:cubicBezTo>
                        <a:pt x="831" y="176640"/>
                        <a:pt x="1661" y="154346"/>
                        <a:pt x="2492" y="132052"/>
                      </a:cubicBez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5" name="Rectangle 31"/>
                <p:cNvSpPr/>
                <p:nvPr/>
              </p:nvSpPr>
              <p:spPr>
                <a:xfrm>
                  <a:off x="1646954" y="1730121"/>
                  <a:ext cx="126932" cy="349881"/>
                </a:xfrm>
                <a:custGeom>
                  <a:avLst/>
                  <a:gdLst>
                    <a:gd name="connsiteX0" fmla="*/ 0 w 122263"/>
                    <a:gd name="connsiteY0" fmla="*/ 0 h 329948"/>
                    <a:gd name="connsiteX1" fmla="*/ 122263 w 122263"/>
                    <a:gd name="connsiteY1" fmla="*/ 0 h 329948"/>
                    <a:gd name="connsiteX2" fmla="*/ 122263 w 122263"/>
                    <a:gd name="connsiteY2" fmla="*/ 329948 h 329948"/>
                    <a:gd name="connsiteX3" fmla="*/ 0 w 122263"/>
                    <a:gd name="connsiteY3" fmla="*/ 329948 h 329948"/>
                    <a:gd name="connsiteX4" fmla="*/ 0 w 122263"/>
                    <a:gd name="connsiteY4" fmla="*/ 0 h 329948"/>
                    <a:gd name="connsiteX0" fmla="*/ 0 w 122263"/>
                    <a:gd name="connsiteY0" fmla="*/ 117103 h 329948"/>
                    <a:gd name="connsiteX1" fmla="*/ 122263 w 122263"/>
                    <a:gd name="connsiteY1" fmla="*/ 0 h 329948"/>
                    <a:gd name="connsiteX2" fmla="*/ 122263 w 122263"/>
                    <a:gd name="connsiteY2" fmla="*/ 329948 h 329948"/>
                    <a:gd name="connsiteX3" fmla="*/ 0 w 122263"/>
                    <a:gd name="connsiteY3" fmla="*/ 329948 h 329948"/>
                    <a:gd name="connsiteX4" fmla="*/ 0 w 122263"/>
                    <a:gd name="connsiteY4" fmla="*/ 117103 h 329948"/>
                    <a:gd name="connsiteX0" fmla="*/ 0 w 122263"/>
                    <a:gd name="connsiteY0" fmla="*/ 137036 h 349881"/>
                    <a:gd name="connsiteX1" fmla="*/ 119771 w 122263"/>
                    <a:gd name="connsiteY1" fmla="*/ 0 h 349881"/>
                    <a:gd name="connsiteX2" fmla="*/ 122263 w 122263"/>
                    <a:gd name="connsiteY2" fmla="*/ 349881 h 349881"/>
                    <a:gd name="connsiteX3" fmla="*/ 0 w 122263"/>
                    <a:gd name="connsiteY3" fmla="*/ 349881 h 349881"/>
                    <a:gd name="connsiteX4" fmla="*/ 0 w 122263"/>
                    <a:gd name="connsiteY4" fmla="*/ 137036 h 349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63" h="349881">
                      <a:moveTo>
                        <a:pt x="0" y="137036"/>
                      </a:moveTo>
                      <a:lnTo>
                        <a:pt x="119771" y="0"/>
                      </a:lnTo>
                      <a:cubicBezTo>
                        <a:pt x="120602" y="116627"/>
                        <a:pt x="121432" y="233254"/>
                        <a:pt x="122263" y="349881"/>
                      </a:cubicBezTo>
                      <a:lnTo>
                        <a:pt x="0" y="349881"/>
                      </a:lnTo>
                      <a:lnTo>
                        <a:pt x="0" y="137036"/>
                      </a:ln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6" name="Rectangle 32"/>
                <p:cNvSpPr/>
                <p:nvPr/>
              </p:nvSpPr>
              <p:spPr>
                <a:xfrm>
                  <a:off x="1801463" y="1718765"/>
                  <a:ext cx="126932" cy="361240"/>
                </a:xfrm>
                <a:custGeom>
                  <a:avLst/>
                  <a:gdLst>
                    <a:gd name="connsiteX0" fmla="*/ 0 w 122263"/>
                    <a:gd name="connsiteY0" fmla="*/ 0 h 391139"/>
                    <a:gd name="connsiteX1" fmla="*/ 122263 w 122263"/>
                    <a:gd name="connsiteY1" fmla="*/ 0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0 h 391139"/>
                    <a:gd name="connsiteX1" fmla="*/ 122263 w 122263"/>
                    <a:gd name="connsiteY1" fmla="*/ 82222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0 h 391139"/>
                    <a:gd name="connsiteX1" fmla="*/ 122263 w 122263"/>
                    <a:gd name="connsiteY1" fmla="*/ 72256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0 h 383664"/>
                    <a:gd name="connsiteX1" fmla="*/ 122263 w 122263"/>
                    <a:gd name="connsiteY1" fmla="*/ 64781 h 383664"/>
                    <a:gd name="connsiteX2" fmla="*/ 122263 w 122263"/>
                    <a:gd name="connsiteY2" fmla="*/ 383664 h 383664"/>
                    <a:gd name="connsiteX3" fmla="*/ 0 w 122263"/>
                    <a:gd name="connsiteY3" fmla="*/ 383664 h 383664"/>
                    <a:gd name="connsiteX4" fmla="*/ 0 w 122263"/>
                    <a:gd name="connsiteY4" fmla="*/ 0 h 383664"/>
                    <a:gd name="connsiteX0" fmla="*/ 0 w 122263"/>
                    <a:gd name="connsiteY0" fmla="*/ 0 h 383664"/>
                    <a:gd name="connsiteX1" fmla="*/ 122263 w 122263"/>
                    <a:gd name="connsiteY1" fmla="*/ 74747 h 383664"/>
                    <a:gd name="connsiteX2" fmla="*/ 122263 w 122263"/>
                    <a:gd name="connsiteY2" fmla="*/ 383664 h 383664"/>
                    <a:gd name="connsiteX3" fmla="*/ 0 w 122263"/>
                    <a:gd name="connsiteY3" fmla="*/ 383664 h 383664"/>
                    <a:gd name="connsiteX4" fmla="*/ 0 w 122263"/>
                    <a:gd name="connsiteY4" fmla="*/ 0 h 383664"/>
                    <a:gd name="connsiteX0" fmla="*/ 0 w 122263"/>
                    <a:gd name="connsiteY0" fmla="*/ 0 h 361240"/>
                    <a:gd name="connsiteX1" fmla="*/ 122263 w 122263"/>
                    <a:gd name="connsiteY1" fmla="*/ 52323 h 361240"/>
                    <a:gd name="connsiteX2" fmla="*/ 122263 w 122263"/>
                    <a:gd name="connsiteY2" fmla="*/ 361240 h 361240"/>
                    <a:gd name="connsiteX3" fmla="*/ 0 w 122263"/>
                    <a:gd name="connsiteY3" fmla="*/ 361240 h 361240"/>
                    <a:gd name="connsiteX4" fmla="*/ 0 w 122263"/>
                    <a:gd name="connsiteY4" fmla="*/ 0 h 361240"/>
                    <a:gd name="connsiteX0" fmla="*/ 0 w 122263"/>
                    <a:gd name="connsiteY0" fmla="*/ 0 h 361240"/>
                    <a:gd name="connsiteX1" fmla="*/ 122263 w 122263"/>
                    <a:gd name="connsiteY1" fmla="*/ 72256 h 361240"/>
                    <a:gd name="connsiteX2" fmla="*/ 122263 w 122263"/>
                    <a:gd name="connsiteY2" fmla="*/ 361240 h 361240"/>
                    <a:gd name="connsiteX3" fmla="*/ 0 w 122263"/>
                    <a:gd name="connsiteY3" fmla="*/ 361240 h 361240"/>
                    <a:gd name="connsiteX4" fmla="*/ 0 w 122263"/>
                    <a:gd name="connsiteY4" fmla="*/ 0 h 361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63" h="361240">
                      <a:moveTo>
                        <a:pt x="0" y="0"/>
                      </a:moveTo>
                      <a:lnTo>
                        <a:pt x="122263" y="72256"/>
                      </a:lnTo>
                      <a:lnTo>
                        <a:pt x="122263" y="361240"/>
                      </a:lnTo>
                      <a:lnTo>
                        <a:pt x="0" y="361240"/>
                      </a:lnTo>
                      <a:lnTo>
                        <a:pt x="0" y="0"/>
                      </a:ln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7" name="Rectangle 33"/>
                <p:cNvSpPr/>
                <p:nvPr/>
              </p:nvSpPr>
              <p:spPr>
                <a:xfrm>
                  <a:off x="1952839" y="1688585"/>
                  <a:ext cx="130336" cy="391420"/>
                </a:xfrm>
                <a:custGeom>
                  <a:avLst/>
                  <a:gdLst>
                    <a:gd name="connsiteX0" fmla="*/ 0 w 122263"/>
                    <a:gd name="connsiteY0" fmla="*/ 0 h 391139"/>
                    <a:gd name="connsiteX1" fmla="*/ 122263 w 122263"/>
                    <a:gd name="connsiteY1" fmla="*/ 0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112120 h 391139"/>
                    <a:gd name="connsiteX1" fmla="*/ 122263 w 122263"/>
                    <a:gd name="connsiteY1" fmla="*/ 0 h 391139"/>
                    <a:gd name="connsiteX2" fmla="*/ 122263 w 122263"/>
                    <a:gd name="connsiteY2" fmla="*/ 391139 h 391139"/>
                    <a:gd name="connsiteX3" fmla="*/ 0 w 122263"/>
                    <a:gd name="connsiteY3" fmla="*/ 391139 h 391139"/>
                    <a:gd name="connsiteX4" fmla="*/ 0 w 122263"/>
                    <a:gd name="connsiteY4" fmla="*/ 112120 h 391139"/>
                    <a:gd name="connsiteX0" fmla="*/ 2491 w 122263"/>
                    <a:gd name="connsiteY0" fmla="*/ 124578 h 391139"/>
                    <a:gd name="connsiteX1" fmla="*/ 122263 w 122263"/>
                    <a:gd name="connsiteY1" fmla="*/ 0 h 391139"/>
                    <a:gd name="connsiteX2" fmla="*/ 122263 w 122263"/>
                    <a:gd name="connsiteY2" fmla="*/ 391139 h 391139"/>
                    <a:gd name="connsiteX3" fmla="*/ 0 w 122263"/>
                    <a:gd name="connsiteY3" fmla="*/ 391139 h 391139"/>
                    <a:gd name="connsiteX4" fmla="*/ 2491 w 122263"/>
                    <a:gd name="connsiteY4" fmla="*/ 124578 h 391139"/>
                    <a:gd name="connsiteX0" fmla="*/ 2491 w 122263"/>
                    <a:gd name="connsiteY0" fmla="*/ 114611 h 391139"/>
                    <a:gd name="connsiteX1" fmla="*/ 122263 w 122263"/>
                    <a:gd name="connsiteY1" fmla="*/ 0 h 391139"/>
                    <a:gd name="connsiteX2" fmla="*/ 122263 w 122263"/>
                    <a:gd name="connsiteY2" fmla="*/ 391139 h 391139"/>
                    <a:gd name="connsiteX3" fmla="*/ 0 w 122263"/>
                    <a:gd name="connsiteY3" fmla="*/ 391139 h 391139"/>
                    <a:gd name="connsiteX4" fmla="*/ 2491 w 122263"/>
                    <a:gd name="connsiteY4" fmla="*/ 114611 h 391139"/>
                    <a:gd name="connsiteX0" fmla="*/ 2491 w 122263"/>
                    <a:gd name="connsiteY0" fmla="*/ 134543 h 411071"/>
                    <a:gd name="connsiteX1" fmla="*/ 122263 w 122263"/>
                    <a:gd name="connsiteY1" fmla="*/ 0 h 411071"/>
                    <a:gd name="connsiteX2" fmla="*/ 122263 w 122263"/>
                    <a:gd name="connsiteY2" fmla="*/ 411071 h 411071"/>
                    <a:gd name="connsiteX3" fmla="*/ 0 w 122263"/>
                    <a:gd name="connsiteY3" fmla="*/ 411071 h 411071"/>
                    <a:gd name="connsiteX4" fmla="*/ 2491 w 122263"/>
                    <a:gd name="connsiteY4" fmla="*/ 134543 h 411071"/>
                    <a:gd name="connsiteX0" fmla="*/ 2491 w 122263"/>
                    <a:gd name="connsiteY0" fmla="*/ 120507 h 397035"/>
                    <a:gd name="connsiteX1" fmla="*/ 119559 w 122263"/>
                    <a:gd name="connsiteY1" fmla="*/ 0 h 397035"/>
                    <a:gd name="connsiteX2" fmla="*/ 122263 w 122263"/>
                    <a:gd name="connsiteY2" fmla="*/ 397035 h 397035"/>
                    <a:gd name="connsiteX3" fmla="*/ 0 w 122263"/>
                    <a:gd name="connsiteY3" fmla="*/ 397035 h 397035"/>
                    <a:gd name="connsiteX4" fmla="*/ 2491 w 122263"/>
                    <a:gd name="connsiteY4" fmla="*/ 120507 h 397035"/>
                    <a:gd name="connsiteX0" fmla="*/ 101 w 125281"/>
                    <a:gd name="connsiteY0" fmla="*/ 126120 h 397035"/>
                    <a:gd name="connsiteX1" fmla="*/ 122577 w 125281"/>
                    <a:gd name="connsiteY1" fmla="*/ 0 h 397035"/>
                    <a:gd name="connsiteX2" fmla="*/ 125281 w 125281"/>
                    <a:gd name="connsiteY2" fmla="*/ 397035 h 397035"/>
                    <a:gd name="connsiteX3" fmla="*/ 3018 w 125281"/>
                    <a:gd name="connsiteY3" fmla="*/ 397035 h 397035"/>
                    <a:gd name="connsiteX4" fmla="*/ 101 w 125281"/>
                    <a:gd name="connsiteY4" fmla="*/ 126120 h 397035"/>
                    <a:gd name="connsiteX0" fmla="*/ 101 w 130766"/>
                    <a:gd name="connsiteY0" fmla="*/ 126120 h 397035"/>
                    <a:gd name="connsiteX1" fmla="*/ 130688 w 130766"/>
                    <a:gd name="connsiteY1" fmla="*/ 0 h 397035"/>
                    <a:gd name="connsiteX2" fmla="*/ 125281 w 130766"/>
                    <a:gd name="connsiteY2" fmla="*/ 397035 h 397035"/>
                    <a:gd name="connsiteX3" fmla="*/ 3018 w 130766"/>
                    <a:gd name="connsiteY3" fmla="*/ 397035 h 397035"/>
                    <a:gd name="connsiteX4" fmla="*/ 101 w 130766"/>
                    <a:gd name="connsiteY4" fmla="*/ 126120 h 397035"/>
                    <a:gd name="connsiteX0" fmla="*/ 101 w 125541"/>
                    <a:gd name="connsiteY0" fmla="*/ 120505 h 391420"/>
                    <a:gd name="connsiteX1" fmla="*/ 125281 w 125541"/>
                    <a:gd name="connsiteY1" fmla="*/ 0 h 391420"/>
                    <a:gd name="connsiteX2" fmla="*/ 125281 w 125541"/>
                    <a:gd name="connsiteY2" fmla="*/ 391420 h 391420"/>
                    <a:gd name="connsiteX3" fmla="*/ 3018 w 125541"/>
                    <a:gd name="connsiteY3" fmla="*/ 391420 h 391420"/>
                    <a:gd name="connsiteX4" fmla="*/ 101 w 125541"/>
                    <a:gd name="connsiteY4" fmla="*/ 120505 h 391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41" h="391420">
                      <a:moveTo>
                        <a:pt x="101" y="120505"/>
                      </a:moveTo>
                      <a:lnTo>
                        <a:pt x="125281" y="0"/>
                      </a:lnTo>
                      <a:cubicBezTo>
                        <a:pt x="126182" y="132345"/>
                        <a:pt x="124380" y="259075"/>
                        <a:pt x="125281" y="391420"/>
                      </a:cubicBezTo>
                      <a:lnTo>
                        <a:pt x="3018" y="391420"/>
                      </a:lnTo>
                      <a:cubicBezTo>
                        <a:pt x="3848" y="302566"/>
                        <a:pt x="-729" y="209359"/>
                        <a:pt x="101" y="120505"/>
                      </a:cubicBez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8" name="Rectangle 34"/>
                <p:cNvSpPr/>
                <p:nvPr/>
              </p:nvSpPr>
              <p:spPr>
                <a:xfrm>
                  <a:off x="2109960" y="1529678"/>
                  <a:ext cx="127455" cy="550326"/>
                </a:xfrm>
                <a:custGeom>
                  <a:avLst/>
                  <a:gdLst>
                    <a:gd name="connsiteX0" fmla="*/ 0 w 126932"/>
                    <a:gd name="connsiteY0" fmla="*/ 0 h 547552"/>
                    <a:gd name="connsiteX1" fmla="*/ 126932 w 126932"/>
                    <a:gd name="connsiteY1" fmla="*/ 0 h 547552"/>
                    <a:gd name="connsiteX2" fmla="*/ 126932 w 126932"/>
                    <a:gd name="connsiteY2" fmla="*/ 547552 h 547552"/>
                    <a:gd name="connsiteX3" fmla="*/ 0 w 126932"/>
                    <a:gd name="connsiteY3" fmla="*/ 547552 h 547552"/>
                    <a:gd name="connsiteX4" fmla="*/ 0 w 126932"/>
                    <a:gd name="connsiteY4" fmla="*/ 0 h 547552"/>
                    <a:gd name="connsiteX0" fmla="*/ 0 w 126932"/>
                    <a:gd name="connsiteY0" fmla="*/ 122086 h 547552"/>
                    <a:gd name="connsiteX1" fmla="*/ 126932 w 126932"/>
                    <a:gd name="connsiteY1" fmla="*/ 0 h 547552"/>
                    <a:gd name="connsiteX2" fmla="*/ 126932 w 126932"/>
                    <a:gd name="connsiteY2" fmla="*/ 547552 h 547552"/>
                    <a:gd name="connsiteX3" fmla="*/ 0 w 126932"/>
                    <a:gd name="connsiteY3" fmla="*/ 547552 h 547552"/>
                    <a:gd name="connsiteX4" fmla="*/ 0 w 126932"/>
                    <a:gd name="connsiteY4" fmla="*/ 122086 h 547552"/>
                    <a:gd name="connsiteX0" fmla="*/ 0 w 126932"/>
                    <a:gd name="connsiteY0" fmla="*/ 144510 h 569976"/>
                    <a:gd name="connsiteX1" fmla="*/ 126932 w 126932"/>
                    <a:gd name="connsiteY1" fmla="*/ 0 h 569976"/>
                    <a:gd name="connsiteX2" fmla="*/ 126932 w 126932"/>
                    <a:gd name="connsiteY2" fmla="*/ 569976 h 569976"/>
                    <a:gd name="connsiteX3" fmla="*/ 0 w 126932"/>
                    <a:gd name="connsiteY3" fmla="*/ 569976 h 569976"/>
                    <a:gd name="connsiteX4" fmla="*/ 0 w 126932"/>
                    <a:gd name="connsiteY4" fmla="*/ 144510 h 569976"/>
                    <a:gd name="connsiteX0" fmla="*/ 2492 w 126932"/>
                    <a:gd name="connsiteY0" fmla="*/ 134544 h 569976"/>
                    <a:gd name="connsiteX1" fmla="*/ 126932 w 126932"/>
                    <a:gd name="connsiteY1" fmla="*/ 0 h 569976"/>
                    <a:gd name="connsiteX2" fmla="*/ 126932 w 126932"/>
                    <a:gd name="connsiteY2" fmla="*/ 569976 h 569976"/>
                    <a:gd name="connsiteX3" fmla="*/ 0 w 126932"/>
                    <a:gd name="connsiteY3" fmla="*/ 569976 h 569976"/>
                    <a:gd name="connsiteX4" fmla="*/ 2492 w 126932"/>
                    <a:gd name="connsiteY4" fmla="*/ 134544 h 569976"/>
                    <a:gd name="connsiteX0" fmla="*/ 208 w 127455"/>
                    <a:gd name="connsiteY0" fmla="*/ 151387 h 569976"/>
                    <a:gd name="connsiteX1" fmla="*/ 127455 w 127455"/>
                    <a:gd name="connsiteY1" fmla="*/ 0 h 569976"/>
                    <a:gd name="connsiteX2" fmla="*/ 127455 w 127455"/>
                    <a:gd name="connsiteY2" fmla="*/ 569976 h 569976"/>
                    <a:gd name="connsiteX3" fmla="*/ 523 w 127455"/>
                    <a:gd name="connsiteY3" fmla="*/ 569976 h 569976"/>
                    <a:gd name="connsiteX4" fmla="*/ 208 w 127455"/>
                    <a:gd name="connsiteY4" fmla="*/ 151387 h 569976"/>
                    <a:gd name="connsiteX0" fmla="*/ 208 w 127455"/>
                    <a:gd name="connsiteY0" fmla="*/ 131737 h 550326"/>
                    <a:gd name="connsiteX1" fmla="*/ 124649 w 127455"/>
                    <a:gd name="connsiteY1" fmla="*/ 0 h 550326"/>
                    <a:gd name="connsiteX2" fmla="*/ 127455 w 127455"/>
                    <a:gd name="connsiteY2" fmla="*/ 550326 h 550326"/>
                    <a:gd name="connsiteX3" fmla="*/ 523 w 127455"/>
                    <a:gd name="connsiteY3" fmla="*/ 550326 h 550326"/>
                    <a:gd name="connsiteX4" fmla="*/ 208 w 127455"/>
                    <a:gd name="connsiteY4" fmla="*/ 131737 h 550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5" h="550326">
                      <a:moveTo>
                        <a:pt x="208" y="131737"/>
                      </a:moveTo>
                      <a:lnTo>
                        <a:pt x="124649" y="0"/>
                      </a:lnTo>
                      <a:cubicBezTo>
                        <a:pt x="125584" y="183442"/>
                        <a:pt x="126520" y="366884"/>
                        <a:pt x="127455" y="550326"/>
                      </a:cubicBezTo>
                      <a:lnTo>
                        <a:pt x="523" y="550326"/>
                      </a:lnTo>
                      <a:cubicBezTo>
                        <a:pt x="1354" y="405182"/>
                        <a:pt x="-623" y="276881"/>
                        <a:pt x="208" y="131737"/>
                      </a:cubicBez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pic>
            <p:nvPicPr>
              <p:cNvPr id="4" name="Picture 3"/>
              <p:cNvPicPr>
                <a:picLocks noChangeAspect="1"/>
              </p:cNvPicPr>
              <p:nvPr/>
            </p:nvPicPr>
            <p:blipFill>
              <a:blip r:embed="rId23" cstate="print">
                <a:duotone>
                  <a:schemeClr val="accent1">
                    <a:shade val="45000"/>
                    <a:satMod val="135000"/>
                  </a:schemeClr>
                  <a:prstClr val="white"/>
                </a:duotone>
              </a:blip>
              <a:stretch>
                <a:fillRect/>
              </a:stretch>
            </p:blipFill>
            <p:spPr>
              <a:xfrm>
                <a:off x="4761003" y="1099759"/>
                <a:ext cx="691021" cy="691021"/>
              </a:xfrm>
              <a:prstGeom prst="rect">
                <a:avLst/>
              </a:prstGeom>
            </p:spPr>
          </p:pic>
          <p:sp>
            <p:nvSpPr>
              <p:cNvPr id="209" name="Rounded Rectangle 208"/>
              <p:cNvSpPr/>
              <p:nvPr/>
            </p:nvSpPr>
            <p:spPr>
              <a:xfrm>
                <a:off x="4504618" y="1842862"/>
                <a:ext cx="1187416" cy="230037"/>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Diagnostics</a:t>
                </a:r>
                <a:endParaRPr lang="en-US" sz="1400" b="1" dirty="0">
                  <a:solidFill>
                    <a:srgbClr val="46575E"/>
                  </a:solidFill>
                </a:endParaRPr>
              </a:p>
            </p:txBody>
          </p:sp>
          <p:sp>
            <p:nvSpPr>
              <p:cNvPr id="210" name="Rounded Rectangle 209"/>
              <p:cNvSpPr/>
              <p:nvPr/>
            </p:nvSpPr>
            <p:spPr>
              <a:xfrm>
                <a:off x="5776915" y="1854401"/>
                <a:ext cx="805360" cy="206958"/>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Usage</a:t>
                </a:r>
                <a:endParaRPr lang="en-US" sz="1400" b="1" dirty="0">
                  <a:solidFill>
                    <a:srgbClr val="46575E"/>
                  </a:solidFill>
                </a:endParaRPr>
              </a:p>
            </p:txBody>
          </p:sp>
          <p:sp>
            <p:nvSpPr>
              <p:cNvPr id="211" name="Rounded Rectangle 210"/>
              <p:cNvSpPr/>
              <p:nvPr/>
            </p:nvSpPr>
            <p:spPr>
              <a:xfrm>
                <a:off x="6675201" y="1853154"/>
                <a:ext cx="1192553" cy="209453"/>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Engagement</a:t>
                </a:r>
                <a:endParaRPr lang="en-US" sz="1400" b="1" dirty="0">
                  <a:solidFill>
                    <a:srgbClr val="46575E"/>
                  </a:solidFill>
                </a:endParaRPr>
              </a:p>
            </p:txBody>
          </p:sp>
          <p:sp>
            <p:nvSpPr>
              <p:cNvPr id="8" name="Rounded Rectangle 7"/>
              <p:cNvSpPr/>
              <p:nvPr/>
            </p:nvSpPr>
            <p:spPr>
              <a:xfrm>
                <a:off x="4599849" y="758989"/>
                <a:ext cx="3298881" cy="1394060"/>
              </a:xfrm>
              <a:prstGeom prst="roundRect">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grpSp>
      <p:grpSp>
        <p:nvGrpSpPr>
          <p:cNvPr id="32" name="Group 21520"/>
          <p:cNvGrpSpPr/>
          <p:nvPr/>
        </p:nvGrpSpPr>
        <p:grpSpPr>
          <a:xfrm>
            <a:off x="6816367" y="740234"/>
            <a:ext cx="2526989" cy="1556432"/>
            <a:chOff x="6641730" y="740234"/>
            <a:chExt cx="2526989" cy="1556432"/>
          </a:xfrm>
        </p:grpSpPr>
        <p:grpSp>
          <p:nvGrpSpPr>
            <p:cNvPr id="33" name="Group 21516"/>
            <p:cNvGrpSpPr/>
            <p:nvPr/>
          </p:nvGrpSpPr>
          <p:grpSpPr>
            <a:xfrm>
              <a:off x="6641730" y="740234"/>
              <a:ext cx="2526989" cy="1394060"/>
              <a:chOff x="6641730" y="740234"/>
              <a:chExt cx="2526989" cy="1394060"/>
            </a:xfrm>
          </p:grpSpPr>
          <p:pic>
            <p:nvPicPr>
              <p:cNvPr id="9" name="Picture 8"/>
              <p:cNvPicPr>
                <a:picLocks noChangeAspect="1"/>
              </p:cNvPicPr>
              <p:nvPr/>
            </p:nvPicPr>
            <p:blipFill rotWithShape="1">
              <a:blip r:embed="rId24"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8118533" y="1053291"/>
                <a:ext cx="864340" cy="789968"/>
              </a:xfrm>
              <a:prstGeom prst="rect">
                <a:avLst/>
              </a:prstGeom>
            </p:spPr>
          </p:pic>
          <p:sp>
            <p:nvSpPr>
              <p:cNvPr id="226" name="TextBox 225"/>
              <p:cNvSpPr txBox="1"/>
              <p:nvPr/>
            </p:nvSpPr>
            <p:spPr>
              <a:xfrm>
                <a:off x="6814589" y="774475"/>
                <a:ext cx="2354130" cy="280836"/>
              </a:xfrm>
              <a:prstGeom prst="rect">
                <a:avLst/>
              </a:prstGeom>
              <a:noFill/>
            </p:spPr>
            <p:txBody>
              <a:bodyPr wrap="square" lIns="34281" tIns="17140" rIns="34281" bIns="17140" rtlCol="0">
                <a:spAutoFit/>
              </a:bodyPr>
              <a:lstStyle/>
              <a:p>
                <a:r>
                  <a:rPr lang="en-US" sz="1600" b="1" dirty="0" smtClean="0">
                    <a:solidFill>
                      <a:srgbClr val="5F5F5F"/>
                    </a:solidFill>
                  </a:rPr>
                  <a:t>Continuous Development</a:t>
                </a:r>
                <a:endParaRPr lang="en-US" sz="1600" b="1" dirty="0">
                  <a:solidFill>
                    <a:srgbClr val="5F5F5F"/>
                  </a:solidFill>
                </a:endParaRPr>
              </a:p>
            </p:txBody>
          </p:sp>
          <p:sp>
            <p:nvSpPr>
              <p:cNvPr id="229" name="Rounded Rectangle 228"/>
              <p:cNvSpPr/>
              <p:nvPr/>
            </p:nvSpPr>
            <p:spPr>
              <a:xfrm>
                <a:off x="6654912" y="1840367"/>
                <a:ext cx="1187416" cy="230037"/>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Monitoring</a:t>
                </a:r>
                <a:endParaRPr lang="en-US" sz="1400" b="1" dirty="0">
                  <a:solidFill>
                    <a:srgbClr val="46575E"/>
                  </a:solidFill>
                </a:endParaRPr>
              </a:p>
            </p:txBody>
          </p:sp>
          <p:sp>
            <p:nvSpPr>
              <p:cNvPr id="230" name="Rounded Rectangle 229"/>
              <p:cNvSpPr/>
              <p:nvPr/>
            </p:nvSpPr>
            <p:spPr>
              <a:xfrm>
                <a:off x="8097575" y="1867396"/>
                <a:ext cx="805360" cy="206958"/>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SDLC</a:t>
                </a:r>
                <a:endParaRPr lang="en-US" sz="1400" b="1" dirty="0">
                  <a:solidFill>
                    <a:srgbClr val="46575E"/>
                  </a:solidFill>
                </a:endParaRPr>
              </a:p>
            </p:txBody>
          </p:sp>
          <p:sp>
            <p:nvSpPr>
              <p:cNvPr id="232" name="Rounded Rectangle 231"/>
              <p:cNvSpPr/>
              <p:nvPr/>
            </p:nvSpPr>
            <p:spPr>
              <a:xfrm>
                <a:off x="6641730" y="740234"/>
                <a:ext cx="2496018" cy="1394060"/>
              </a:xfrm>
              <a:prstGeom prst="roundRect">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grpSp>
          <p:nvGrpSpPr>
            <p:cNvPr id="34" name="Group 208"/>
            <p:cNvGrpSpPr/>
            <p:nvPr/>
          </p:nvGrpSpPr>
          <p:grpSpPr>
            <a:xfrm>
              <a:off x="6708326" y="1082944"/>
              <a:ext cx="1125540" cy="1213722"/>
              <a:chOff x="3665817" y="7754150"/>
              <a:chExt cx="683558" cy="686580"/>
            </a:xfrm>
          </p:grpSpPr>
          <p:grpSp>
            <p:nvGrpSpPr>
              <p:cNvPr id="35" name="Group 221"/>
              <p:cNvGrpSpPr/>
              <p:nvPr/>
            </p:nvGrpSpPr>
            <p:grpSpPr>
              <a:xfrm rot="21388824">
                <a:off x="3710482" y="7819321"/>
                <a:ext cx="625958" cy="621409"/>
                <a:chOff x="6992324" y="2121791"/>
                <a:chExt cx="960398" cy="953420"/>
              </a:xfrm>
            </p:grpSpPr>
            <p:sp>
              <p:nvSpPr>
                <p:cNvPr id="262" name="Arc 261"/>
                <p:cNvSpPr/>
                <p:nvPr/>
              </p:nvSpPr>
              <p:spPr>
                <a:xfrm rot="18880504" flipH="1">
                  <a:off x="6996144" y="2118634"/>
                  <a:ext cx="952757" cy="960398"/>
                </a:xfrm>
                <a:prstGeom prst="arc">
                  <a:avLst>
                    <a:gd name="adj1" fmla="val 13565188"/>
                    <a:gd name="adj2" fmla="val 19192409"/>
                  </a:avLst>
                </a:prstGeom>
                <a:gradFill flip="none" rotWithShape="1">
                  <a:gsLst>
                    <a:gs pos="0">
                      <a:srgbClr val="FF1414">
                        <a:lumMod val="75000"/>
                      </a:srgbClr>
                    </a:gs>
                    <a:gs pos="100000">
                      <a:srgbClr val="FF1414"/>
                    </a:gs>
                  </a:gsLst>
                  <a:lin ang="0" scaled="1"/>
                  <a:tileRect/>
                </a:gradFill>
                <a:ln w="25400" cap="flat" cmpd="sng" algn="ctr">
                  <a:noFill/>
                  <a:prstDash val="solid"/>
                </a:ln>
                <a:effectLst/>
              </p:spPr>
              <p:txBody>
                <a:bodyPr rtlCol="0" anchor="ctr"/>
                <a:lstStyle/>
                <a:p>
                  <a:pPr algn="ctr" defTabSz="1218987">
                    <a:defRPr/>
                  </a:pPr>
                  <a:endParaRPr lang="en-US" sz="3200" kern="0" dirty="0">
                    <a:solidFill>
                      <a:srgbClr val="000000"/>
                    </a:solidFill>
                    <a:latin typeface="Arial"/>
                  </a:endParaRPr>
                </a:p>
              </p:txBody>
            </p:sp>
            <p:sp>
              <p:nvSpPr>
                <p:cNvPr id="263" name="Oval 262"/>
                <p:cNvSpPr/>
                <p:nvPr/>
              </p:nvSpPr>
              <p:spPr>
                <a:xfrm>
                  <a:off x="6995483" y="2121791"/>
                  <a:ext cx="954094" cy="585098"/>
                </a:xfrm>
                <a:prstGeom prst="ellipse">
                  <a:avLst/>
                </a:prstGeom>
                <a:noFill/>
                <a:ln w="25400" cap="flat" cmpd="sng" algn="ctr">
                  <a:solidFill>
                    <a:srgbClr val="FFFFFF"/>
                  </a:solidFill>
                  <a:prstDash val="solid"/>
                </a:ln>
                <a:effectLst/>
              </p:spPr>
              <p:txBody>
                <a:bodyPr rtlCol="0" anchor="ctr"/>
                <a:lstStyle/>
                <a:p>
                  <a:pPr algn="ctr" defTabSz="1218987">
                    <a:defRPr/>
                  </a:pPr>
                  <a:endParaRPr lang="en-US" sz="3200" kern="0" dirty="0">
                    <a:solidFill>
                      <a:prstClr val="white"/>
                    </a:solidFill>
                    <a:latin typeface="Arial"/>
                  </a:endParaRPr>
                </a:p>
              </p:txBody>
            </p:sp>
          </p:grpSp>
          <p:grpSp>
            <p:nvGrpSpPr>
              <p:cNvPr id="36" name="Group 222"/>
              <p:cNvGrpSpPr/>
              <p:nvPr/>
            </p:nvGrpSpPr>
            <p:grpSpPr>
              <a:xfrm>
                <a:off x="3665817" y="7754150"/>
                <a:ext cx="683558" cy="419231"/>
                <a:chOff x="1987197" y="2693568"/>
                <a:chExt cx="851559" cy="522266"/>
              </a:xfrm>
            </p:grpSpPr>
            <p:grpSp>
              <p:nvGrpSpPr>
                <p:cNvPr id="37" name="Group 224"/>
                <p:cNvGrpSpPr/>
                <p:nvPr/>
              </p:nvGrpSpPr>
              <p:grpSpPr>
                <a:xfrm>
                  <a:off x="2136653" y="2853645"/>
                  <a:ext cx="554571" cy="222668"/>
                  <a:chOff x="2081790" y="2886931"/>
                  <a:chExt cx="628270" cy="252258"/>
                </a:xfrm>
              </p:grpSpPr>
              <p:sp>
                <p:nvSpPr>
                  <p:cNvPr id="255" name="Line 152"/>
                  <p:cNvSpPr>
                    <a:spLocks noChangeShapeType="1"/>
                  </p:cNvSpPr>
                  <p:nvPr/>
                </p:nvSpPr>
                <p:spPr bwMode="auto">
                  <a:xfrm flipH="1" flipV="1">
                    <a:off x="2138785" y="2998331"/>
                    <a:ext cx="48030" cy="48030"/>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solidFill>
                        <a:sysClr val="windowText" lastClr="000000"/>
                      </a:solidFill>
                      <a:latin typeface="Arial"/>
                    </a:endParaRPr>
                  </a:p>
                </p:txBody>
              </p:sp>
              <p:sp>
                <p:nvSpPr>
                  <p:cNvPr id="256" name="Line 153"/>
                  <p:cNvSpPr>
                    <a:spLocks noChangeShapeType="1"/>
                  </p:cNvSpPr>
                  <p:nvPr/>
                </p:nvSpPr>
                <p:spPr bwMode="auto">
                  <a:xfrm flipV="1">
                    <a:off x="2394829" y="2886931"/>
                    <a:ext cx="1" cy="66960"/>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57" name="Line 154"/>
                  <p:cNvSpPr>
                    <a:spLocks noChangeShapeType="1"/>
                  </p:cNvSpPr>
                  <p:nvPr/>
                </p:nvSpPr>
                <p:spPr bwMode="auto">
                  <a:xfrm flipV="1">
                    <a:off x="2596038" y="2988832"/>
                    <a:ext cx="48030" cy="47329"/>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58" name="Line 155"/>
                  <p:cNvSpPr>
                    <a:spLocks noChangeShapeType="1"/>
                  </p:cNvSpPr>
                  <p:nvPr/>
                </p:nvSpPr>
                <p:spPr bwMode="auto">
                  <a:xfrm flipV="1">
                    <a:off x="2678507" y="3113182"/>
                    <a:ext cx="31553" cy="12622"/>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59" name="Line 156"/>
                  <p:cNvSpPr>
                    <a:spLocks noChangeShapeType="1"/>
                  </p:cNvSpPr>
                  <p:nvPr/>
                </p:nvSpPr>
                <p:spPr bwMode="auto">
                  <a:xfrm flipV="1">
                    <a:off x="2511409" y="2930973"/>
                    <a:ext cx="12971" cy="31202"/>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60" name="Line 157"/>
                  <p:cNvSpPr>
                    <a:spLocks noChangeShapeType="1"/>
                  </p:cNvSpPr>
                  <p:nvPr/>
                </p:nvSpPr>
                <p:spPr bwMode="auto">
                  <a:xfrm flipH="1" flipV="1">
                    <a:off x="2263571" y="2935723"/>
                    <a:ext cx="12971" cy="31553"/>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solidFill>
                        <a:sysClr val="windowText" lastClr="000000"/>
                      </a:solidFill>
                      <a:latin typeface="Arial"/>
                    </a:endParaRPr>
                  </a:p>
                </p:txBody>
              </p:sp>
              <p:sp>
                <p:nvSpPr>
                  <p:cNvPr id="261" name="Line 158"/>
                  <p:cNvSpPr>
                    <a:spLocks noChangeShapeType="1"/>
                  </p:cNvSpPr>
                  <p:nvPr/>
                </p:nvSpPr>
                <p:spPr bwMode="auto">
                  <a:xfrm flipH="1" flipV="1">
                    <a:off x="2081790" y="3126567"/>
                    <a:ext cx="31553" cy="12622"/>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solidFill>
                        <a:sysClr val="windowText" lastClr="000000"/>
                      </a:solidFill>
                      <a:latin typeface="Arial"/>
                    </a:endParaRPr>
                  </a:p>
                </p:txBody>
              </p:sp>
            </p:grpSp>
            <p:pic>
              <p:nvPicPr>
                <p:cNvPr id="254" name="Picture 253" descr="Dial-Base.png"/>
                <p:cNvPicPr>
                  <a:picLocks noChangeAspect="1"/>
                </p:cNvPicPr>
                <p:nvPr/>
              </p:nvPicPr>
              <p:blipFill>
                <a:blip r:embed="rId25" cstate="print">
                  <a:alphaModFix/>
                  <a:extLst>
                    <a:ext uri="{28A0092B-C50C-407E-A947-70E740481C1C}">
                      <a14:useLocalDpi xmlns:a14="http://schemas.microsoft.com/office/drawing/2010/main"/>
                    </a:ext>
                  </a:extLst>
                </a:blip>
                <a:srcRect b="41041"/>
                <a:stretch>
                  <a:fillRect/>
                </a:stretch>
              </p:blipFill>
              <p:spPr>
                <a:xfrm>
                  <a:off x="1987197" y="2693568"/>
                  <a:ext cx="851559" cy="522266"/>
                </a:xfrm>
                <a:prstGeom prst="rect">
                  <a:avLst/>
                </a:prstGeom>
              </p:spPr>
            </p:pic>
          </p:grpSp>
        </p:grpSp>
      </p:grpSp>
      <p:sp>
        <p:nvSpPr>
          <p:cNvPr id="21515" name="TextBox 21514"/>
          <p:cNvSpPr txBox="1"/>
          <p:nvPr/>
        </p:nvSpPr>
        <p:spPr>
          <a:xfrm>
            <a:off x="9524939" y="2881057"/>
            <a:ext cx="914400" cy="914400"/>
          </a:xfrm>
          <a:prstGeom prst="rect">
            <a:avLst/>
          </a:prstGeom>
          <a:noFill/>
        </p:spPr>
        <p:txBody>
          <a:bodyPr wrap="none" lIns="0" tIns="0" rIns="0" bIns="0" rtlCol="0">
            <a:noAutofit/>
          </a:bodyPr>
          <a:lstStyle/>
          <a:p>
            <a:pPr>
              <a:lnSpc>
                <a:spcPct val="90000"/>
              </a:lnSpc>
            </a:pPr>
            <a:endParaRPr lang="en-US" dirty="0">
              <a:solidFill>
                <a:srgbClr val="5F5F5F"/>
              </a:solidFill>
            </a:endParaRPr>
          </a:p>
        </p:txBody>
      </p:sp>
      <p:grpSp>
        <p:nvGrpSpPr>
          <p:cNvPr id="38" name="Group 21524"/>
          <p:cNvGrpSpPr/>
          <p:nvPr/>
        </p:nvGrpSpPr>
        <p:grpSpPr>
          <a:xfrm>
            <a:off x="10508082" y="3111731"/>
            <a:ext cx="1296384" cy="1255449"/>
            <a:chOff x="8809346" y="4842106"/>
            <a:chExt cx="1296384" cy="1255449"/>
          </a:xfrm>
        </p:grpSpPr>
        <p:grpSp>
          <p:nvGrpSpPr>
            <p:cNvPr id="39" name="Group 197"/>
            <p:cNvGrpSpPr/>
            <p:nvPr/>
          </p:nvGrpSpPr>
          <p:grpSpPr>
            <a:xfrm>
              <a:off x="8809346" y="4842106"/>
              <a:ext cx="1296384" cy="1255449"/>
              <a:chOff x="10443581" y="376719"/>
              <a:chExt cx="1296384" cy="1255449"/>
            </a:xfrm>
          </p:grpSpPr>
          <p:sp>
            <p:nvSpPr>
              <p:cNvPr id="190" name="Rounded Rectangle 189"/>
              <p:cNvSpPr/>
              <p:nvPr/>
            </p:nvSpPr>
            <p:spPr>
              <a:xfrm>
                <a:off x="10443581" y="376719"/>
                <a:ext cx="1296384" cy="1255449"/>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pic>
            <p:nvPicPr>
              <p:cNvPr id="191" name="Picture 4" descr="http://www.graphicsfuel.com/wp-content/uploads/2013/03/20-social-media-icons.png"/>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10551695" y="529390"/>
                <a:ext cx="518266" cy="488755"/>
              </a:xfrm>
              <a:prstGeom prst="rect">
                <a:avLst/>
              </a:prstGeom>
              <a:noFill/>
            </p:spPr>
          </p:pic>
          <p:pic>
            <p:nvPicPr>
              <p:cNvPr id="194" name="Picture 4" descr="http://www.graphicsfuel.com/wp-content/uploads/2013/03/20-social-media-icons.png"/>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10553663" y="1082843"/>
                <a:ext cx="479295" cy="492766"/>
              </a:xfrm>
              <a:prstGeom prst="rect">
                <a:avLst/>
              </a:prstGeom>
              <a:noFill/>
            </p:spPr>
          </p:pic>
        </p:grpSp>
        <p:pic>
          <p:nvPicPr>
            <p:cNvPr id="21523" name="Picture 21522"/>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9496579" y="4937124"/>
              <a:ext cx="555625" cy="555625"/>
            </a:xfrm>
            <a:prstGeom prst="rect">
              <a:avLst/>
            </a:prstGeom>
          </p:spPr>
        </p:pic>
        <p:pic>
          <p:nvPicPr>
            <p:cNvPr id="21524" name="Picture 21523"/>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9493869" y="5556250"/>
              <a:ext cx="504824" cy="504824"/>
            </a:xfrm>
            <a:prstGeom prst="rect">
              <a:avLst/>
            </a:prstGeom>
          </p:spPr>
        </p:pic>
      </p:grpSp>
      <p:sp>
        <p:nvSpPr>
          <p:cNvPr id="264" name="Left-Right Arrow 263"/>
          <p:cNvSpPr/>
          <p:nvPr/>
        </p:nvSpPr>
        <p:spPr bwMode="auto">
          <a:xfrm rot="16200000">
            <a:off x="4868684" y="2243613"/>
            <a:ext cx="587093" cy="316853"/>
          </a:xfrm>
          <a:prstGeom prst="leftRight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34519" tIns="17260" rIns="34519" bIns="17260"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endParaRPr lang="en-US" sz="900" b="1" dirty="0">
              <a:solidFill>
                <a:srgbClr val="5F5F5F"/>
              </a:solidFill>
              <a:latin typeface="Arial" pitchFamily="-106" charset="0"/>
            </a:endParaRPr>
          </a:p>
        </p:txBody>
      </p:sp>
      <p:sp>
        <p:nvSpPr>
          <p:cNvPr id="265" name="Left-Right Arrow 264"/>
          <p:cNvSpPr/>
          <p:nvPr/>
        </p:nvSpPr>
        <p:spPr bwMode="auto">
          <a:xfrm rot="16200000">
            <a:off x="7501600" y="2259103"/>
            <a:ext cx="587093" cy="316853"/>
          </a:xfrm>
          <a:prstGeom prst="leftRight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34519" tIns="17260" rIns="34519" bIns="17260"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endParaRPr lang="en-US" sz="900" b="1" dirty="0">
              <a:solidFill>
                <a:srgbClr val="5F5F5F"/>
              </a:solidFill>
              <a:latin typeface="Arial" pitchFamily="-106" charset="0"/>
            </a:endParaRPr>
          </a:p>
        </p:txBody>
      </p:sp>
      <p:sp>
        <p:nvSpPr>
          <p:cNvPr id="193" name="TextBox 192"/>
          <p:cNvSpPr txBox="1"/>
          <p:nvPr/>
        </p:nvSpPr>
        <p:spPr>
          <a:xfrm>
            <a:off x="8792570" y="3029775"/>
            <a:ext cx="966913" cy="527057"/>
          </a:xfrm>
          <a:prstGeom prst="rect">
            <a:avLst/>
          </a:prstGeom>
          <a:noFill/>
        </p:spPr>
        <p:txBody>
          <a:bodyPr wrap="none" lIns="34281" tIns="17140" rIns="34281" bIns="17140" rtlCol="0">
            <a:spAutoFit/>
          </a:bodyPr>
          <a:lstStyle/>
          <a:p>
            <a:pPr algn="ctr"/>
            <a:r>
              <a:rPr lang="en-US" sz="1600" b="1" dirty="0" smtClean="0">
                <a:solidFill>
                  <a:srgbClr val="5F5F5F"/>
                </a:solidFill>
              </a:rPr>
              <a:t>ICS</a:t>
            </a:r>
          </a:p>
          <a:p>
            <a:pPr algn="ctr"/>
            <a:r>
              <a:rPr lang="en-US" sz="1600" b="1" dirty="0" smtClean="0">
                <a:solidFill>
                  <a:srgbClr val="5F5F5F"/>
                </a:solidFill>
              </a:rPr>
              <a:t>OSB / SOA</a:t>
            </a:r>
            <a:endParaRPr lang="en-US" sz="1600" b="1" dirty="0">
              <a:solidFill>
                <a:srgbClr val="5F5F5F"/>
              </a:solidFill>
            </a:endParaRPr>
          </a:p>
        </p:txBody>
      </p:sp>
      <p:grpSp>
        <p:nvGrpSpPr>
          <p:cNvPr id="40" name="Group 224"/>
          <p:cNvGrpSpPr/>
          <p:nvPr/>
        </p:nvGrpSpPr>
        <p:grpSpPr>
          <a:xfrm>
            <a:off x="191647" y="3037761"/>
            <a:ext cx="2207788" cy="1334219"/>
            <a:chOff x="191647" y="3037761"/>
            <a:chExt cx="2207788" cy="1334219"/>
          </a:xfrm>
        </p:grpSpPr>
        <p:grpSp>
          <p:nvGrpSpPr>
            <p:cNvPr id="41" name="Group 88"/>
            <p:cNvGrpSpPr/>
            <p:nvPr/>
          </p:nvGrpSpPr>
          <p:grpSpPr>
            <a:xfrm>
              <a:off x="191647" y="3037761"/>
              <a:ext cx="2207788" cy="1334219"/>
              <a:chOff x="152400" y="1897811"/>
              <a:chExt cx="1656272" cy="1000664"/>
            </a:xfrm>
          </p:grpSpPr>
          <p:sp>
            <p:nvSpPr>
              <p:cNvPr id="81" name="Rectangle 80"/>
              <p:cNvSpPr/>
              <p:nvPr/>
            </p:nvSpPr>
            <p:spPr>
              <a:xfrm>
                <a:off x="152400" y="1955321"/>
                <a:ext cx="1656272" cy="94315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5" name="TextBox 84"/>
              <p:cNvSpPr txBox="1"/>
              <p:nvPr/>
            </p:nvSpPr>
            <p:spPr>
              <a:xfrm>
                <a:off x="655608" y="1897811"/>
                <a:ext cx="672860" cy="176002"/>
              </a:xfrm>
              <a:prstGeom prst="rect">
                <a:avLst/>
              </a:prstGeom>
              <a:solidFill>
                <a:schemeClr val="bg1"/>
              </a:solidFill>
            </p:spPr>
            <p:txBody>
              <a:bodyPr wrap="square" lIns="34281" tIns="17140" rIns="34281" bIns="17140" rtlCol="0">
                <a:spAutoFit/>
              </a:bodyPr>
              <a:lstStyle/>
              <a:p>
                <a:pPr algn="ctr"/>
                <a:r>
                  <a:rPr lang="en-US" sz="1300" b="1" dirty="0" smtClean="0">
                    <a:solidFill>
                      <a:srgbClr val="5F5F5F"/>
                    </a:solidFill>
                  </a:rPr>
                  <a:t>Native</a:t>
                </a:r>
              </a:p>
            </p:txBody>
          </p:sp>
          <p:pic>
            <p:nvPicPr>
              <p:cNvPr id="36870" name="Picture 6" descr="http://img.talkandroid.com/uploads/2012/03/android_resources.png"/>
              <p:cNvPicPr>
                <a:picLocks noChangeAspect="1" noChangeArrowheads="1"/>
              </p:cNvPicPr>
              <p:nvPr/>
            </p:nvPicPr>
            <p:blipFill>
              <a:blip r:embed="rId30" cstate="print"/>
              <a:srcRect/>
              <a:stretch>
                <a:fillRect/>
              </a:stretch>
            </p:blipFill>
            <p:spPr bwMode="auto">
              <a:xfrm>
                <a:off x="658577" y="2104843"/>
                <a:ext cx="637627" cy="698741"/>
              </a:xfrm>
              <a:prstGeom prst="rect">
                <a:avLst/>
              </a:prstGeom>
              <a:noFill/>
            </p:spPr>
          </p:pic>
          <p:pic>
            <p:nvPicPr>
              <p:cNvPr id="36868" name="Picture 4" descr="https://developer.apple.com/assets/elements/icons/128x128/xcode.png"/>
              <p:cNvPicPr>
                <a:picLocks noChangeAspect="1" noChangeArrowheads="1"/>
              </p:cNvPicPr>
              <p:nvPr/>
            </p:nvPicPr>
            <p:blipFill>
              <a:blip r:embed="rId31" cstate="print"/>
              <a:srcRect/>
              <a:stretch>
                <a:fillRect/>
              </a:stretch>
            </p:blipFill>
            <p:spPr bwMode="auto">
              <a:xfrm>
                <a:off x="195550" y="2182483"/>
                <a:ext cx="646981" cy="646982"/>
              </a:xfrm>
              <a:prstGeom prst="rect">
                <a:avLst/>
              </a:prstGeom>
              <a:noFill/>
            </p:spPr>
          </p:pic>
        </p:grpSp>
        <p:pic>
          <p:nvPicPr>
            <p:cNvPr id="224" name="Picture 223"/>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1530407" y="3444874"/>
              <a:ext cx="799705" cy="803275"/>
            </a:xfrm>
            <a:prstGeom prst="rect">
              <a:avLst/>
            </a:prstGeom>
          </p:spPr>
        </p:pic>
      </p:grpSp>
      <p:pic>
        <p:nvPicPr>
          <p:cNvPr id="227" name="Picture 226"/>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1856527" y="4762499"/>
            <a:ext cx="528862" cy="473075"/>
          </a:xfrm>
          <a:prstGeom prst="rect">
            <a:avLst/>
          </a:prstGeom>
        </p:spPr>
      </p:pic>
      <p:pic>
        <p:nvPicPr>
          <p:cNvPr id="228" name="Picture 227" descr="Screen_14.png"/>
          <p:cNvPicPr>
            <a:picLocks noChangeAspect="1"/>
          </p:cNvPicPr>
          <p:nvPr/>
        </p:nvPicPr>
        <p:blipFill rotWithShape="1">
          <a:blip r:embed="rId34" cstate="print">
            <a:extLst>
              <a:ext uri="{28A0092B-C50C-407E-A947-70E740481C1C}">
                <a14:useLocalDpi xmlns:a14="http://schemas.microsoft.com/office/drawing/2010/main"/>
              </a:ext>
            </a:extLst>
          </a:blip>
          <a:srcRect/>
          <a:stretch/>
        </p:blipFill>
        <p:spPr>
          <a:xfrm>
            <a:off x="4517516" y="2562537"/>
            <a:ext cx="2325055" cy="3200087"/>
          </a:xfrm>
          <a:prstGeom prst="rect">
            <a:avLst/>
          </a:prstGeom>
          <a:ln>
            <a:solidFill>
              <a:srgbClr val="FF0000"/>
            </a:solidFill>
          </a:ln>
        </p:spPr>
      </p:pic>
      <p:sp>
        <p:nvSpPr>
          <p:cNvPr id="189" name="Slide Number Placeholder 35"/>
          <p:cNvSpPr txBox="1">
            <a:spLocks/>
          </p:cNvSpPr>
          <p:nvPr/>
        </p:nvSpPr>
        <p:spPr>
          <a:xfrm>
            <a:off x="11276017" y="6556248"/>
            <a:ext cx="381661" cy="182880"/>
          </a:xfrm>
          <a:prstGeom prst="rect">
            <a:avLst/>
          </a:prstGeom>
        </p:spPr>
        <p:txBody>
          <a:bodyPr/>
          <a:lstStyle/>
          <a:p>
            <a:pPr marL="0" marR="0" lvl="0" indent="0" algn="l" defTabSz="914124"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124" rtl="0" eaLnBrk="1" fontAlgn="auto" latinLnBrk="0" hangingPunct="1">
                <a:lnSpc>
                  <a:spcPct val="100000"/>
                </a:lnSpc>
                <a:spcBef>
                  <a:spcPts val="0"/>
                </a:spcBef>
                <a:spcAft>
                  <a:spcPts val="0"/>
                </a:spcAft>
                <a:buClrTx/>
                <a:buSzTx/>
                <a:buFontTx/>
                <a:buNone/>
                <a:tabLst/>
                <a:defRPr/>
              </a:pPr>
              <a:t>18</a:t>
            </a:fld>
            <a:endParaRPr kumimoji="0" lang="en-US" sz="85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135209124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dissolve">
                                      <p:cBhvr>
                                        <p:cTn id="7" dur="500"/>
                                        <p:tgtEl>
                                          <p:spTgt spid="2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228"/>
                                        </p:tgtEl>
                                      </p:cBhvr>
                                    </p:animEffect>
                                    <p:set>
                                      <p:cBhvr>
                                        <p:cTn id="12" dur="1" fill="hold">
                                          <p:stCondLst>
                                            <p:cond delay="499"/>
                                          </p:stCondLst>
                                        </p:cTn>
                                        <p:tgtEl>
                                          <p:spTgt spid="22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nodeType="clickEffect">
                                  <p:stCondLst>
                                    <p:cond delay="0"/>
                                  </p:stCondLst>
                                  <p:childTnLst>
                                    <p:animMotion origin="layout" path="M -0.00208 -0.11685 L -0.00208 -0.39473 " pathEditMode="relative" rAng="0" ptsTypes="AA">
                                      <p:cBhvr>
                                        <p:cTn id="27" dur="500" fill="hold"/>
                                        <p:tgtEl>
                                          <p:spTgt spid="38"/>
                                        </p:tgtEl>
                                        <p:attrNameLst>
                                          <p:attrName>ppt_x</p:attrName>
                                          <p:attrName>ppt_y</p:attrName>
                                        </p:attrNameLst>
                                      </p:cBhvr>
                                      <p:rCtr x="0" y="-13906"/>
                                    </p:animMotion>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nodeType="clickEffect">
                                  <p:stCondLst>
                                    <p:cond delay="0"/>
                                  </p:stCondLst>
                                  <p:childTnLst>
                                    <p:animEffect transition="out" filter="dissolve">
                                      <p:cBhvr>
                                        <p:cTn id="36" dur="500"/>
                                        <p:tgtEl>
                                          <p:spTgt spid="28"/>
                                        </p:tgtEl>
                                      </p:cBhvr>
                                    </p:animEffect>
                                    <p:set>
                                      <p:cBhvr>
                                        <p:cTn id="37" dur="1" fill="hold">
                                          <p:stCondLst>
                                            <p:cond delay="499"/>
                                          </p:stCondLst>
                                        </p:cTn>
                                        <p:tgtEl>
                                          <p:spTgt spid="28"/>
                                        </p:tgtEl>
                                        <p:attrNameLst>
                                          <p:attrName>style.visibility</p:attrName>
                                        </p:attrNameLst>
                                      </p:cBhvr>
                                      <p:to>
                                        <p:strVal val="hidden"/>
                                      </p:to>
                                    </p:set>
                                  </p:childTnLst>
                                </p:cTn>
                              </p:par>
                              <p:par>
                                <p:cTn id="38" presetID="9" presetClass="exit" presetSubtype="0" fill="hold" nodeType="withEffect">
                                  <p:stCondLst>
                                    <p:cond delay="0"/>
                                  </p:stCondLst>
                                  <p:childTnLst>
                                    <p:animEffect transition="out" filter="dissolve">
                                      <p:cBhvr>
                                        <p:cTn id="39" dur="500"/>
                                        <p:tgtEl>
                                          <p:spTgt spid="27"/>
                                        </p:tgtEl>
                                      </p:cBhvr>
                                    </p:animEffect>
                                    <p:set>
                                      <p:cBhvr>
                                        <p:cTn id="40" dur="1" fill="hold">
                                          <p:stCondLst>
                                            <p:cond delay="499"/>
                                          </p:stCondLst>
                                        </p:cTn>
                                        <p:tgtEl>
                                          <p:spTgt spid="27"/>
                                        </p:tgtEl>
                                        <p:attrNameLst>
                                          <p:attrName>style.visibility</p:attrName>
                                        </p:attrNameLst>
                                      </p:cBhvr>
                                      <p:to>
                                        <p:strVal val="hidden"/>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264"/>
                                        </p:tgtEl>
                                        <p:attrNameLst>
                                          <p:attrName>style.visibility</p:attrName>
                                        </p:attrNameLst>
                                      </p:cBhvr>
                                      <p:to>
                                        <p:strVal val="visible"/>
                                      </p:to>
                                    </p:set>
                                  </p:childTnLst>
                                </p:cTn>
                              </p:par>
                            </p:childTnLst>
                          </p:cTn>
                        </p:par>
                        <p:par>
                          <p:cTn id="44" fill="hold">
                            <p:stCondLst>
                              <p:cond delay="500"/>
                            </p:stCondLst>
                            <p:childTnLst>
                              <p:par>
                                <p:cTn id="45" presetID="1" presetClass="entr" presetSubtype="0" fill="hold" nodeType="after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grpId="0" nodeType="afterEffect">
                                  <p:stCondLst>
                                    <p:cond delay="0"/>
                                  </p:stCondLst>
                                  <p:childTnLst>
                                    <p:set>
                                      <p:cBhvr>
                                        <p:cTn id="49" dur="1" fill="hold">
                                          <p:stCondLst>
                                            <p:cond delay="0"/>
                                          </p:stCondLst>
                                        </p:cTn>
                                        <p:tgtEl>
                                          <p:spTgt spid="265"/>
                                        </p:tgtEl>
                                        <p:attrNameLst>
                                          <p:attrName>style.visibility</p:attrName>
                                        </p:attrNameLst>
                                      </p:cBhvr>
                                      <p:to>
                                        <p:strVal val="visible"/>
                                      </p:to>
                                    </p:set>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264" grpId="0" animBg="1"/>
      <p:bldP spid="265" grpId="0" animBg="1"/>
      <p:bldP spid="19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184"/>
          <p:cNvGrpSpPr/>
          <p:nvPr/>
        </p:nvGrpSpPr>
        <p:grpSpPr bwMode="gray">
          <a:xfrm>
            <a:off x="9675812" y="2514600"/>
            <a:ext cx="1662105" cy="1255416"/>
            <a:chOff x="10242611" y="3079198"/>
            <a:chExt cx="1399397" cy="1056987"/>
          </a:xfrm>
        </p:grpSpPr>
        <p:grpSp>
          <p:nvGrpSpPr>
            <p:cNvPr id="97" name="Group 185"/>
            <p:cNvGrpSpPr/>
            <p:nvPr/>
          </p:nvGrpSpPr>
          <p:grpSpPr bwMode="gray">
            <a:xfrm>
              <a:off x="11107989" y="3079198"/>
              <a:ext cx="534019" cy="1024428"/>
              <a:chOff x="7341490" y="3091720"/>
              <a:chExt cx="231803" cy="444676"/>
            </a:xfrm>
            <a:solidFill>
              <a:srgbClr val="46575E"/>
            </a:solidFill>
          </p:grpSpPr>
          <p:sp>
            <p:nvSpPr>
              <p:cNvPr id="102" name="Freeform 753"/>
              <p:cNvSpPr>
                <a:spLocks noEditPoints="1"/>
              </p:cNvSpPr>
              <p:nvPr/>
            </p:nvSpPr>
            <p:spPr bwMode="gray">
              <a:xfrm>
                <a:off x="7341490" y="3091720"/>
                <a:ext cx="231803" cy="85151"/>
              </a:xfrm>
              <a:custGeom>
                <a:avLst/>
                <a:gdLst/>
                <a:ahLst/>
                <a:cxnLst>
                  <a:cxn ang="0">
                    <a:pos x="0" y="55"/>
                  </a:cxn>
                  <a:cxn ang="0">
                    <a:pos x="0" y="26"/>
                  </a:cxn>
                  <a:cxn ang="0">
                    <a:pos x="0" y="8"/>
                  </a:cxn>
                  <a:cxn ang="0">
                    <a:pos x="9" y="0"/>
                  </a:cxn>
                  <a:cxn ang="0">
                    <a:pos x="139" y="0"/>
                  </a:cxn>
                  <a:cxn ang="0">
                    <a:pos x="147" y="8"/>
                  </a:cxn>
                  <a:cxn ang="0">
                    <a:pos x="148" y="54"/>
                  </a:cxn>
                  <a:cxn ang="0">
                    <a:pos x="147" y="55"/>
                  </a:cxn>
                  <a:cxn ang="0">
                    <a:pos x="0" y="55"/>
                  </a:cxn>
                  <a:cxn ang="0">
                    <a:pos x="135" y="29"/>
                  </a:cxn>
                  <a:cxn ang="0">
                    <a:pos x="128" y="21"/>
                  </a:cxn>
                  <a:cxn ang="0">
                    <a:pos x="120" y="29"/>
                  </a:cxn>
                  <a:cxn ang="0">
                    <a:pos x="127" y="36"/>
                  </a:cxn>
                  <a:cxn ang="0">
                    <a:pos x="135" y="29"/>
                  </a:cxn>
                </a:cxnLst>
                <a:rect l="0" t="0" r="r" b="b"/>
                <a:pathLst>
                  <a:path w="148" h="55">
                    <a:moveTo>
                      <a:pt x="0" y="55"/>
                    </a:moveTo>
                    <a:cubicBezTo>
                      <a:pt x="0" y="45"/>
                      <a:pt x="0" y="36"/>
                      <a:pt x="0" y="26"/>
                    </a:cubicBezTo>
                    <a:cubicBezTo>
                      <a:pt x="0" y="20"/>
                      <a:pt x="0" y="14"/>
                      <a:pt x="0" y="8"/>
                    </a:cubicBezTo>
                    <a:cubicBezTo>
                      <a:pt x="0" y="3"/>
                      <a:pt x="3" y="0"/>
                      <a:pt x="9" y="0"/>
                    </a:cubicBezTo>
                    <a:cubicBezTo>
                      <a:pt x="52" y="0"/>
                      <a:pt x="96" y="0"/>
                      <a:pt x="139" y="0"/>
                    </a:cubicBezTo>
                    <a:cubicBezTo>
                      <a:pt x="144" y="0"/>
                      <a:pt x="147" y="3"/>
                      <a:pt x="147" y="8"/>
                    </a:cubicBezTo>
                    <a:cubicBezTo>
                      <a:pt x="148" y="23"/>
                      <a:pt x="148" y="38"/>
                      <a:pt x="148" y="54"/>
                    </a:cubicBezTo>
                    <a:cubicBezTo>
                      <a:pt x="148" y="54"/>
                      <a:pt x="147" y="54"/>
                      <a:pt x="147" y="55"/>
                    </a:cubicBezTo>
                    <a:cubicBezTo>
                      <a:pt x="98" y="55"/>
                      <a:pt x="49" y="55"/>
                      <a:pt x="0" y="55"/>
                    </a:cubicBezTo>
                    <a:close/>
                    <a:moveTo>
                      <a:pt x="135" y="29"/>
                    </a:moveTo>
                    <a:cubicBezTo>
                      <a:pt x="135" y="24"/>
                      <a:pt x="132" y="21"/>
                      <a:pt x="128" y="21"/>
                    </a:cubicBezTo>
                    <a:cubicBezTo>
                      <a:pt x="123" y="21"/>
                      <a:pt x="120" y="24"/>
                      <a:pt x="120" y="29"/>
                    </a:cubicBezTo>
                    <a:cubicBezTo>
                      <a:pt x="120" y="33"/>
                      <a:pt x="123" y="36"/>
                      <a:pt x="127" y="36"/>
                    </a:cubicBezTo>
                    <a:cubicBezTo>
                      <a:pt x="132" y="36"/>
                      <a:pt x="135" y="33"/>
                      <a:pt x="135"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04" name="Freeform 754"/>
              <p:cNvSpPr>
                <a:spLocks noEditPoints="1"/>
              </p:cNvSpPr>
              <p:nvPr/>
            </p:nvSpPr>
            <p:spPr bwMode="gray">
              <a:xfrm>
                <a:off x="7341490" y="3451245"/>
                <a:ext cx="231803" cy="85151"/>
              </a:xfrm>
              <a:custGeom>
                <a:avLst/>
                <a:gdLst/>
                <a:ahLst/>
                <a:cxnLst>
                  <a:cxn ang="0">
                    <a:pos x="0" y="0"/>
                  </a:cxn>
                  <a:cxn ang="0">
                    <a:pos x="148" y="0"/>
                  </a:cxn>
                  <a:cxn ang="0">
                    <a:pos x="148" y="3"/>
                  </a:cxn>
                  <a:cxn ang="0">
                    <a:pos x="148" y="45"/>
                  </a:cxn>
                  <a:cxn ang="0">
                    <a:pos x="138" y="54"/>
                  </a:cxn>
                  <a:cxn ang="0">
                    <a:pos x="10" y="54"/>
                  </a:cxn>
                  <a:cxn ang="0">
                    <a:pos x="0" y="45"/>
                  </a:cxn>
                  <a:cxn ang="0">
                    <a:pos x="0" y="3"/>
                  </a:cxn>
                  <a:cxn ang="0">
                    <a:pos x="0" y="0"/>
                  </a:cxn>
                  <a:cxn ang="0">
                    <a:pos x="135" y="25"/>
                  </a:cxn>
                  <a:cxn ang="0">
                    <a:pos x="128" y="17"/>
                  </a:cxn>
                  <a:cxn ang="0">
                    <a:pos x="120" y="25"/>
                  </a:cxn>
                  <a:cxn ang="0">
                    <a:pos x="127" y="33"/>
                  </a:cxn>
                  <a:cxn ang="0">
                    <a:pos x="135" y="25"/>
                  </a:cxn>
                </a:cxnLst>
                <a:rect l="0" t="0" r="r" b="b"/>
                <a:pathLst>
                  <a:path w="148" h="54">
                    <a:moveTo>
                      <a:pt x="0" y="0"/>
                    </a:moveTo>
                    <a:cubicBezTo>
                      <a:pt x="49" y="0"/>
                      <a:pt x="98" y="0"/>
                      <a:pt x="148" y="0"/>
                    </a:cubicBezTo>
                    <a:cubicBezTo>
                      <a:pt x="148" y="1"/>
                      <a:pt x="148" y="2"/>
                      <a:pt x="148" y="3"/>
                    </a:cubicBezTo>
                    <a:cubicBezTo>
                      <a:pt x="148" y="17"/>
                      <a:pt x="148" y="31"/>
                      <a:pt x="148" y="45"/>
                    </a:cubicBezTo>
                    <a:cubicBezTo>
                      <a:pt x="148" y="51"/>
                      <a:pt x="145" y="54"/>
                      <a:pt x="138" y="54"/>
                    </a:cubicBezTo>
                    <a:cubicBezTo>
                      <a:pt x="95" y="54"/>
                      <a:pt x="52" y="54"/>
                      <a:pt x="10" y="54"/>
                    </a:cubicBezTo>
                    <a:cubicBezTo>
                      <a:pt x="3" y="54"/>
                      <a:pt x="0" y="51"/>
                      <a:pt x="0" y="45"/>
                    </a:cubicBezTo>
                    <a:cubicBezTo>
                      <a:pt x="0" y="31"/>
                      <a:pt x="0" y="17"/>
                      <a:pt x="0" y="3"/>
                    </a:cubicBezTo>
                    <a:cubicBezTo>
                      <a:pt x="0" y="2"/>
                      <a:pt x="0" y="1"/>
                      <a:pt x="0" y="0"/>
                    </a:cubicBezTo>
                    <a:close/>
                    <a:moveTo>
                      <a:pt x="135" y="25"/>
                    </a:moveTo>
                    <a:cubicBezTo>
                      <a:pt x="135" y="21"/>
                      <a:pt x="132" y="17"/>
                      <a:pt x="128" y="17"/>
                    </a:cubicBezTo>
                    <a:cubicBezTo>
                      <a:pt x="123" y="17"/>
                      <a:pt x="120" y="21"/>
                      <a:pt x="120" y="25"/>
                    </a:cubicBezTo>
                    <a:cubicBezTo>
                      <a:pt x="120" y="29"/>
                      <a:pt x="123" y="33"/>
                      <a:pt x="127" y="33"/>
                    </a:cubicBezTo>
                    <a:cubicBezTo>
                      <a:pt x="132" y="33"/>
                      <a:pt x="135" y="29"/>
                      <a:pt x="135"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06" name="Freeform 757"/>
              <p:cNvSpPr>
                <a:spLocks noEditPoints="1"/>
              </p:cNvSpPr>
              <p:nvPr/>
            </p:nvSpPr>
            <p:spPr bwMode="gray">
              <a:xfrm>
                <a:off x="7341490" y="3361362"/>
                <a:ext cx="231803" cy="75689"/>
              </a:xfrm>
              <a:custGeom>
                <a:avLst/>
                <a:gdLst/>
                <a:ahLst/>
                <a:cxnLst>
                  <a:cxn ang="0">
                    <a:pos x="0" y="47"/>
                  </a:cxn>
                  <a:cxn ang="0">
                    <a:pos x="0" y="0"/>
                  </a:cxn>
                  <a:cxn ang="0">
                    <a:pos x="147" y="0"/>
                  </a:cxn>
                  <a:cxn ang="0">
                    <a:pos x="148" y="3"/>
                  </a:cxn>
                  <a:cxn ang="0">
                    <a:pos x="148" y="44"/>
                  </a:cxn>
                  <a:cxn ang="0">
                    <a:pos x="145" y="47"/>
                  </a:cxn>
                  <a:cxn ang="0">
                    <a:pos x="3" y="47"/>
                  </a:cxn>
                  <a:cxn ang="0">
                    <a:pos x="0" y="47"/>
                  </a:cxn>
                  <a:cxn ang="0">
                    <a:pos x="135" y="24"/>
                  </a:cxn>
                  <a:cxn ang="0">
                    <a:pos x="127" y="16"/>
                  </a:cxn>
                  <a:cxn ang="0">
                    <a:pos x="120" y="24"/>
                  </a:cxn>
                  <a:cxn ang="0">
                    <a:pos x="127" y="32"/>
                  </a:cxn>
                  <a:cxn ang="0">
                    <a:pos x="135" y="24"/>
                  </a:cxn>
                </a:cxnLst>
                <a:rect l="0" t="0" r="r" b="b"/>
                <a:pathLst>
                  <a:path w="148" h="47">
                    <a:moveTo>
                      <a:pt x="0" y="47"/>
                    </a:moveTo>
                    <a:cubicBezTo>
                      <a:pt x="0" y="31"/>
                      <a:pt x="0" y="16"/>
                      <a:pt x="0" y="0"/>
                    </a:cubicBezTo>
                    <a:cubicBezTo>
                      <a:pt x="49" y="0"/>
                      <a:pt x="98" y="0"/>
                      <a:pt x="147" y="0"/>
                    </a:cubicBezTo>
                    <a:cubicBezTo>
                      <a:pt x="147" y="1"/>
                      <a:pt x="148" y="2"/>
                      <a:pt x="148" y="3"/>
                    </a:cubicBezTo>
                    <a:cubicBezTo>
                      <a:pt x="148" y="17"/>
                      <a:pt x="148" y="30"/>
                      <a:pt x="148" y="44"/>
                    </a:cubicBezTo>
                    <a:cubicBezTo>
                      <a:pt x="148" y="46"/>
                      <a:pt x="147" y="47"/>
                      <a:pt x="145" y="47"/>
                    </a:cubicBezTo>
                    <a:cubicBezTo>
                      <a:pt x="98" y="47"/>
                      <a:pt x="50" y="47"/>
                      <a:pt x="3" y="47"/>
                    </a:cubicBezTo>
                    <a:cubicBezTo>
                      <a:pt x="2" y="47"/>
                      <a:pt x="1" y="47"/>
                      <a:pt x="0" y="47"/>
                    </a:cubicBezTo>
                    <a:close/>
                    <a:moveTo>
                      <a:pt x="135" y="24"/>
                    </a:moveTo>
                    <a:cubicBezTo>
                      <a:pt x="135" y="20"/>
                      <a:pt x="132" y="16"/>
                      <a:pt x="127" y="16"/>
                    </a:cubicBezTo>
                    <a:cubicBezTo>
                      <a:pt x="123" y="16"/>
                      <a:pt x="120" y="20"/>
                      <a:pt x="120" y="24"/>
                    </a:cubicBezTo>
                    <a:cubicBezTo>
                      <a:pt x="120" y="28"/>
                      <a:pt x="123" y="32"/>
                      <a:pt x="127" y="32"/>
                    </a:cubicBezTo>
                    <a:cubicBezTo>
                      <a:pt x="132" y="32"/>
                      <a:pt x="135" y="28"/>
                      <a:pt x="135"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12" name="Freeform 758"/>
              <p:cNvSpPr>
                <a:spLocks noEditPoints="1"/>
              </p:cNvSpPr>
              <p:nvPr/>
            </p:nvSpPr>
            <p:spPr bwMode="gray">
              <a:xfrm>
                <a:off x="7341490" y="3191061"/>
                <a:ext cx="231803" cy="70961"/>
              </a:xfrm>
              <a:custGeom>
                <a:avLst/>
                <a:gdLst/>
                <a:ahLst/>
                <a:cxnLst>
                  <a:cxn ang="0">
                    <a:pos x="147" y="0"/>
                  </a:cxn>
                  <a:cxn ang="0">
                    <a:pos x="148" y="3"/>
                  </a:cxn>
                  <a:cxn ang="0">
                    <a:pos x="148" y="44"/>
                  </a:cxn>
                  <a:cxn ang="0">
                    <a:pos x="145" y="47"/>
                  </a:cxn>
                  <a:cxn ang="0">
                    <a:pos x="2" y="47"/>
                  </a:cxn>
                  <a:cxn ang="0">
                    <a:pos x="0" y="47"/>
                  </a:cxn>
                  <a:cxn ang="0">
                    <a:pos x="0" y="0"/>
                  </a:cxn>
                  <a:cxn ang="0">
                    <a:pos x="147" y="0"/>
                  </a:cxn>
                  <a:cxn ang="0">
                    <a:pos x="128" y="29"/>
                  </a:cxn>
                  <a:cxn ang="0">
                    <a:pos x="135" y="22"/>
                  </a:cxn>
                  <a:cxn ang="0">
                    <a:pos x="128" y="14"/>
                  </a:cxn>
                  <a:cxn ang="0">
                    <a:pos x="120" y="22"/>
                  </a:cxn>
                  <a:cxn ang="0">
                    <a:pos x="128" y="29"/>
                  </a:cxn>
                </a:cxnLst>
                <a:rect l="0" t="0" r="r" b="b"/>
                <a:pathLst>
                  <a:path w="148" h="47">
                    <a:moveTo>
                      <a:pt x="147" y="0"/>
                    </a:moveTo>
                    <a:cubicBezTo>
                      <a:pt x="147" y="1"/>
                      <a:pt x="148" y="2"/>
                      <a:pt x="148" y="3"/>
                    </a:cubicBezTo>
                    <a:cubicBezTo>
                      <a:pt x="148" y="16"/>
                      <a:pt x="148" y="30"/>
                      <a:pt x="148" y="44"/>
                    </a:cubicBezTo>
                    <a:cubicBezTo>
                      <a:pt x="148" y="46"/>
                      <a:pt x="147" y="47"/>
                      <a:pt x="145" y="47"/>
                    </a:cubicBezTo>
                    <a:cubicBezTo>
                      <a:pt x="98" y="47"/>
                      <a:pt x="50" y="47"/>
                      <a:pt x="2" y="47"/>
                    </a:cubicBezTo>
                    <a:cubicBezTo>
                      <a:pt x="2" y="47"/>
                      <a:pt x="1" y="47"/>
                      <a:pt x="0" y="47"/>
                    </a:cubicBezTo>
                    <a:cubicBezTo>
                      <a:pt x="0" y="31"/>
                      <a:pt x="0" y="16"/>
                      <a:pt x="0" y="0"/>
                    </a:cubicBezTo>
                    <a:cubicBezTo>
                      <a:pt x="49" y="0"/>
                      <a:pt x="98" y="0"/>
                      <a:pt x="147" y="0"/>
                    </a:cubicBezTo>
                    <a:close/>
                    <a:moveTo>
                      <a:pt x="128" y="29"/>
                    </a:moveTo>
                    <a:cubicBezTo>
                      <a:pt x="132" y="29"/>
                      <a:pt x="135" y="26"/>
                      <a:pt x="135" y="22"/>
                    </a:cubicBezTo>
                    <a:cubicBezTo>
                      <a:pt x="135" y="17"/>
                      <a:pt x="132" y="14"/>
                      <a:pt x="128" y="14"/>
                    </a:cubicBezTo>
                    <a:cubicBezTo>
                      <a:pt x="123" y="14"/>
                      <a:pt x="120" y="17"/>
                      <a:pt x="120" y="22"/>
                    </a:cubicBezTo>
                    <a:cubicBezTo>
                      <a:pt x="120" y="26"/>
                      <a:pt x="123" y="29"/>
                      <a:pt x="128"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27" name="Freeform 759"/>
              <p:cNvSpPr>
                <a:spLocks noEditPoints="1"/>
              </p:cNvSpPr>
              <p:nvPr/>
            </p:nvSpPr>
            <p:spPr bwMode="gray">
              <a:xfrm>
                <a:off x="7341490" y="3276895"/>
                <a:ext cx="231803" cy="70961"/>
              </a:xfrm>
              <a:custGeom>
                <a:avLst/>
                <a:gdLst/>
                <a:ahLst/>
                <a:cxnLst>
                  <a:cxn ang="0">
                    <a:pos x="147" y="46"/>
                  </a:cxn>
                  <a:cxn ang="0">
                    <a:pos x="0" y="46"/>
                  </a:cxn>
                  <a:cxn ang="0">
                    <a:pos x="0" y="0"/>
                  </a:cxn>
                  <a:cxn ang="0">
                    <a:pos x="3" y="0"/>
                  </a:cxn>
                  <a:cxn ang="0">
                    <a:pos x="145" y="0"/>
                  </a:cxn>
                  <a:cxn ang="0">
                    <a:pos x="148" y="3"/>
                  </a:cxn>
                  <a:cxn ang="0">
                    <a:pos x="148" y="44"/>
                  </a:cxn>
                  <a:cxn ang="0">
                    <a:pos x="147" y="46"/>
                  </a:cxn>
                  <a:cxn ang="0">
                    <a:pos x="128" y="15"/>
                  </a:cxn>
                  <a:cxn ang="0">
                    <a:pos x="120" y="23"/>
                  </a:cxn>
                  <a:cxn ang="0">
                    <a:pos x="127" y="30"/>
                  </a:cxn>
                  <a:cxn ang="0">
                    <a:pos x="135" y="23"/>
                  </a:cxn>
                  <a:cxn ang="0">
                    <a:pos x="128" y="15"/>
                  </a:cxn>
                </a:cxnLst>
                <a:rect l="0" t="0" r="r" b="b"/>
                <a:pathLst>
                  <a:path w="148" h="46">
                    <a:moveTo>
                      <a:pt x="147" y="46"/>
                    </a:moveTo>
                    <a:cubicBezTo>
                      <a:pt x="98" y="46"/>
                      <a:pt x="50" y="46"/>
                      <a:pt x="0" y="46"/>
                    </a:cubicBezTo>
                    <a:cubicBezTo>
                      <a:pt x="0" y="31"/>
                      <a:pt x="0" y="16"/>
                      <a:pt x="0" y="0"/>
                    </a:cubicBezTo>
                    <a:cubicBezTo>
                      <a:pt x="1" y="0"/>
                      <a:pt x="2" y="0"/>
                      <a:pt x="3" y="0"/>
                    </a:cubicBezTo>
                    <a:cubicBezTo>
                      <a:pt x="50" y="0"/>
                      <a:pt x="97" y="0"/>
                      <a:pt x="145" y="0"/>
                    </a:cubicBezTo>
                    <a:cubicBezTo>
                      <a:pt x="147" y="0"/>
                      <a:pt x="148" y="1"/>
                      <a:pt x="148" y="3"/>
                    </a:cubicBezTo>
                    <a:cubicBezTo>
                      <a:pt x="147" y="17"/>
                      <a:pt x="148" y="30"/>
                      <a:pt x="148" y="44"/>
                    </a:cubicBezTo>
                    <a:cubicBezTo>
                      <a:pt x="148" y="45"/>
                      <a:pt x="147" y="45"/>
                      <a:pt x="147" y="46"/>
                    </a:cubicBezTo>
                    <a:close/>
                    <a:moveTo>
                      <a:pt x="128" y="15"/>
                    </a:moveTo>
                    <a:cubicBezTo>
                      <a:pt x="123" y="15"/>
                      <a:pt x="120" y="18"/>
                      <a:pt x="120" y="23"/>
                    </a:cubicBezTo>
                    <a:cubicBezTo>
                      <a:pt x="120" y="27"/>
                      <a:pt x="123" y="30"/>
                      <a:pt x="127" y="30"/>
                    </a:cubicBezTo>
                    <a:cubicBezTo>
                      <a:pt x="132" y="30"/>
                      <a:pt x="135" y="27"/>
                      <a:pt x="135" y="23"/>
                    </a:cubicBezTo>
                    <a:cubicBezTo>
                      <a:pt x="135" y="19"/>
                      <a:pt x="132" y="15"/>
                      <a:pt x="128"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nvGrpSpPr>
            <p:cNvPr id="98" name="Group 186"/>
            <p:cNvGrpSpPr/>
            <p:nvPr/>
          </p:nvGrpSpPr>
          <p:grpSpPr bwMode="gray">
            <a:xfrm>
              <a:off x="10242611" y="3227057"/>
              <a:ext cx="940768" cy="909128"/>
              <a:chOff x="399790" y="3938538"/>
              <a:chExt cx="679057" cy="656219"/>
            </a:xfrm>
            <a:solidFill>
              <a:schemeClr val="accent4"/>
            </a:solidFill>
          </p:grpSpPr>
          <p:sp>
            <p:nvSpPr>
              <p:cNvPr id="99" name="Freeform 1157"/>
              <p:cNvSpPr>
                <a:spLocks noEditPoints="1"/>
              </p:cNvSpPr>
              <p:nvPr/>
            </p:nvSpPr>
            <p:spPr bwMode="gray">
              <a:xfrm>
                <a:off x="399790" y="4183908"/>
                <a:ext cx="519277" cy="410849"/>
              </a:xfrm>
              <a:custGeom>
                <a:avLst/>
                <a:gdLst/>
                <a:ahLst/>
                <a:cxnLst>
                  <a:cxn ang="0">
                    <a:pos x="0" y="218"/>
                  </a:cxn>
                  <a:cxn ang="0">
                    <a:pos x="0" y="0"/>
                  </a:cxn>
                  <a:cxn ang="0">
                    <a:pos x="2" y="0"/>
                  </a:cxn>
                  <a:cxn ang="0">
                    <a:pos x="87" y="0"/>
                  </a:cxn>
                  <a:cxn ang="0">
                    <a:pos x="90" y="2"/>
                  </a:cxn>
                  <a:cxn ang="0">
                    <a:pos x="101" y="22"/>
                  </a:cxn>
                  <a:cxn ang="0">
                    <a:pos x="106" y="25"/>
                  </a:cxn>
                  <a:cxn ang="0">
                    <a:pos x="246" y="24"/>
                  </a:cxn>
                  <a:cxn ang="0">
                    <a:pos x="268" y="37"/>
                  </a:cxn>
                  <a:cxn ang="0">
                    <a:pos x="271" y="50"/>
                  </a:cxn>
                  <a:cxn ang="0">
                    <a:pos x="271" y="216"/>
                  </a:cxn>
                  <a:cxn ang="0">
                    <a:pos x="271" y="218"/>
                  </a:cxn>
                  <a:cxn ang="0">
                    <a:pos x="0" y="218"/>
                  </a:cxn>
                  <a:cxn ang="0">
                    <a:pos x="154" y="184"/>
                  </a:cxn>
                  <a:cxn ang="0">
                    <a:pos x="154" y="137"/>
                  </a:cxn>
                  <a:cxn ang="0">
                    <a:pos x="200" y="137"/>
                  </a:cxn>
                  <a:cxn ang="0">
                    <a:pos x="200" y="102"/>
                  </a:cxn>
                  <a:cxn ang="0">
                    <a:pos x="153" y="102"/>
                  </a:cxn>
                  <a:cxn ang="0">
                    <a:pos x="153" y="55"/>
                  </a:cxn>
                  <a:cxn ang="0">
                    <a:pos x="118" y="55"/>
                  </a:cxn>
                  <a:cxn ang="0">
                    <a:pos x="118" y="102"/>
                  </a:cxn>
                  <a:cxn ang="0">
                    <a:pos x="71" y="102"/>
                  </a:cxn>
                  <a:cxn ang="0">
                    <a:pos x="71" y="138"/>
                  </a:cxn>
                  <a:cxn ang="0">
                    <a:pos x="118" y="138"/>
                  </a:cxn>
                  <a:cxn ang="0">
                    <a:pos x="118" y="184"/>
                  </a:cxn>
                  <a:cxn ang="0">
                    <a:pos x="154" y="184"/>
                  </a:cxn>
                </a:cxnLst>
                <a:rect l="0" t="0" r="r" b="b"/>
                <a:pathLst>
                  <a:path w="271" h="218">
                    <a:moveTo>
                      <a:pt x="0" y="218"/>
                    </a:moveTo>
                    <a:cubicBezTo>
                      <a:pt x="0" y="145"/>
                      <a:pt x="0" y="73"/>
                      <a:pt x="0" y="0"/>
                    </a:cubicBezTo>
                    <a:cubicBezTo>
                      <a:pt x="1" y="0"/>
                      <a:pt x="2" y="0"/>
                      <a:pt x="2" y="0"/>
                    </a:cubicBezTo>
                    <a:cubicBezTo>
                      <a:pt x="31" y="0"/>
                      <a:pt x="59" y="0"/>
                      <a:pt x="87" y="0"/>
                    </a:cubicBezTo>
                    <a:cubicBezTo>
                      <a:pt x="89" y="0"/>
                      <a:pt x="90" y="1"/>
                      <a:pt x="90" y="2"/>
                    </a:cubicBezTo>
                    <a:cubicBezTo>
                      <a:pt x="94" y="9"/>
                      <a:pt x="98" y="15"/>
                      <a:pt x="101" y="22"/>
                    </a:cubicBezTo>
                    <a:cubicBezTo>
                      <a:pt x="102" y="24"/>
                      <a:pt x="103" y="25"/>
                      <a:pt x="106" y="25"/>
                    </a:cubicBezTo>
                    <a:cubicBezTo>
                      <a:pt x="152" y="24"/>
                      <a:pt x="199" y="24"/>
                      <a:pt x="246" y="24"/>
                    </a:cubicBezTo>
                    <a:cubicBezTo>
                      <a:pt x="256" y="24"/>
                      <a:pt x="263" y="28"/>
                      <a:pt x="268" y="37"/>
                    </a:cubicBezTo>
                    <a:cubicBezTo>
                      <a:pt x="271" y="41"/>
                      <a:pt x="271" y="45"/>
                      <a:pt x="271" y="50"/>
                    </a:cubicBezTo>
                    <a:cubicBezTo>
                      <a:pt x="271" y="105"/>
                      <a:pt x="271" y="161"/>
                      <a:pt x="271" y="216"/>
                    </a:cubicBezTo>
                    <a:cubicBezTo>
                      <a:pt x="271" y="216"/>
                      <a:pt x="271" y="217"/>
                      <a:pt x="271" y="218"/>
                    </a:cubicBezTo>
                    <a:cubicBezTo>
                      <a:pt x="181" y="218"/>
                      <a:pt x="91" y="218"/>
                      <a:pt x="0" y="218"/>
                    </a:cubicBezTo>
                    <a:close/>
                    <a:moveTo>
                      <a:pt x="154" y="184"/>
                    </a:moveTo>
                    <a:cubicBezTo>
                      <a:pt x="154" y="169"/>
                      <a:pt x="154" y="153"/>
                      <a:pt x="154" y="137"/>
                    </a:cubicBezTo>
                    <a:cubicBezTo>
                      <a:pt x="169" y="137"/>
                      <a:pt x="185" y="137"/>
                      <a:pt x="200" y="137"/>
                    </a:cubicBezTo>
                    <a:cubicBezTo>
                      <a:pt x="200" y="125"/>
                      <a:pt x="200" y="114"/>
                      <a:pt x="200" y="102"/>
                    </a:cubicBezTo>
                    <a:cubicBezTo>
                      <a:pt x="185" y="102"/>
                      <a:pt x="169" y="102"/>
                      <a:pt x="153" y="102"/>
                    </a:cubicBezTo>
                    <a:cubicBezTo>
                      <a:pt x="153" y="86"/>
                      <a:pt x="153" y="70"/>
                      <a:pt x="153" y="55"/>
                    </a:cubicBezTo>
                    <a:cubicBezTo>
                      <a:pt x="141" y="55"/>
                      <a:pt x="130" y="55"/>
                      <a:pt x="118" y="55"/>
                    </a:cubicBezTo>
                    <a:cubicBezTo>
                      <a:pt x="118" y="70"/>
                      <a:pt x="118" y="86"/>
                      <a:pt x="118" y="102"/>
                    </a:cubicBezTo>
                    <a:cubicBezTo>
                      <a:pt x="102" y="102"/>
                      <a:pt x="86" y="102"/>
                      <a:pt x="71" y="102"/>
                    </a:cubicBezTo>
                    <a:cubicBezTo>
                      <a:pt x="71" y="114"/>
                      <a:pt x="71" y="126"/>
                      <a:pt x="71" y="138"/>
                    </a:cubicBezTo>
                    <a:cubicBezTo>
                      <a:pt x="87" y="138"/>
                      <a:pt x="102" y="138"/>
                      <a:pt x="118" y="138"/>
                    </a:cubicBezTo>
                    <a:cubicBezTo>
                      <a:pt x="118" y="153"/>
                      <a:pt x="118" y="169"/>
                      <a:pt x="118" y="184"/>
                    </a:cubicBezTo>
                    <a:cubicBezTo>
                      <a:pt x="130" y="184"/>
                      <a:pt x="142" y="184"/>
                      <a:pt x="154" y="184"/>
                    </a:cubicBez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00" name="Freeform 1158"/>
              <p:cNvSpPr>
                <a:spLocks noEditPoints="1"/>
              </p:cNvSpPr>
              <p:nvPr/>
            </p:nvSpPr>
            <p:spPr bwMode="gray">
              <a:xfrm>
                <a:off x="605220" y="3938538"/>
                <a:ext cx="473627" cy="376612"/>
              </a:xfrm>
              <a:custGeom>
                <a:avLst/>
                <a:gdLst/>
                <a:ahLst/>
                <a:cxnLst>
                  <a:cxn ang="0">
                    <a:pos x="216" y="198"/>
                  </a:cxn>
                  <a:cxn ang="0">
                    <a:pos x="201" y="195"/>
                  </a:cxn>
                  <a:cxn ang="0">
                    <a:pos x="175" y="190"/>
                  </a:cxn>
                  <a:cxn ang="0">
                    <a:pos x="174" y="187"/>
                  </a:cxn>
                  <a:cxn ang="0">
                    <a:pos x="173" y="171"/>
                  </a:cxn>
                  <a:cxn ang="0">
                    <a:pos x="137" y="140"/>
                  </a:cxn>
                  <a:cxn ang="0">
                    <a:pos x="3" y="140"/>
                  </a:cxn>
                  <a:cxn ang="0">
                    <a:pos x="0" y="140"/>
                  </a:cxn>
                  <a:cxn ang="0">
                    <a:pos x="30" y="0"/>
                  </a:cxn>
                  <a:cxn ang="0">
                    <a:pos x="40" y="2"/>
                  </a:cxn>
                  <a:cxn ang="0">
                    <a:pos x="208" y="38"/>
                  </a:cxn>
                  <a:cxn ang="0">
                    <a:pos x="225" y="41"/>
                  </a:cxn>
                  <a:cxn ang="0">
                    <a:pos x="243" y="68"/>
                  </a:cxn>
                  <a:cxn ang="0">
                    <a:pos x="219" y="182"/>
                  </a:cxn>
                  <a:cxn ang="0">
                    <a:pos x="216" y="198"/>
                  </a:cxn>
                  <a:cxn ang="0">
                    <a:pos x="26" y="108"/>
                  </a:cxn>
                  <a:cxn ang="0">
                    <a:pos x="29" y="108"/>
                  </a:cxn>
                  <a:cxn ang="0">
                    <a:pos x="51" y="103"/>
                  </a:cxn>
                  <a:cxn ang="0">
                    <a:pos x="59" y="106"/>
                  </a:cxn>
                  <a:cxn ang="0">
                    <a:pos x="67" y="125"/>
                  </a:cxn>
                  <a:cxn ang="0">
                    <a:pos x="89" y="108"/>
                  </a:cxn>
                  <a:cxn ang="0">
                    <a:pos x="114" y="127"/>
                  </a:cxn>
                  <a:cxn ang="0">
                    <a:pos x="132" y="40"/>
                  </a:cxn>
                  <a:cxn ang="0">
                    <a:pos x="130" y="40"/>
                  </a:cxn>
                  <a:cxn ang="0">
                    <a:pos x="46" y="22"/>
                  </a:cxn>
                  <a:cxn ang="0">
                    <a:pos x="44" y="24"/>
                  </a:cxn>
                  <a:cxn ang="0">
                    <a:pos x="29" y="97"/>
                  </a:cxn>
                  <a:cxn ang="0">
                    <a:pos x="26" y="108"/>
                  </a:cxn>
                  <a:cxn ang="0">
                    <a:pos x="139" y="113"/>
                  </a:cxn>
                  <a:cxn ang="0">
                    <a:pos x="204" y="126"/>
                  </a:cxn>
                  <a:cxn ang="0">
                    <a:pos x="206" y="115"/>
                  </a:cxn>
                  <a:cxn ang="0">
                    <a:pos x="141" y="102"/>
                  </a:cxn>
                  <a:cxn ang="0">
                    <a:pos x="139" y="113"/>
                  </a:cxn>
                  <a:cxn ang="0">
                    <a:pos x="148" y="78"/>
                  </a:cxn>
                  <a:cxn ang="0">
                    <a:pos x="213" y="91"/>
                  </a:cxn>
                  <a:cxn ang="0">
                    <a:pos x="215" y="80"/>
                  </a:cxn>
                  <a:cxn ang="0">
                    <a:pos x="150" y="67"/>
                  </a:cxn>
                  <a:cxn ang="0">
                    <a:pos x="148" y="78"/>
                  </a:cxn>
                </a:cxnLst>
                <a:rect l="0" t="0" r="r" b="b"/>
                <a:pathLst>
                  <a:path w="246" h="198">
                    <a:moveTo>
                      <a:pt x="216" y="198"/>
                    </a:moveTo>
                    <a:cubicBezTo>
                      <a:pt x="211" y="197"/>
                      <a:pt x="206" y="196"/>
                      <a:pt x="201" y="195"/>
                    </a:cubicBezTo>
                    <a:cubicBezTo>
                      <a:pt x="192" y="193"/>
                      <a:pt x="184" y="191"/>
                      <a:pt x="175" y="190"/>
                    </a:cubicBezTo>
                    <a:cubicBezTo>
                      <a:pt x="174" y="189"/>
                      <a:pt x="174" y="189"/>
                      <a:pt x="174" y="187"/>
                    </a:cubicBezTo>
                    <a:cubicBezTo>
                      <a:pt x="174" y="182"/>
                      <a:pt x="174" y="177"/>
                      <a:pt x="173" y="171"/>
                    </a:cubicBezTo>
                    <a:cubicBezTo>
                      <a:pt x="170" y="153"/>
                      <a:pt x="156" y="140"/>
                      <a:pt x="137" y="140"/>
                    </a:cubicBezTo>
                    <a:cubicBezTo>
                      <a:pt x="92" y="140"/>
                      <a:pt x="48" y="140"/>
                      <a:pt x="3" y="140"/>
                    </a:cubicBezTo>
                    <a:cubicBezTo>
                      <a:pt x="2" y="140"/>
                      <a:pt x="2" y="140"/>
                      <a:pt x="0" y="140"/>
                    </a:cubicBezTo>
                    <a:cubicBezTo>
                      <a:pt x="10" y="94"/>
                      <a:pt x="20" y="47"/>
                      <a:pt x="30" y="0"/>
                    </a:cubicBezTo>
                    <a:cubicBezTo>
                      <a:pt x="33" y="1"/>
                      <a:pt x="36" y="2"/>
                      <a:pt x="40" y="2"/>
                    </a:cubicBezTo>
                    <a:cubicBezTo>
                      <a:pt x="96" y="14"/>
                      <a:pt x="152" y="26"/>
                      <a:pt x="208" y="38"/>
                    </a:cubicBezTo>
                    <a:cubicBezTo>
                      <a:pt x="213" y="39"/>
                      <a:pt x="219" y="40"/>
                      <a:pt x="225" y="41"/>
                    </a:cubicBezTo>
                    <a:cubicBezTo>
                      <a:pt x="238" y="44"/>
                      <a:pt x="246" y="56"/>
                      <a:pt x="243" y="68"/>
                    </a:cubicBezTo>
                    <a:cubicBezTo>
                      <a:pt x="235" y="106"/>
                      <a:pt x="227" y="144"/>
                      <a:pt x="219" y="182"/>
                    </a:cubicBezTo>
                    <a:cubicBezTo>
                      <a:pt x="218" y="188"/>
                      <a:pt x="217" y="193"/>
                      <a:pt x="216" y="198"/>
                    </a:cubicBezTo>
                    <a:close/>
                    <a:moveTo>
                      <a:pt x="26" y="108"/>
                    </a:moveTo>
                    <a:cubicBezTo>
                      <a:pt x="27" y="108"/>
                      <a:pt x="28" y="108"/>
                      <a:pt x="29" y="108"/>
                    </a:cubicBezTo>
                    <a:cubicBezTo>
                      <a:pt x="36" y="106"/>
                      <a:pt x="43" y="104"/>
                      <a:pt x="51" y="103"/>
                    </a:cubicBezTo>
                    <a:cubicBezTo>
                      <a:pt x="56" y="101"/>
                      <a:pt x="56" y="101"/>
                      <a:pt x="59" y="106"/>
                    </a:cubicBezTo>
                    <a:cubicBezTo>
                      <a:pt x="61" y="112"/>
                      <a:pt x="64" y="119"/>
                      <a:pt x="67" y="125"/>
                    </a:cubicBezTo>
                    <a:cubicBezTo>
                      <a:pt x="74" y="119"/>
                      <a:pt x="81" y="114"/>
                      <a:pt x="89" y="108"/>
                    </a:cubicBezTo>
                    <a:cubicBezTo>
                      <a:pt x="97" y="114"/>
                      <a:pt x="105" y="121"/>
                      <a:pt x="114" y="127"/>
                    </a:cubicBezTo>
                    <a:cubicBezTo>
                      <a:pt x="120" y="98"/>
                      <a:pt x="126" y="69"/>
                      <a:pt x="132" y="40"/>
                    </a:cubicBezTo>
                    <a:cubicBezTo>
                      <a:pt x="131" y="40"/>
                      <a:pt x="130" y="40"/>
                      <a:pt x="130" y="40"/>
                    </a:cubicBezTo>
                    <a:cubicBezTo>
                      <a:pt x="102" y="34"/>
                      <a:pt x="74" y="28"/>
                      <a:pt x="46" y="22"/>
                    </a:cubicBezTo>
                    <a:cubicBezTo>
                      <a:pt x="44" y="22"/>
                      <a:pt x="44" y="22"/>
                      <a:pt x="44" y="24"/>
                    </a:cubicBezTo>
                    <a:cubicBezTo>
                      <a:pt x="39" y="49"/>
                      <a:pt x="34" y="73"/>
                      <a:pt x="29" y="97"/>
                    </a:cubicBezTo>
                    <a:cubicBezTo>
                      <a:pt x="28" y="101"/>
                      <a:pt x="27" y="105"/>
                      <a:pt x="26" y="108"/>
                    </a:cubicBezTo>
                    <a:close/>
                    <a:moveTo>
                      <a:pt x="139" y="113"/>
                    </a:moveTo>
                    <a:cubicBezTo>
                      <a:pt x="161" y="117"/>
                      <a:pt x="182" y="122"/>
                      <a:pt x="204" y="126"/>
                    </a:cubicBezTo>
                    <a:cubicBezTo>
                      <a:pt x="205" y="123"/>
                      <a:pt x="205" y="119"/>
                      <a:pt x="206" y="115"/>
                    </a:cubicBezTo>
                    <a:cubicBezTo>
                      <a:pt x="184" y="111"/>
                      <a:pt x="163" y="106"/>
                      <a:pt x="141" y="102"/>
                    </a:cubicBezTo>
                    <a:cubicBezTo>
                      <a:pt x="140" y="106"/>
                      <a:pt x="140" y="109"/>
                      <a:pt x="139" y="113"/>
                    </a:cubicBezTo>
                    <a:close/>
                    <a:moveTo>
                      <a:pt x="148" y="78"/>
                    </a:moveTo>
                    <a:cubicBezTo>
                      <a:pt x="169" y="82"/>
                      <a:pt x="191" y="87"/>
                      <a:pt x="213" y="91"/>
                    </a:cubicBezTo>
                    <a:cubicBezTo>
                      <a:pt x="213" y="87"/>
                      <a:pt x="214" y="84"/>
                      <a:pt x="215" y="80"/>
                    </a:cubicBezTo>
                    <a:cubicBezTo>
                      <a:pt x="193" y="76"/>
                      <a:pt x="172" y="71"/>
                      <a:pt x="150" y="67"/>
                    </a:cubicBezTo>
                    <a:cubicBezTo>
                      <a:pt x="149" y="70"/>
                      <a:pt x="148" y="74"/>
                      <a:pt x="148" y="78"/>
                    </a:cubicBez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01" name="Freeform 1163"/>
              <p:cNvSpPr>
                <a:spLocks/>
              </p:cNvSpPr>
              <p:nvPr/>
            </p:nvSpPr>
            <p:spPr bwMode="gray">
              <a:xfrm>
                <a:off x="719347" y="4018426"/>
                <a:ext cx="85595" cy="114125"/>
              </a:xfrm>
              <a:custGeom>
                <a:avLst/>
                <a:gdLst/>
                <a:ahLst/>
                <a:cxnLst>
                  <a:cxn ang="0">
                    <a:pos x="29" y="0"/>
                  </a:cxn>
                  <a:cxn ang="0">
                    <a:pos x="32" y="5"/>
                  </a:cxn>
                  <a:cxn ang="0">
                    <a:pos x="44" y="26"/>
                  </a:cxn>
                  <a:cxn ang="0">
                    <a:pos x="41" y="38"/>
                  </a:cxn>
                  <a:cxn ang="0">
                    <a:pos x="38" y="42"/>
                  </a:cxn>
                  <a:cxn ang="0">
                    <a:pos x="35" y="46"/>
                  </a:cxn>
                  <a:cxn ang="0">
                    <a:pos x="18" y="60"/>
                  </a:cxn>
                  <a:cxn ang="0">
                    <a:pos x="3" y="45"/>
                  </a:cxn>
                  <a:cxn ang="0">
                    <a:pos x="4" y="38"/>
                  </a:cxn>
                  <a:cxn ang="0">
                    <a:pos x="2" y="35"/>
                  </a:cxn>
                  <a:cxn ang="0">
                    <a:pos x="1" y="29"/>
                  </a:cxn>
                  <a:cxn ang="0">
                    <a:pos x="3" y="16"/>
                  </a:cxn>
                  <a:cxn ang="0">
                    <a:pos x="22" y="0"/>
                  </a:cxn>
                  <a:cxn ang="0">
                    <a:pos x="29" y="0"/>
                  </a:cxn>
                </a:cxnLst>
                <a:rect l="0" t="0" r="r" b="b"/>
                <a:pathLst>
                  <a:path w="46" h="60">
                    <a:moveTo>
                      <a:pt x="29" y="0"/>
                    </a:moveTo>
                    <a:cubicBezTo>
                      <a:pt x="28" y="4"/>
                      <a:pt x="28" y="4"/>
                      <a:pt x="32" y="5"/>
                    </a:cubicBezTo>
                    <a:cubicBezTo>
                      <a:pt x="39" y="8"/>
                      <a:pt x="46" y="17"/>
                      <a:pt x="44" y="26"/>
                    </a:cubicBezTo>
                    <a:cubicBezTo>
                      <a:pt x="43" y="30"/>
                      <a:pt x="42" y="34"/>
                      <a:pt x="41" y="38"/>
                    </a:cubicBezTo>
                    <a:cubicBezTo>
                      <a:pt x="41" y="40"/>
                      <a:pt x="40" y="41"/>
                      <a:pt x="38" y="42"/>
                    </a:cubicBezTo>
                    <a:cubicBezTo>
                      <a:pt x="36" y="43"/>
                      <a:pt x="35" y="44"/>
                      <a:pt x="35" y="46"/>
                    </a:cubicBezTo>
                    <a:cubicBezTo>
                      <a:pt x="33" y="55"/>
                      <a:pt x="26" y="60"/>
                      <a:pt x="18" y="60"/>
                    </a:cubicBezTo>
                    <a:cubicBezTo>
                      <a:pt x="10" y="60"/>
                      <a:pt x="4" y="54"/>
                      <a:pt x="3" y="45"/>
                    </a:cubicBezTo>
                    <a:cubicBezTo>
                      <a:pt x="3" y="43"/>
                      <a:pt x="3" y="41"/>
                      <a:pt x="4" y="38"/>
                    </a:cubicBezTo>
                    <a:cubicBezTo>
                      <a:pt x="4" y="37"/>
                      <a:pt x="3" y="36"/>
                      <a:pt x="2" y="35"/>
                    </a:cubicBezTo>
                    <a:cubicBezTo>
                      <a:pt x="0" y="33"/>
                      <a:pt x="0" y="31"/>
                      <a:pt x="1" y="29"/>
                    </a:cubicBezTo>
                    <a:cubicBezTo>
                      <a:pt x="2" y="25"/>
                      <a:pt x="3" y="20"/>
                      <a:pt x="3" y="16"/>
                    </a:cubicBezTo>
                    <a:cubicBezTo>
                      <a:pt x="5" y="7"/>
                      <a:pt x="13" y="0"/>
                      <a:pt x="22" y="0"/>
                    </a:cubicBezTo>
                    <a:cubicBezTo>
                      <a:pt x="24" y="0"/>
                      <a:pt x="27" y="0"/>
                      <a:pt x="29" y="0"/>
                    </a:cubicBez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sp>
        <p:nvSpPr>
          <p:cNvPr id="39" name="TextBox 38"/>
          <p:cNvSpPr txBox="1"/>
          <p:nvPr/>
        </p:nvSpPr>
        <p:spPr bwMode="gray">
          <a:xfrm>
            <a:off x="5402711" y="1813120"/>
            <a:ext cx="3340827" cy="602216"/>
          </a:xfrm>
          <a:prstGeom prst="rect">
            <a:avLst/>
          </a:prstGeom>
          <a:noFill/>
          <a:effectLst/>
        </p:spPr>
        <p:txBody>
          <a:bodyPr wrap="square" rtlCol="0">
            <a:spAutoFit/>
          </a:bodyPr>
          <a:lstStyle/>
          <a:p>
            <a:pPr>
              <a:lnSpc>
                <a:spcPct val="120000"/>
              </a:lnSpc>
            </a:pPr>
            <a:r>
              <a:rPr lang="en-US" sz="1400" dirty="0"/>
              <a:t>B</a:t>
            </a:r>
            <a:r>
              <a:rPr lang="en-US" sz="1400" dirty="0" smtClean="0"/>
              <a:t>rowse and access mobile API catalog</a:t>
            </a:r>
          </a:p>
          <a:p>
            <a:pPr>
              <a:lnSpc>
                <a:spcPct val="120000"/>
              </a:lnSpc>
            </a:pPr>
            <a:r>
              <a:rPr lang="en-US" sz="1400" dirty="0" smtClean="0"/>
              <a:t>and SDK</a:t>
            </a:r>
            <a:endParaRPr lang="en-US" sz="1400" dirty="0"/>
          </a:p>
        </p:txBody>
      </p:sp>
      <p:sp>
        <p:nvSpPr>
          <p:cNvPr id="3" name="TextBox 2"/>
          <p:cNvSpPr txBox="1"/>
          <p:nvPr/>
        </p:nvSpPr>
        <p:spPr bwMode="gray">
          <a:xfrm>
            <a:off x="684212" y="1676400"/>
            <a:ext cx="2673899" cy="769441"/>
          </a:xfrm>
          <a:prstGeom prst="rect">
            <a:avLst/>
          </a:prstGeom>
          <a:noFill/>
        </p:spPr>
        <p:txBody>
          <a:bodyPr wrap="square" rtlCol="0">
            <a:spAutoFit/>
          </a:bodyPr>
          <a:lstStyle/>
          <a:p>
            <a:pPr algn="r"/>
            <a:r>
              <a:rPr lang="en-US" sz="1600" b="1" dirty="0" smtClean="0">
                <a:solidFill>
                  <a:schemeClr val="accent4"/>
                </a:solidFill>
              </a:rPr>
              <a:t>Mobile Front End Developer</a:t>
            </a:r>
          </a:p>
          <a:p>
            <a:pPr algn="r"/>
            <a:r>
              <a:rPr lang="en-US" sz="1400" dirty="0" smtClean="0"/>
              <a:t>I build the best mobile user experience</a:t>
            </a:r>
            <a:endParaRPr lang="en-US" sz="1400" dirty="0"/>
          </a:p>
        </p:txBody>
      </p:sp>
      <p:sp>
        <p:nvSpPr>
          <p:cNvPr id="20" name="TextBox 19"/>
          <p:cNvSpPr txBox="1"/>
          <p:nvPr/>
        </p:nvSpPr>
        <p:spPr bwMode="gray">
          <a:xfrm>
            <a:off x="1103388" y="3346058"/>
            <a:ext cx="2254723" cy="769441"/>
          </a:xfrm>
          <a:prstGeom prst="rect">
            <a:avLst/>
          </a:prstGeom>
          <a:noFill/>
        </p:spPr>
        <p:txBody>
          <a:bodyPr wrap="square" rtlCol="0">
            <a:spAutoFit/>
          </a:bodyPr>
          <a:lstStyle/>
          <a:p>
            <a:pPr algn="r"/>
            <a:r>
              <a:rPr lang="en-US" sz="1600" b="1" dirty="0" smtClean="0">
                <a:solidFill>
                  <a:srgbClr val="46575E"/>
                </a:solidFill>
              </a:rPr>
              <a:t>Services Developer</a:t>
            </a:r>
          </a:p>
          <a:p>
            <a:pPr algn="r"/>
            <a:r>
              <a:rPr lang="en-US" sz="1400" dirty="0" smtClean="0"/>
              <a:t>I provide access in a secure, scalable, controlled manner</a:t>
            </a:r>
            <a:endParaRPr lang="en-US" sz="1400" dirty="0"/>
          </a:p>
        </p:txBody>
      </p:sp>
      <p:sp>
        <p:nvSpPr>
          <p:cNvPr id="21" name="TextBox 20"/>
          <p:cNvSpPr txBox="1"/>
          <p:nvPr/>
        </p:nvSpPr>
        <p:spPr bwMode="gray">
          <a:xfrm>
            <a:off x="794772" y="4876800"/>
            <a:ext cx="2563339" cy="769441"/>
          </a:xfrm>
          <a:prstGeom prst="rect">
            <a:avLst/>
          </a:prstGeom>
          <a:noFill/>
        </p:spPr>
        <p:txBody>
          <a:bodyPr wrap="square" rtlCol="0">
            <a:spAutoFit/>
          </a:bodyPr>
          <a:lstStyle/>
          <a:p>
            <a:pPr algn="r"/>
            <a:r>
              <a:rPr lang="en-US" sz="1600" b="1" dirty="0" smtClean="0">
                <a:solidFill>
                  <a:srgbClr val="46575E"/>
                </a:solidFill>
              </a:rPr>
              <a:t>Line of Business Manager</a:t>
            </a:r>
          </a:p>
          <a:p>
            <a:pPr algn="r"/>
            <a:r>
              <a:rPr lang="en-US" sz="1400" dirty="0" smtClean="0"/>
              <a:t>I monitor and analyze the success of the mobile apps</a:t>
            </a:r>
            <a:endParaRPr lang="en-US" sz="1400" dirty="0"/>
          </a:p>
        </p:txBody>
      </p:sp>
      <p:sp>
        <p:nvSpPr>
          <p:cNvPr id="22" name="Title 1"/>
          <p:cNvSpPr>
            <a:spLocks noGrp="1"/>
          </p:cNvSpPr>
          <p:nvPr>
            <p:ph type="title"/>
          </p:nvPr>
        </p:nvSpPr>
        <p:spPr bwMode="gray"/>
        <p:txBody>
          <a:bodyPr/>
          <a:lstStyle/>
          <a:p>
            <a:pPr algn="l"/>
            <a:r>
              <a:rPr lang="en-US" dirty="0" smtClean="0"/>
              <a:t>Developers- Persona Based</a:t>
            </a:r>
            <a:endParaRPr lang="en-US" dirty="0"/>
          </a:p>
        </p:txBody>
      </p:sp>
      <p:cxnSp>
        <p:nvCxnSpPr>
          <p:cNvPr id="32" name="Straight Connector 31"/>
          <p:cNvCxnSpPr/>
          <p:nvPr/>
        </p:nvCxnSpPr>
        <p:spPr bwMode="gray">
          <a:xfrm flipH="1" flipV="1">
            <a:off x="5355812" y="3706938"/>
            <a:ext cx="3669695" cy="28863"/>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4" name="Elbow Connector 33"/>
          <p:cNvCxnSpPr/>
          <p:nvPr/>
        </p:nvCxnSpPr>
        <p:spPr bwMode="gray">
          <a:xfrm>
            <a:off x="5332413" y="2159095"/>
            <a:ext cx="4054882" cy="452233"/>
          </a:xfrm>
          <a:prstGeom prst="bentConnector3">
            <a:avLst>
              <a:gd name="adj1" fmla="val 111426"/>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8" name="Elbow Connector 37"/>
          <p:cNvCxnSpPr/>
          <p:nvPr/>
        </p:nvCxnSpPr>
        <p:spPr bwMode="gray">
          <a:xfrm flipV="1">
            <a:off x="5332413" y="4962880"/>
            <a:ext cx="4104106" cy="523520"/>
          </a:xfrm>
          <a:prstGeom prst="bentConnector3">
            <a:avLst>
              <a:gd name="adj1" fmla="val 110281"/>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bwMode="gray">
          <a:xfrm>
            <a:off x="5424605" y="5150240"/>
            <a:ext cx="3560825" cy="602216"/>
          </a:xfrm>
          <a:prstGeom prst="rect">
            <a:avLst/>
          </a:prstGeom>
          <a:noFill/>
        </p:spPr>
        <p:txBody>
          <a:bodyPr wrap="square" rtlCol="0">
            <a:spAutoFit/>
          </a:bodyPr>
          <a:lstStyle/>
          <a:p>
            <a:pPr>
              <a:lnSpc>
                <a:spcPct val="120000"/>
              </a:lnSpc>
            </a:pPr>
            <a:r>
              <a:rPr lang="en-US" sz="1400" dirty="0" smtClean="0"/>
              <a:t>Powerful mobile analytics and dashboards </a:t>
            </a:r>
            <a:br>
              <a:rPr lang="en-US" sz="1400" dirty="0" smtClean="0"/>
            </a:br>
            <a:r>
              <a:rPr lang="en-US" sz="1400" dirty="0" smtClean="0"/>
              <a:t>for deep insight to the business</a:t>
            </a:r>
            <a:endParaRPr lang="en-US" sz="1400" dirty="0"/>
          </a:p>
        </p:txBody>
      </p:sp>
      <p:sp>
        <p:nvSpPr>
          <p:cNvPr id="41" name="TextBox 40"/>
          <p:cNvSpPr txBox="1"/>
          <p:nvPr/>
        </p:nvSpPr>
        <p:spPr bwMode="gray">
          <a:xfrm>
            <a:off x="5422097" y="3381960"/>
            <a:ext cx="2641437" cy="602216"/>
          </a:xfrm>
          <a:prstGeom prst="rect">
            <a:avLst/>
          </a:prstGeom>
          <a:noFill/>
        </p:spPr>
        <p:txBody>
          <a:bodyPr wrap="square" rtlCol="0">
            <a:spAutoFit/>
          </a:bodyPr>
          <a:lstStyle/>
          <a:p>
            <a:pPr>
              <a:lnSpc>
                <a:spcPct val="120000"/>
              </a:lnSpc>
            </a:pPr>
            <a:r>
              <a:rPr lang="en-US" sz="1400" dirty="0" smtClean="0"/>
              <a:t>Publish mobile ready services to </a:t>
            </a:r>
          </a:p>
          <a:p>
            <a:pPr>
              <a:lnSpc>
                <a:spcPct val="120000"/>
              </a:lnSpc>
            </a:pPr>
            <a:r>
              <a:rPr lang="en-US" sz="1400" dirty="0" smtClean="0"/>
              <a:t>API catalog</a:t>
            </a:r>
            <a:endParaRPr lang="en-US" sz="1400" dirty="0"/>
          </a:p>
        </p:txBody>
      </p:sp>
      <p:sp>
        <p:nvSpPr>
          <p:cNvPr id="42" name="Rectangle 41"/>
          <p:cNvSpPr/>
          <p:nvPr/>
        </p:nvSpPr>
        <p:spPr bwMode="gray">
          <a:xfrm>
            <a:off x="9130159" y="4671107"/>
            <a:ext cx="1756135" cy="307777"/>
          </a:xfrm>
          <a:prstGeom prst="rect">
            <a:avLst/>
          </a:prstGeom>
          <a:solidFill>
            <a:schemeClr val="bg1"/>
          </a:solidFill>
        </p:spPr>
        <p:txBody>
          <a:bodyPr wrap="none">
            <a:spAutoFit/>
          </a:bodyPr>
          <a:lstStyle/>
          <a:p>
            <a:r>
              <a:rPr lang="en-US" sz="1400" b="1" dirty="0" smtClean="0"/>
              <a:t>Mobile Cloud Service</a:t>
            </a:r>
            <a:endParaRPr lang="en-US" sz="1400" b="1" dirty="0"/>
          </a:p>
        </p:txBody>
      </p:sp>
      <p:grpSp>
        <p:nvGrpSpPr>
          <p:cNvPr id="24" name="Group 23"/>
          <p:cNvGrpSpPr/>
          <p:nvPr/>
        </p:nvGrpSpPr>
        <p:grpSpPr bwMode="gray">
          <a:xfrm>
            <a:off x="8967856" y="2396800"/>
            <a:ext cx="1143000" cy="2231827"/>
            <a:chOff x="8317278" y="455823"/>
            <a:chExt cx="400162" cy="760296"/>
          </a:xfrm>
        </p:grpSpPr>
        <p:sp>
          <p:nvSpPr>
            <p:cNvPr id="25" name="Freeform 1008"/>
            <p:cNvSpPr>
              <a:spLocks noEditPoints="1"/>
            </p:cNvSpPr>
            <p:nvPr/>
          </p:nvSpPr>
          <p:spPr bwMode="gray">
            <a:xfrm>
              <a:off x="8317278" y="455823"/>
              <a:ext cx="400162" cy="760296"/>
            </a:xfrm>
            <a:custGeom>
              <a:avLst/>
              <a:gdLst/>
              <a:ahLst/>
              <a:cxnLst>
                <a:cxn ang="0">
                  <a:pos x="211" y="198"/>
                </a:cxn>
                <a:cxn ang="0">
                  <a:pos x="211" y="367"/>
                </a:cxn>
                <a:cxn ang="0">
                  <a:pos x="182" y="397"/>
                </a:cxn>
                <a:cxn ang="0">
                  <a:pos x="29" y="397"/>
                </a:cxn>
                <a:cxn ang="0">
                  <a:pos x="0" y="368"/>
                </a:cxn>
                <a:cxn ang="0">
                  <a:pos x="0" y="366"/>
                </a:cxn>
                <a:cxn ang="0">
                  <a:pos x="0" y="30"/>
                </a:cxn>
                <a:cxn ang="0">
                  <a:pos x="26" y="0"/>
                </a:cxn>
                <a:cxn ang="0">
                  <a:pos x="30" y="0"/>
                </a:cxn>
                <a:cxn ang="0">
                  <a:pos x="182" y="0"/>
                </a:cxn>
                <a:cxn ang="0">
                  <a:pos x="211" y="29"/>
                </a:cxn>
                <a:cxn ang="0">
                  <a:pos x="211" y="198"/>
                </a:cxn>
                <a:cxn ang="0">
                  <a:pos x="15" y="196"/>
                </a:cxn>
                <a:cxn ang="0">
                  <a:pos x="15" y="350"/>
                </a:cxn>
                <a:cxn ang="0">
                  <a:pos x="21" y="356"/>
                </a:cxn>
                <a:cxn ang="0">
                  <a:pos x="191" y="356"/>
                </a:cxn>
                <a:cxn ang="0">
                  <a:pos x="196" y="350"/>
                </a:cxn>
                <a:cxn ang="0">
                  <a:pos x="196" y="41"/>
                </a:cxn>
                <a:cxn ang="0">
                  <a:pos x="191" y="35"/>
                </a:cxn>
                <a:cxn ang="0">
                  <a:pos x="21" y="35"/>
                </a:cxn>
                <a:cxn ang="0">
                  <a:pos x="18" y="35"/>
                </a:cxn>
                <a:cxn ang="0">
                  <a:pos x="15" y="38"/>
                </a:cxn>
                <a:cxn ang="0">
                  <a:pos x="15" y="41"/>
                </a:cxn>
                <a:cxn ang="0">
                  <a:pos x="15" y="196"/>
                </a:cxn>
                <a:cxn ang="0">
                  <a:pos x="106" y="382"/>
                </a:cxn>
                <a:cxn ang="0">
                  <a:pos x="120" y="382"/>
                </a:cxn>
                <a:cxn ang="0">
                  <a:pos x="126" y="377"/>
                </a:cxn>
                <a:cxn ang="0">
                  <a:pos x="126" y="374"/>
                </a:cxn>
                <a:cxn ang="0">
                  <a:pos x="120" y="368"/>
                </a:cxn>
                <a:cxn ang="0">
                  <a:pos x="92" y="368"/>
                </a:cxn>
                <a:cxn ang="0">
                  <a:pos x="86" y="376"/>
                </a:cxn>
                <a:cxn ang="0">
                  <a:pos x="92" y="382"/>
                </a:cxn>
                <a:cxn ang="0">
                  <a:pos x="106" y="382"/>
                </a:cxn>
                <a:cxn ang="0">
                  <a:pos x="106" y="15"/>
                </a:cxn>
                <a:cxn ang="0">
                  <a:pos x="88" y="15"/>
                </a:cxn>
                <a:cxn ang="0">
                  <a:pos x="85" y="17"/>
                </a:cxn>
                <a:cxn ang="0">
                  <a:pos x="88" y="20"/>
                </a:cxn>
                <a:cxn ang="0">
                  <a:pos x="123" y="20"/>
                </a:cxn>
                <a:cxn ang="0">
                  <a:pos x="127" y="17"/>
                </a:cxn>
                <a:cxn ang="0">
                  <a:pos x="123" y="15"/>
                </a:cxn>
                <a:cxn ang="0">
                  <a:pos x="106" y="15"/>
                </a:cxn>
              </a:cxnLst>
              <a:rect l="0" t="0" r="r" b="b"/>
              <a:pathLst>
                <a:path w="211" h="397">
                  <a:moveTo>
                    <a:pt x="211" y="198"/>
                  </a:moveTo>
                  <a:cubicBezTo>
                    <a:pt x="211" y="254"/>
                    <a:pt x="211" y="310"/>
                    <a:pt x="211" y="367"/>
                  </a:cubicBezTo>
                  <a:cubicBezTo>
                    <a:pt x="211" y="383"/>
                    <a:pt x="198" y="397"/>
                    <a:pt x="182" y="397"/>
                  </a:cubicBezTo>
                  <a:cubicBezTo>
                    <a:pt x="131" y="397"/>
                    <a:pt x="80" y="397"/>
                    <a:pt x="29" y="397"/>
                  </a:cubicBezTo>
                  <a:cubicBezTo>
                    <a:pt x="14" y="397"/>
                    <a:pt x="1" y="383"/>
                    <a:pt x="0" y="368"/>
                  </a:cubicBezTo>
                  <a:cubicBezTo>
                    <a:pt x="0" y="367"/>
                    <a:pt x="0" y="367"/>
                    <a:pt x="0" y="366"/>
                  </a:cubicBezTo>
                  <a:cubicBezTo>
                    <a:pt x="0" y="254"/>
                    <a:pt x="0" y="142"/>
                    <a:pt x="0" y="30"/>
                  </a:cubicBezTo>
                  <a:cubicBezTo>
                    <a:pt x="0" y="14"/>
                    <a:pt x="11" y="2"/>
                    <a:pt x="26" y="0"/>
                  </a:cubicBezTo>
                  <a:cubicBezTo>
                    <a:pt x="27" y="0"/>
                    <a:pt x="29" y="0"/>
                    <a:pt x="30" y="0"/>
                  </a:cubicBezTo>
                  <a:cubicBezTo>
                    <a:pt x="80" y="0"/>
                    <a:pt x="131" y="0"/>
                    <a:pt x="182" y="0"/>
                  </a:cubicBezTo>
                  <a:cubicBezTo>
                    <a:pt x="198" y="0"/>
                    <a:pt x="211" y="13"/>
                    <a:pt x="211" y="29"/>
                  </a:cubicBezTo>
                  <a:cubicBezTo>
                    <a:pt x="211" y="85"/>
                    <a:pt x="211" y="142"/>
                    <a:pt x="211" y="198"/>
                  </a:cubicBezTo>
                  <a:close/>
                  <a:moveTo>
                    <a:pt x="15" y="196"/>
                  </a:moveTo>
                  <a:cubicBezTo>
                    <a:pt x="15" y="247"/>
                    <a:pt x="15" y="299"/>
                    <a:pt x="15" y="350"/>
                  </a:cubicBezTo>
                  <a:cubicBezTo>
                    <a:pt x="15" y="355"/>
                    <a:pt x="16" y="356"/>
                    <a:pt x="21" y="356"/>
                  </a:cubicBezTo>
                  <a:cubicBezTo>
                    <a:pt x="77" y="356"/>
                    <a:pt x="134" y="356"/>
                    <a:pt x="191" y="356"/>
                  </a:cubicBezTo>
                  <a:cubicBezTo>
                    <a:pt x="196" y="356"/>
                    <a:pt x="196" y="355"/>
                    <a:pt x="196" y="350"/>
                  </a:cubicBezTo>
                  <a:cubicBezTo>
                    <a:pt x="196" y="247"/>
                    <a:pt x="196" y="144"/>
                    <a:pt x="196" y="41"/>
                  </a:cubicBezTo>
                  <a:cubicBezTo>
                    <a:pt x="196" y="36"/>
                    <a:pt x="196" y="35"/>
                    <a:pt x="191" y="35"/>
                  </a:cubicBezTo>
                  <a:cubicBezTo>
                    <a:pt x="134" y="35"/>
                    <a:pt x="77" y="35"/>
                    <a:pt x="21" y="35"/>
                  </a:cubicBezTo>
                  <a:cubicBezTo>
                    <a:pt x="20" y="35"/>
                    <a:pt x="19" y="35"/>
                    <a:pt x="18" y="35"/>
                  </a:cubicBezTo>
                  <a:cubicBezTo>
                    <a:pt x="16" y="35"/>
                    <a:pt x="15" y="36"/>
                    <a:pt x="15" y="38"/>
                  </a:cubicBezTo>
                  <a:cubicBezTo>
                    <a:pt x="15" y="39"/>
                    <a:pt x="15" y="40"/>
                    <a:pt x="15" y="41"/>
                  </a:cubicBezTo>
                  <a:cubicBezTo>
                    <a:pt x="15" y="92"/>
                    <a:pt x="15" y="144"/>
                    <a:pt x="15" y="196"/>
                  </a:cubicBezTo>
                  <a:close/>
                  <a:moveTo>
                    <a:pt x="106" y="382"/>
                  </a:moveTo>
                  <a:cubicBezTo>
                    <a:pt x="110" y="382"/>
                    <a:pt x="115" y="383"/>
                    <a:pt x="120" y="382"/>
                  </a:cubicBezTo>
                  <a:cubicBezTo>
                    <a:pt x="123" y="382"/>
                    <a:pt x="125" y="380"/>
                    <a:pt x="126" y="377"/>
                  </a:cubicBezTo>
                  <a:cubicBezTo>
                    <a:pt x="126" y="376"/>
                    <a:pt x="126" y="375"/>
                    <a:pt x="126" y="374"/>
                  </a:cubicBezTo>
                  <a:cubicBezTo>
                    <a:pt x="126" y="370"/>
                    <a:pt x="123" y="368"/>
                    <a:pt x="120" y="368"/>
                  </a:cubicBezTo>
                  <a:cubicBezTo>
                    <a:pt x="111" y="368"/>
                    <a:pt x="101" y="368"/>
                    <a:pt x="92" y="368"/>
                  </a:cubicBezTo>
                  <a:cubicBezTo>
                    <a:pt x="87" y="368"/>
                    <a:pt x="85" y="371"/>
                    <a:pt x="86" y="376"/>
                  </a:cubicBezTo>
                  <a:cubicBezTo>
                    <a:pt x="86" y="380"/>
                    <a:pt x="88" y="382"/>
                    <a:pt x="92" y="382"/>
                  </a:cubicBezTo>
                  <a:cubicBezTo>
                    <a:pt x="97" y="382"/>
                    <a:pt x="101" y="382"/>
                    <a:pt x="106" y="382"/>
                  </a:cubicBezTo>
                  <a:close/>
                  <a:moveTo>
                    <a:pt x="106" y="15"/>
                  </a:moveTo>
                  <a:cubicBezTo>
                    <a:pt x="100" y="15"/>
                    <a:pt x="94" y="15"/>
                    <a:pt x="88" y="15"/>
                  </a:cubicBezTo>
                  <a:cubicBezTo>
                    <a:pt x="86" y="15"/>
                    <a:pt x="85" y="15"/>
                    <a:pt x="85" y="17"/>
                  </a:cubicBezTo>
                  <a:cubicBezTo>
                    <a:pt x="85" y="19"/>
                    <a:pt x="86" y="20"/>
                    <a:pt x="88" y="20"/>
                  </a:cubicBezTo>
                  <a:cubicBezTo>
                    <a:pt x="100" y="20"/>
                    <a:pt x="112" y="20"/>
                    <a:pt x="123" y="20"/>
                  </a:cubicBezTo>
                  <a:cubicBezTo>
                    <a:pt x="125" y="20"/>
                    <a:pt x="127" y="19"/>
                    <a:pt x="127" y="17"/>
                  </a:cubicBezTo>
                  <a:cubicBezTo>
                    <a:pt x="127" y="15"/>
                    <a:pt x="125" y="15"/>
                    <a:pt x="123" y="15"/>
                  </a:cubicBezTo>
                  <a:cubicBezTo>
                    <a:pt x="117" y="15"/>
                    <a:pt x="112" y="15"/>
                    <a:pt x="106" y="15"/>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1010"/>
            <p:cNvSpPr>
              <a:spLocks/>
            </p:cNvSpPr>
            <p:nvPr/>
          </p:nvSpPr>
          <p:spPr bwMode="gray">
            <a:xfrm>
              <a:off x="8345860" y="524425"/>
              <a:ext cx="342997" cy="611666"/>
            </a:xfrm>
            <a:custGeom>
              <a:avLst/>
              <a:gdLst/>
              <a:ahLst/>
              <a:cxnLst>
                <a:cxn ang="0">
                  <a:pos x="0" y="161"/>
                </a:cxn>
                <a:cxn ang="0">
                  <a:pos x="0" y="6"/>
                </a:cxn>
                <a:cxn ang="0">
                  <a:pos x="0" y="3"/>
                </a:cxn>
                <a:cxn ang="0">
                  <a:pos x="3" y="0"/>
                </a:cxn>
                <a:cxn ang="0">
                  <a:pos x="6" y="0"/>
                </a:cxn>
                <a:cxn ang="0">
                  <a:pos x="176" y="0"/>
                </a:cxn>
                <a:cxn ang="0">
                  <a:pos x="181" y="6"/>
                </a:cxn>
                <a:cxn ang="0">
                  <a:pos x="181" y="315"/>
                </a:cxn>
                <a:cxn ang="0">
                  <a:pos x="176" y="321"/>
                </a:cxn>
                <a:cxn ang="0">
                  <a:pos x="6" y="321"/>
                </a:cxn>
                <a:cxn ang="0">
                  <a:pos x="0" y="315"/>
                </a:cxn>
                <a:cxn ang="0">
                  <a:pos x="0" y="161"/>
                </a:cxn>
              </a:cxnLst>
              <a:rect l="0" t="0" r="r" b="b"/>
              <a:pathLst>
                <a:path w="181" h="321">
                  <a:moveTo>
                    <a:pt x="0" y="161"/>
                  </a:moveTo>
                  <a:cubicBezTo>
                    <a:pt x="0" y="109"/>
                    <a:pt x="0" y="57"/>
                    <a:pt x="0" y="6"/>
                  </a:cubicBezTo>
                  <a:cubicBezTo>
                    <a:pt x="0" y="5"/>
                    <a:pt x="0" y="4"/>
                    <a:pt x="0" y="3"/>
                  </a:cubicBezTo>
                  <a:cubicBezTo>
                    <a:pt x="0" y="1"/>
                    <a:pt x="1" y="0"/>
                    <a:pt x="3" y="0"/>
                  </a:cubicBezTo>
                  <a:cubicBezTo>
                    <a:pt x="4" y="0"/>
                    <a:pt x="5" y="0"/>
                    <a:pt x="6" y="0"/>
                  </a:cubicBezTo>
                  <a:cubicBezTo>
                    <a:pt x="62" y="0"/>
                    <a:pt x="119" y="0"/>
                    <a:pt x="176" y="0"/>
                  </a:cubicBezTo>
                  <a:cubicBezTo>
                    <a:pt x="181" y="0"/>
                    <a:pt x="181" y="1"/>
                    <a:pt x="181" y="6"/>
                  </a:cubicBezTo>
                  <a:cubicBezTo>
                    <a:pt x="181" y="109"/>
                    <a:pt x="181" y="212"/>
                    <a:pt x="181" y="315"/>
                  </a:cubicBezTo>
                  <a:cubicBezTo>
                    <a:pt x="181" y="320"/>
                    <a:pt x="181" y="321"/>
                    <a:pt x="176" y="321"/>
                  </a:cubicBezTo>
                  <a:cubicBezTo>
                    <a:pt x="119" y="321"/>
                    <a:pt x="62" y="321"/>
                    <a:pt x="6" y="321"/>
                  </a:cubicBezTo>
                  <a:cubicBezTo>
                    <a:pt x="1" y="321"/>
                    <a:pt x="0" y="320"/>
                    <a:pt x="0" y="315"/>
                  </a:cubicBezTo>
                  <a:cubicBezTo>
                    <a:pt x="0" y="264"/>
                    <a:pt x="0" y="212"/>
                    <a:pt x="0" y="1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1011"/>
            <p:cNvSpPr>
              <a:spLocks/>
            </p:cNvSpPr>
            <p:nvPr/>
          </p:nvSpPr>
          <p:spPr bwMode="gray">
            <a:xfrm>
              <a:off x="8477343" y="1158957"/>
              <a:ext cx="80031" cy="28585"/>
            </a:xfrm>
            <a:custGeom>
              <a:avLst/>
              <a:gdLst/>
              <a:ahLst/>
              <a:cxnLst>
                <a:cxn ang="0">
                  <a:pos x="21" y="14"/>
                </a:cxn>
                <a:cxn ang="0">
                  <a:pos x="7" y="14"/>
                </a:cxn>
                <a:cxn ang="0">
                  <a:pos x="1" y="8"/>
                </a:cxn>
                <a:cxn ang="0">
                  <a:pos x="7" y="0"/>
                </a:cxn>
                <a:cxn ang="0">
                  <a:pos x="35" y="0"/>
                </a:cxn>
                <a:cxn ang="0">
                  <a:pos x="41" y="6"/>
                </a:cxn>
                <a:cxn ang="0">
                  <a:pos x="41" y="9"/>
                </a:cxn>
                <a:cxn ang="0">
                  <a:pos x="35" y="14"/>
                </a:cxn>
                <a:cxn ang="0">
                  <a:pos x="21" y="14"/>
                </a:cxn>
              </a:cxnLst>
              <a:rect l="0" t="0" r="r" b="b"/>
              <a:pathLst>
                <a:path w="41" h="15">
                  <a:moveTo>
                    <a:pt x="21" y="14"/>
                  </a:moveTo>
                  <a:cubicBezTo>
                    <a:pt x="16" y="14"/>
                    <a:pt x="12" y="14"/>
                    <a:pt x="7" y="14"/>
                  </a:cubicBezTo>
                  <a:cubicBezTo>
                    <a:pt x="3" y="14"/>
                    <a:pt x="1" y="12"/>
                    <a:pt x="1" y="8"/>
                  </a:cubicBezTo>
                  <a:cubicBezTo>
                    <a:pt x="0" y="3"/>
                    <a:pt x="2" y="0"/>
                    <a:pt x="7" y="0"/>
                  </a:cubicBezTo>
                  <a:cubicBezTo>
                    <a:pt x="16" y="0"/>
                    <a:pt x="26" y="0"/>
                    <a:pt x="35" y="0"/>
                  </a:cubicBezTo>
                  <a:cubicBezTo>
                    <a:pt x="38" y="0"/>
                    <a:pt x="41" y="2"/>
                    <a:pt x="41" y="6"/>
                  </a:cubicBezTo>
                  <a:cubicBezTo>
                    <a:pt x="41" y="7"/>
                    <a:pt x="41" y="8"/>
                    <a:pt x="41" y="9"/>
                  </a:cubicBezTo>
                  <a:cubicBezTo>
                    <a:pt x="40" y="12"/>
                    <a:pt x="38" y="14"/>
                    <a:pt x="35" y="14"/>
                  </a:cubicBezTo>
                  <a:cubicBezTo>
                    <a:pt x="30" y="15"/>
                    <a:pt x="25" y="14"/>
                    <a:pt x="21"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Freeform 1012"/>
            <p:cNvSpPr>
              <a:spLocks/>
            </p:cNvSpPr>
            <p:nvPr/>
          </p:nvSpPr>
          <p:spPr bwMode="gray">
            <a:xfrm>
              <a:off x="8477343" y="484408"/>
              <a:ext cx="80031" cy="11432"/>
            </a:xfrm>
            <a:custGeom>
              <a:avLst/>
              <a:gdLst/>
              <a:ahLst/>
              <a:cxnLst>
                <a:cxn ang="0">
                  <a:pos x="21" y="0"/>
                </a:cxn>
                <a:cxn ang="0">
                  <a:pos x="38" y="0"/>
                </a:cxn>
                <a:cxn ang="0">
                  <a:pos x="42" y="2"/>
                </a:cxn>
                <a:cxn ang="0">
                  <a:pos x="38" y="5"/>
                </a:cxn>
                <a:cxn ang="0">
                  <a:pos x="3" y="5"/>
                </a:cxn>
                <a:cxn ang="0">
                  <a:pos x="0" y="2"/>
                </a:cxn>
                <a:cxn ang="0">
                  <a:pos x="3" y="0"/>
                </a:cxn>
                <a:cxn ang="0">
                  <a:pos x="21" y="0"/>
                </a:cxn>
              </a:cxnLst>
              <a:rect l="0" t="0" r="r" b="b"/>
              <a:pathLst>
                <a:path w="42" h="5">
                  <a:moveTo>
                    <a:pt x="21" y="0"/>
                  </a:moveTo>
                  <a:cubicBezTo>
                    <a:pt x="27" y="0"/>
                    <a:pt x="32" y="0"/>
                    <a:pt x="38" y="0"/>
                  </a:cubicBezTo>
                  <a:cubicBezTo>
                    <a:pt x="40" y="0"/>
                    <a:pt x="42" y="0"/>
                    <a:pt x="42" y="2"/>
                  </a:cubicBezTo>
                  <a:cubicBezTo>
                    <a:pt x="42" y="4"/>
                    <a:pt x="40" y="5"/>
                    <a:pt x="38" y="5"/>
                  </a:cubicBezTo>
                  <a:cubicBezTo>
                    <a:pt x="27" y="5"/>
                    <a:pt x="15" y="5"/>
                    <a:pt x="3" y="5"/>
                  </a:cubicBezTo>
                  <a:cubicBezTo>
                    <a:pt x="1" y="5"/>
                    <a:pt x="0" y="4"/>
                    <a:pt x="0" y="2"/>
                  </a:cubicBezTo>
                  <a:cubicBezTo>
                    <a:pt x="0" y="0"/>
                    <a:pt x="1" y="0"/>
                    <a:pt x="3" y="0"/>
                  </a:cubicBezTo>
                  <a:cubicBezTo>
                    <a:pt x="9" y="0"/>
                    <a:pt x="15" y="0"/>
                    <a:pt x="21"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9" name="Group 126"/>
          <p:cNvGrpSpPr>
            <a:grpSpLocks noChangeAspect="1"/>
          </p:cNvGrpSpPr>
          <p:nvPr/>
        </p:nvGrpSpPr>
        <p:grpSpPr bwMode="gray">
          <a:xfrm>
            <a:off x="3855716" y="1668396"/>
            <a:ext cx="552247" cy="741672"/>
            <a:chOff x="3082" y="859"/>
            <a:chExt cx="379" cy="509"/>
          </a:xfrm>
        </p:grpSpPr>
        <p:sp>
          <p:nvSpPr>
            <p:cNvPr id="33" name="Freeform 128"/>
            <p:cNvSpPr>
              <a:spLocks/>
            </p:cNvSpPr>
            <p:nvPr/>
          </p:nvSpPr>
          <p:spPr bwMode="gray">
            <a:xfrm>
              <a:off x="3082" y="1079"/>
              <a:ext cx="379" cy="289"/>
            </a:xfrm>
            <a:custGeom>
              <a:avLst/>
              <a:gdLst/>
              <a:ahLst/>
              <a:cxnLst>
                <a:cxn ang="0">
                  <a:pos x="86" y="93"/>
                </a:cxn>
                <a:cxn ang="0">
                  <a:pos x="86" y="100"/>
                </a:cxn>
                <a:cxn ang="0">
                  <a:pos x="86" y="357"/>
                </a:cxn>
                <a:cxn ang="0">
                  <a:pos x="82" y="367"/>
                </a:cxn>
                <a:cxn ang="0">
                  <a:pos x="21" y="428"/>
                </a:cxn>
                <a:cxn ang="0">
                  <a:pos x="9" y="404"/>
                </a:cxn>
                <a:cxn ang="0">
                  <a:pos x="2" y="364"/>
                </a:cxn>
                <a:cxn ang="0">
                  <a:pos x="8" y="306"/>
                </a:cxn>
                <a:cxn ang="0">
                  <a:pos x="16" y="229"/>
                </a:cxn>
                <a:cxn ang="0">
                  <a:pos x="30" y="122"/>
                </a:cxn>
                <a:cxn ang="0">
                  <a:pos x="52" y="75"/>
                </a:cxn>
                <a:cxn ang="0">
                  <a:pos x="74" y="58"/>
                </a:cxn>
                <a:cxn ang="0">
                  <a:pos x="188" y="2"/>
                </a:cxn>
                <a:cxn ang="0">
                  <a:pos x="197" y="4"/>
                </a:cxn>
                <a:cxn ang="0">
                  <a:pos x="281" y="48"/>
                </a:cxn>
                <a:cxn ang="0">
                  <a:pos x="365" y="7"/>
                </a:cxn>
                <a:cxn ang="0">
                  <a:pos x="368" y="4"/>
                </a:cxn>
                <a:cxn ang="0">
                  <a:pos x="376" y="2"/>
                </a:cxn>
                <a:cxn ang="0">
                  <a:pos x="474" y="50"/>
                </a:cxn>
                <a:cxn ang="0">
                  <a:pos x="504" y="68"/>
                </a:cxn>
                <a:cxn ang="0">
                  <a:pos x="531" y="114"/>
                </a:cxn>
                <a:cxn ang="0">
                  <a:pos x="542" y="175"/>
                </a:cxn>
                <a:cxn ang="0">
                  <a:pos x="551" y="260"/>
                </a:cxn>
                <a:cxn ang="0">
                  <a:pos x="558" y="332"/>
                </a:cxn>
                <a:cxn ang="0">
                  <a:pos x="561" y="364"/>
                </a:cxn>
                <a:cxn ang="0">
                  <a:pos x="553" y="409"/>
                </a:cxn>
                <a:cxn ang="0">
                  <a:pos x="543" y="428"/>
                </a:cxn>
                <a:cxn ang="0">
                  <a:pos x="539" y="424"/>
                </a:cxn>
                <a:cxn ang="0">
                  <a:pos x="482" y="367"/>
                </a:cxn>
                <a:cxn ang="0">
                  <a:pos x="478" y="357"/>
                </a:cxn>
                <a:cxn ang="0">
                  <a:pos x="478" y="100"/>
                </a:cxn>
                <a:cxn ang="0">
                  <a:pos x="478" y="93"/>
                </a:cxn>
                <a:cxn ang="0">
                  <a:pos x="86" y="93"/>
                </a:cxn>
              </a:cxnLst>
              <a:rect l="0" t="0" r="r" b="b"/>
              <a:pathLst>
                <a:path w="563" h="428">
                  <a:moveTo>
                    <a:pt x="86" y="93"/>
                  </a:moveTo>
                  <a:cubicBezTo>
                    <a:pt x="86" y="96"/>
                    <a:pt x="86" y="98"/>
                    <a:pt x="86" y="100"/>
                  </a:cubicBezTo>
                  <a:cubicBezTo>
                    <a:pt x="86" y="186"/>
                    <a:pt x="86" y="272"/>
                    <a:pt x="86" y="357"/>
                  </a:cubicBezTo>
                  <a:cubicBezTo>
                    <a:pt x="86" y="361"/>
                    <a:pt x="85" y="364"/>
                    <a:pt x="82" y="367"/>
                  </a:cubicBezTo>
                  <a:cubicBezTo>
                    <a:pt x="62" y="387"/>
                    <a:pt x="42" y="407"/>
                    <a:pt x="21" y="428"/>
                  </a:cubicBezTo>
                  <a:cubicBezTo>
                    <a:pt x="17" y="420"/>
                    <a:pt x="13" y="412"/>
                    <a:pt x="9" y="404"/>
                  </a:cubicBezTo>
                  <a:cubicBezTo>
                    <a:pt x="3" y="391"/>
                    <a:pt x="0" y="378"/>
                    <a:pt x="2" y="364"/>
                  </a:cubicBezTo>
                  <a:cubicBezTo>
                    <a:pt x="3" y="344"/>
                    <a:pt x="6" y="325"/>
                    <a:pt x="8" y="306"/>
                  </a:cubicBezTo>
                  <a:cubicBezTo>
                    <a:pt x="10" y="280"/>
                    <a:pt x="13" y="254"/>
                    <a:pt x="16" y="229"/>
                  </a:cubicBezTo>
                  <a:cubicBezTo>
                    <a:pt x="20" y="193"/>
                    <a:pt x="22" y="157"/>
                    <a:pt x="30" y="122"/>
                  </a:cubicBezTo>
                  <a:cubicBezTo>
                    <a:pt x="34" y="105"/>
                    <a:pt x="40" y="88"/>
                    <a:pt x="52" y="75"/>
                  </a:cubicBezTo>
                  <a:cubicBezTo>
                    <a:pt x="59" y="69"/>
                    <a:pt x="66" y="62"/>
                    <a:pt x="74" y="58"/>
                  </a:cubicBezTo>
                  <a:cubicBezTo>
                    <a:pt x="112" y="39"/>
                    <a:pt x="150" y="21"/>
                    <a:pt x="188" y="2"/>
                  </a:cubicBezTo>
                  <a:cubicBezTo>
                    <a:pt x="192" y="0"/>
                    <a:pt x="194" y="1"/>
                    <a:pt x="197" y="4"/>
                  </a:cubicBezTo>
                  <a:cubicBezTo>
                    <a:pt x="217" y="33"/>
                    <a:pt x="246" y="48"/>
                    <a:pt x="281" y="48"/>
                  </a:cubicBezTo>
                  <a:cubicBezTo>
                    <a:pt x="315" y="49"/>
                    <a:pt x="344" y="35"/>
                    <a:pt x="365" y="7"/>
                  </a:cubicBezTo>
                  <a:cubicBezTo>
                    <a:pt x="366" y="6"/>
                    <a:pt x="367" y="5"/>
                    <a:pt x="368" y="4"/>
                  </a:cubicBezTo>
                  <a:cubicBezTo>
                    <a:pt x="370" y="1"/>
                    <a:pt x="372" y="0"/>
                    <a:pt x="376" y="2"/>
                  </a:cubicBezTo>
                  <a:cubicBezTo>
                    <a:pt x="408" y="18"/>
                    <a:pt x="441" y="34"/>
                    <a:pt x="474" y="50"/>
                  </a:cubicBezTo>
                  <a:cubicBezTo>
                    <a:pt x="484" y="56"/>
                    <a:pt x="495" y="61"/>
                    <a:pt x="504" y="68"/>
                  </a:cubicBezTo>
                  <a:cubicBezTo>
                    <a:pt x="519" y="80"/>
                    <a:pt x="526" y="96"/>
                    <a:pt x="531" y="114"/>
                  </a:cubicBezTo>
                  <a:cubicBezTo>
                    <a:pt x="537" y="134"/>
                    <a:pt x="539" y="154"/>
                    <a:pt x="542" y="175"/>
                  </a:cubicBezTo>
                  <a:cubicBezTo>
                    <a:pt x="545" y="203"/>
                    <a:pt x="548" y="231"/>
                    <a:pt x="551" y="260"/>
                  </a:cubicBezTo>
                  <a:cubicBezTo>
                    <a:pt x="553" y="284"/>
                    <a:pt x="556" y="308"/>
                    <a:pt x="558" y="332"/>
                  </a:cubicBezTo>
                  <a:cubicBezTo>
                    <a:pt x="559" y="343"/>
                    <a:pt x="560" y="353"/>
                    <a:pt x="561" y="364"/>
                  </a:cubicBezTo>
                  <a:cubicBezTo>
                    <a:pt x="563" y="380"/>
                    <a:pt x="561" y="395"/>
                    <a:pt x="553" y="409"/>
                  </a:cubicBezTo>
                  <a:cubicBezTo>
                    <a:pt x="550" y="415"/>
                    <a:pt x="547" y="421"/>
                    <a:pt x="543" y="428"/>
                  </a:cubicBezTo>
                  <a:cubicBezTo>
                    <a:pt x="542" y="426"/>
                    <a:pt x="541" y="425"/>
                    <a:pt x="539" y="424"/>
                  </a:cubicBezTo>
                  <a:cubicBezTo>
                    <a:pt x="520" y="405"/>
                    <a:pt x="502" y="386"/>
                    <a:pt x="482" y="367"/>
                  </a:cubicBezTo>
                  <a:cubicBezTo>
                    <a:pt x="479" y="364"/>
                    <a:pt x="478" y="361"/>
                    <a:pt x="478" y="357"/>
                  </a:cubicBezTo>
                  <a:cubicBezTo>
                    <a:pt x="478" y="272"/>
                    <a:pt x="478" y="186"/>
                    <a:pt x="478" y="100"/>
                  </a:cubicBezTo>
                  <a:cubicBezTo>
                    <a:pt x="478" y="98"/>
                    <a:pt x="478" y="96"/>
                    <a:pt x="478" y="93"/>
                  </a:cubicBezTo>
                  <a:cubicBezTo>
                    <a:pt x="347" y="93"/>
                    <a:pt x="217" y="93"/>
                    <a:pt x="86" y="93"/>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129"/>
            <p:cNvSpPr>
              <a:spLocks noEditPoints="1"/>
            </p:cNvSpPr>
            <p:nvPr/>
          </p:nvSpPr>
          <p:spPr bwMode="gray">
            <a:xfrm>
              <a:off x="3162" y="1164"/>
              <a:ext cx="220" cy="154"/>
            </a:xfrm>
            <a:custGeom>
              <a:avLst/>
              <a:gdLst/>
              <a:ahLst/>
              <a:cxnLst>
                <a:cxn ang="0">
                  <a:pos x="0" y="228"/>
                </a:cxn>
                <a:cxn ang="0">
                  <a:pos x="0" y="0"/>
                </a:cxn>
                <a:cxn ang="0">
                  <a:pos x="326" y="0"/>
                </a:cxn>
                <a:cxn ang="0">
                  <a:pos x="326" y="228"/>
                </a:cxn>
                <a:cxn ang="0">
                  <a:pos x="0" y="228"/>
                </a:cxn>
                <a:cxn ang="0">
                  <a:pos x="109" y="164"/>
                </a:cxn>
                <a:cxn ang="0">
                  <a:pos x="109" y="148"/>
                </a:cxn>
                <a:cxn ang="0">
                  <a:pos x="105" y="141"/>
                </a:cxn>
                <a:cxn ang="0">
                  <a:pos x="68" y="121"/>
                </a:cxn>
                <a:cxn ang="0">
                  <a:pos x="55" y="114"/>
                </a:cxn>
                <a:cxn ang="0">
                  <a:pos x="59" y="111"/>
                </a:cxn>
                <a:cxn ang="0">
                  <a:pos x="106" y="85"/>
                </a:cxn>
                <a:cxn ang="0">
                  <a:pos x="109" y="81"/>
                </a:cxn>
                <a:cxn ang="0">
                  <a:pos x="109" y="63"/>
                </a:cxn>
                <a:cxn ang="0">
                  <a:pos x="104" y="66"/>
                </a:cxn>
                <a:cxn ang="0">
                  <a:pos x="44" y="98"/>
                </a:cxn>
                <a:cxn ang="0">
                  <a:pos x="32" y="118"/>
                </a:cxn>
                <a:cxn ang="0">
                  <a:pos x="36" y="125"/>
                </a:cxn>
                <a:cxn ang="0">
                  <a:pos x="104" y="161"/>
                </a:cxn>
                <a:cxn ang="0">
                  <a:pos x="109" y="164"/>
                </a:cxn>
                <a:cxn ang="0">
                  <a:pos x="277" y="114"/>
                </a:cxn>
                <a:cxn ang="0">
                  <a:pos x="273" y="116"/>
                </a:cxn>
                <a:cxn ang="0">
                  <a:pos x="227" y="142"/>
                </a:cxn>
                <a:cxn ang="0">
                  <a:pos x="223" y="145"/>
                </a:cxn>
                <a:cxn ang="0">
                  <a:pos x="223" y="164"/>
                </a:cxn>
                <a:cxn ang="0">
                  <a:pos x="228" y="161"/>
                </a:cxn>
                <a:cxn ang="0">
                  <a:pos x="288" y="129"/>
                </a:cxn>
                <a:cxn ang="0">
                  <a:pos x="300" y="109"/>
                </a:cxn>
                <a:cxn ang="0">
                  <a:pos x="295" y="102"/>
                </a:cxn>
                <a:cxn ang="0">
                  <a:pos x="231" y="67"/>
                </a:cxn>
                <a:cxn ang="0">
                  <a:pos x="223" y="63"/>
                </a:cxn>
                <a:cxn ang="0">
                  <a:pos x="223" y="79"/>
                </a:cxn>
                <a:cxn ang="0">
                  <a:pos x="227" y="86"/>
                </a:cxn>
                <a:cxn ang="0">
                  <a:pos x="277" y="114"/>
                </a:cxn>
                <a:cxn ang="0">
                  <a:pos x="136" y="167"/>
                </a:cxn>
                <a:cxn ang="0">
                  <a:pos x="150" y="167"/>
                </a:cxn>
                <a:cxn ang="0">
                  <a:pos x="157" y="163"/>
                </a:cxn>
                <a:cxn ang="0">
                  <a:pos x="197" y="62"/>
                </a:cxn>
                <a:cxn ang="0">
                  <a:pos x="199" y="57"/>
                </a:cxn>
                <a:cxn ang="0">
                  <a:pos x="185" y="57"/>
                </a:cxn>
                <a:cxn ang="0">
                  <a:pos x="178" y="62"/>
                </a:cxn>
                <a:cxn ang="0">
                  <a:pos x="153" y="126"/>
                </a:cxn>
                <a:cxn ang="0">
                  <a:pos x="136" y="167"/>
                </a:cxn>
              </a:cxnLst>
              <a:rect l="0" t="0" r="r" b="b"/>
              <a:pathLst>
                <a:path w="326" h="228">
                  <a:moveTo>
                    <a:pt x="0" y="228"/>
                  </a:moveTo>
                  <a:cubicBezTo>
                    <a:pt x="0" y="152"/>
                    <a:pt x="0" y="76"/>
                    <a:pt x="0" y="0"/>
                  </a:cubicBezTo>
                  <a:cubicBezTo>
                    <a:pt x="109" y="0"/>
                    <a:pt x="217" y="0"/>
                    <a:pt x="326" y="0"/>
                  </a:cubicBezTo>
                  <a:cubicBezTo>
                    <a:pt x="326" y="76"/>
                    <a:pt x="326" y="152"/>
                    <a:pt x="326" y="228"/>
                  </a:cubicBezTo>
                  <a:cubicBezTo>
                    <a:pt x="218" y="228"/>
                    <a:pt x="109" y="228"/>
                    <a:pt x="0" y="228"/>
                  </a:cubicBezTo>
                  <a:close/>
                  <a:moveTo>
                    <a:pt x="109" y="164"/>
                  </a:moveTo>
                  <a:cubicBezTo>
                    <a:pt x="109" y="158"/>
                    <a:pt x="109" y="153"/>
                    <a:pt x="109" y="148"/>
                  </a:cubicBezTo>
                  <a:cubicBezTo>
                    <a:pt x="109" y="145"/>
                    <a:pt x="108" y="143"/>
                    <a:pt x="105" y="141"/>
                  </a:cubicBezTo>
                  <a:cubicBezTo>
                    <a:pt x="93" y="135"/>
                    <a:pt x="80" y="128"/>
                    <a:pt x="68" y="121"/>
                  </a:cubicBezTo>
                  <a:cubicBezTo>
                    <a:pt x="64" y="119"/>
                    <a:pt x="60" y="117"/>
                    <a:pt x="55" y="114"/>
                  </a:cubicBezTo>
                  <a:cubicBezTo>
                    <a:pt x="57" y="113"/>
                    <a:pt x="58" y="112"/>
                    <a:pt x="59" y="111"/>
                  </a:cubicBezTo>
                  <a:cubicBezTo>
                    <a:pt x="75" y="102"/>
                    <a:pt x="90" y="94"/>
                    <a:pt x="106" y="85"/>
                  </a:cubicBezTo>
                  <a:cubicBezTo>
                    <a:pt x="107" y="84"/>
                    <a:pt x="109" y="83"/>
                    <a:pt x="109" y="81"/>
                  </a:cubicBezTo>
                  <a:cubicBezTo>
                    <a:pt x="109" y="76"/>
                    <a:pt x="109" y="70"/>
                    <a:pt x="109" y="63"/>
                  </a:cubicBezTo>
                  <a:cubicBezTo>
                    <a:pt x="107" y="64"/>
                    <a:pt x="105" y="65"/>
                    <a:pt x="104" y="66"/>
                  </a:cubicBezTo>
                  <a:cubicBezTo>
                    <a:pt x="84" y="76"/>
                    <a:pt x="64" y="88"/>
                    <a:pt x="44" y="98"/>
                  </a:cubicBezTo>
                  <a:cubicBezTo>
                    <a:pt x="34" y="102"/>
                    <a:pt x="30" y="108"/>
                    <a:pt x="32" y="118"/>
                  </a:cubicBezTo>
                  <a:cubicBezTo>
                    <a:pt x="32" y="121"/>
                    <a:pt x="33" y="123"/>
                    <a:pt x="36" y="125"/>
                  </a:cubicBezTo>
                  <a:cubicBezTo>
                    <a:pt x="59" y="137"/>
                    <a:pt x="81" y="149"/>
                    <a:pt x="104" y="161"/>
                  </a:cubicBezTo>
                  <a:cubicBezTo>
                    <a:pt x="105" y="162"/>
                    <a:pt x="107" y="163"/>
                    <a:pt x="109" y="164"/>
                  </a:cubicBezTo>
                  <a:close/>
                  <a:moveTo>
                    <a:pt x="277" y="114"/>
                  </a:moveTo>
                  <a:cubicBezTo>
                    <a:pt x="275" y="115"/>
                    <a:pt x="274" y="115"/>
                    <a:pt x="273" y="116"/>
                  </a:cubicBezTo>
                  <a:cubicBezTo>
                    <a:pt x="258" y="125"/>
                    <a:pt x="242" y="133"/>
                    <a:pt x="227" y="142"/>
                  </a:cubicBezTo>
                  <a:cubicBezTo>
                    <a:pt x="225" y="142"/>
                    <a:pt x="223" y="144"/>
                    <a:pt x="223" y="145"/>
                  </a:cubicBezTo>
                  <a:cubicBezTo>
                    <a:pt x="223" y="151"/>
                    <a:pt x="223" y="157"/>
                    <a:pt x="223" y="164"/>
                  </a:cubicBezTo>
                  <a:cubicBezTo>
                    <a:pt x="225" y="163"/>
                    <a:pt x="227" y="162"/>
                    <a:pt x="228" y="161"/>
                  </a:cubicBezTo>
                  <a:cubicBezTo>
                    <a:pt x="248" y="150"/>
                    <a:pt x="268" y="139"/>
                    <a:pt x="288" y="129"/>
                  </a:cubicBezTo>
                  <a:cubicBezTo>
                    <a:pt x="297" y="125"/>
                    <a:pt x="301" y="119"/>
                    <a:pt x="300" y="109"/>
                  </a:cubicBezTo>
                  <a:cubicBezTo>
                    <a:pt x="299" y="106"/>
                    <a:pt x="298" y="104"/>
                    <a:pt x="295" y="102"/>
                  </a:cubicBezTo>
                  <a:cubicBezTo>
                    <a:pt x="274" y="91"/>
                    <a:pt x="252" y="79"/>
                    <a:pt x="231" y="67"/>
                  </a:cubicBezTo>
                  <a:cubicBezTo>
                    <a:pt x="229" y="66"/>
                    <a:pt x="226" y="65"/>
                    <a:pt x="223" y="63"/>
                  </a:cubicBezTo>
                  <a:cubicBezTo>
                    <a:pt x="223" y="69"/>
                    <a:pt x="223" y="74"/>
                    <a:pt x="223" y="79"/>
                  </a:cubicBezTo>
                  <a:cubicBezTo>
                    <a:pt x="223" y="82"/>
                    <a:pt x="224" y="84"/>
                    <a:pt x="227" y="86"/>
                  </a:cubicBezTo>
                  <a:cubicBezTo>
                    <a:pt x="243" y="95"/>
                    <a:pt x="260" y="104"/>
                    <a:pt x="277" y="114"/>
                  </a:cubicBezTo>
                  <a:close/>
                  <a:moveTo>
                    <a:pt x="136" y="167"/>
                  </a:moveTo>
                  <a:cubicBezTo>
                    <a:pt x="142" y="167"/>
                    <a:pt x="146" y="167"/>
                    <a:pt x="150" y="167"/>
                  </a:cubicBezTo>
                  <a:cubicBezTo>
                    <a:pt x="154" y="168"/>
                    <a:pt x="156" y="166"/>
                    <a:pt x="157" y="163"/>
                  </a:cubicBezTo>
                  <a:cubicBezTo>
                    <a:pt x="170" y="129"/>
                    <a:pt x="184" y="96"/>
                    <a:pt x="197" y="62"/>
                  </a:cubicBezTo>
                  <a:cubicBezTo>
                    <a:pt x="198" y="61"/>
                    <a:pt x="198" y="59"/>
                    <a:pt x="199" y="57"/>
                  </a:cubicBezTo>
                  <a:cubicBezTo>
                    <a:pt x="194" y="57"/>
                    <a:pt x="189" y="58"/>
                    <a:pt x="185" y="57"/>
                  </a:cubicBezTo>
                  <a:cubicBezTo>
                    <a:pt x="181" y="57"/>
                    <a:pt x="180" y="58"/>
                    <a:pt x="178" y="62"/>
                  </a:cubicBezTo>
                  <a:cubicBezTo>
                    <a:pt x="170" y="83"/>
                    <a:pt x="161" y="105"/>
                    <a:pt x="153" y="126"/>
                  </a:cubicBezTo>
                  <a:cubicBezTo>
                    <a:pt x="147" y="140"/>
                    <a:pt x="142" y="153"/>
                    <a:pt x="136" y="167"/>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130"/>
            <p:cNvSpPr>
              <a:spLocks/>
            </p:cNvSpPr>
            <p:nvPr/>
          </p:nvSpPr>
          <p:spPr bwMode="gray">
            <a:xfrm>
              <a:off x="3183" y="859"/>
              <a:ext cx="177" cy="205"/>
            </a:xfrm>
            <a:custGeom>
              <a:avLst/>
              <a:gdLst/>
              <a:ahLst/>
              <a:cxnLst>
                <a:cxn ang="0">
                  <a:pos x="99" y="304"/>
                </a:cxn>
                <a:cxn ang="0">
                  <a:pos x="63" y="300"/>
                </a:cxn>
                <a:cxn ang="0">
                  <a:pos x="25" y="292"/>
                </a:cxn>
                <a:cxn ang="0">
                  <a:pos x="1" y="261"/>
                </a:cxn>
                <a:cxn ang="0">
                  <a:pos x="7" y="182"/>
                </a:cxn>
                <a:cxn ang="0">
                  <a:pos x="26" y="91"/>
                </a:cxn>
                <a:cxn ang="0">
                  <a:pos x="75" y="19"/>
                </a:cxn>
                <a:cxn ang="0">
                  <a:pos x="138" y="0"/>
                </a:cxn>
                <a:cxn ang="0">
                  <a:pos x="138" y="12"/>
                </a:cxn>
                <a:cxn ang="0">
                  <a:pos x="147" y="20"/>
                </a:cxn>
                <a:cxn ang="0">
                  <a:pos x="169" y="23"/>
                </a:cxn>
                <a:cxn ang="0">
                  <a:pos x="225" y="70"/>
                </a:cxn>
                <a:cxn ang="0">
                  <a:pos x="245" y="127"/>
                </a:cxn>
                <a:cxn ang="0">
                  <a:pos x="262" y="256"/>
                </a:cxn>
                <a:cxn ang="0">
                  <a:pos x="257" y="279"/>
                </a:cxn>
                <a:cxn ang="0">
                  <a:pos x="239" y="292"/>
                </a:cxn>
                <a:cxn ang="0">
                  <a:pos x="168" y="304"/>
                </a:cxn>
                <a:cxn ang="0">
                  <a:pos x="164" y="304"/>
                </a:cxn>
                <a:cxn ang="0">
                  <a:pos x="188" y="280"/>
                </a:cxn>
                <a:cxn ang="0">
                  <a:pos x="207" y="226"/>
                </a:cxn>
                <a:cxn ang="0">
                  <a:pos x="210" y="166"/>
                </a:cxn>
                <a:cxn ang="0">
                  <a:pos x="205" y="161"/>
                </a:cxn>
                <a:cxn ang="0">
                  <a:pos x="83" y="100"/>
                </a:cxn>
                <a:cxn ang="0">
                  <a:pos x="76" y="98"/>
                </a:cxn>
                <a:cxn ang="0">
                  <a:pos x="62" y="112"/>
                </a:cxn>
                <a:cxn ang="0">
                  <a:pos x="52" y="154"/>
                </a:cxn>
                <a:cxn ang="0">
                  <a:pos x="64" y="252"/>
                </a:cxn>
                <a:cxn ang="0">
                  <a:pos x="99" y="304"/>
                </a:cxn>
              </a:cxnLst>
              <a:rect l="0" t="0" r="r" b="b"/>
              <a:pathLst>
                <a:path w="262" h="304">
                  <a:moveTo>
                    <a:pt x="99" y="304"/>
                  </a:moveTo>
                  <a:cubicBezTo>
                    <a:pt x="87" y="303"/>
                    <a:pt x="75" y="301"/>
                    <a:pt x="63" y="300"/>
                  </a:cubicBezTo>
                  <a:cubicBezTo>
                    <a:pt x="50" y="298"/>
                    <a:pt x="38" y="295"/>
                    <a:pt x="25" y="292"/>
                  </a:cubicBezTo>
                  <a:cubicBezTo>
                    <a:pt x="10" y="289"/>
                    <a:pt x="0" y="277"/>
                    <a:pt x="1" y="261"/>
                  </a:cubicBezTo>
                  <a:cubicBezTo>
                    <a:pt x="2" y="235"/>
                    <a:pt x="4" y="208"/>
                    <a:pt x="7" y="182"/>
                  </a:cubicBezTo>
                  <a:cubicBezTo>
                    <a:pt x="11" y="151"/>
                    <a:pt x="17" y="121"/>
                    <a:pt x="26" y="91"/>
                  </a:cubicBezTo>
                  <a:cubicBezTo>
                    <a:pt x="35" y="62"/>
                    <a:pt x="49" y="36"/>
                    <a:pt x="75" y="19"/>
                  </a:cubicBezTo>
                  <a:cubicBezTo>
                    <a:pt x="94" y="6"/>
                    <a:pt x="115" y="1"/>
                    <a:pt x="138" y="0"/>
                  </a:cubicBezTo>
                  <a:cubicBezTo>
                    <a:pt x="138" y="4"/>
                    <a:pt x="138" y="8"/>
                    <a:pt x="138" y="12"/>
                  </a:cubicBezTo>
                  <a:cubicBezTo>
                    <a:pt x="138" y="18"/>
                    <a:pt x="140" y="20"/>
                    <a:pt x="147" y="20"/>
                  </a:cubicBezTo>
                  <a:cubicBezTo>
                    <a:pt x="154" y="21"/>
                    <a:pt x="162" y="21"/>
                    <a:pt x="169" y="23"/>
                  </a:cubicBezTo>
                  <a:cubicBezTo>
                    <a:pt x="194" y="30"/>
                    <a:pt x="212" y="48"/>
                    <a:pt x="225" y="70"/>
                  </a:cubicBezTo>
                  <a:cubicBezTo>
                    <a:pt x="236" y="87"/>
                    <a:pt x="240" y="107"/>
                    <a:pt x="245" y="127"/>
                  </a:cubicBezTo>
                  <a:cubicBezTo>
                    <a:pt x="255" y="170"/>
                    <a:pt x="260" y="212"/>
                    <a:pt x="262" y="256"/>
                  </a:cubicBezTo>
                  <a:cubicBezTo>
                    <a:pt x="262" y="264"/>
                    <a:pt x="261" y="272"/>
                    <a:pt x="257" y="279"/>
                  </a:cubicBezTo>
                  <a:cubicBezTo>
                    <a:pt x="253" y="286"/>
                    <a:pt x="247" y="290"/>
                    <a:pt x="239" y="292"/>
                  </a:cubicBezTo>
                  <a:cubicBezTo>
                    <a:pt x="216" y="298"/>
                    <a:pt x="192" y="302"/>
                    <a:pt x="168" y="304"/>
                  </a:cubicBezTo>
                  <a:cubicBezTo>
                    <a:pt x="167" y="304"/>
                    <a:pt x="166" y="304"/>
                    <a:pt x="164" y="304"/>
                  </a:cubicBezTo>
                  <a:cubicBezTo>
                    <a:pt x="175" y="297"/>
                    <a:pt x="182" y="289"/>
                    <a:pt x="188" y="280"/>
                  </a:cubicBezTo>
                  <a:cubicBezTo>
                    <a:pt x="198" y="264"/>
                    <a:pt x="203" y="245"/>
                    <a:pt x="207" y="226"/>
                  </a:cubicBezTo>
                  <a:cubicBezTo>
                    <a:pt x="210" y="206"/>
                    <a:pt x="211" y="186"/>
                    <a:pt x="210" y="166"/>
                  </a:cubicBezTo>
                  <a:cubicBezTo>
                    <a:pt x="210" y="162"/>
                    <a:pt x="209" y="161"/>
                    <a:pt x="205" y="161"/>
                  </a:cubicBezTo>
                  <a:cubicBezTo>
                    <a:pt x="155" y="159"/>
                    <a:pt x="115" y="137"/>
                    <a:pt x="83" y="100"/>
                  </a:cubicBezTo>
                  <a:cubicBezTo>
                    <a:pt x="81" y="97"/>
                    <a:pt x="79" y="97"/>
                    <a:pt x="76" y="98"/>
                  </a:cubicBezTo>
                  <a:cubicBezTo>
                    <a:pt x="69" y="101"/>
                    <a:pt x="65" y="106"/>
                    <a:pt x="62" y="112"/>
                  </a:cubicBezTo>
                  <a:cubicBezTo>
                    <a:pt x="55" y="125"/>
                    <a:pt x="52" y="139"/>
                    <a:pt x="52" y="154"/>
                  </a:cubicBezTo>
                  <a:cubicBezTo>
                    <a:pt x="51" y="187"/>
                    <a:pt x="54" y="220"/>
                    <a:pt x="64" y="252"/>
                  </a:cubicBezTo>
                  <a:cubicBezTo>
                    <a:pt x="71" y="272"/>
                    <a:pt x="81" y="290"/>
                    <a:pt x="99" y="304"/>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131"/>
            <p:cNvSpPr>
              <a:spLocks/>
            </p:cNvSpPr>
            <p:nvPr/>
          </p:nvSpPr>
          <p:spPr bwMode="gray">
            <a:xfrm>
              <a:off x="3228" y="1345"/>
              <a:ext cx="88" cy="23"/>
            </a:xfrm>
            <a:custGeom>
              <a:avLst/>
              <a:gdLst/>
              <a:ahLst/>
              <a:cxnLst>
                <a:cxn ang="0">
                  <a:pos x="0" y="33"/>
                </a:cxn>
                <a:cxn ang="0">
                  <a:pos x="10" y="2"/>
                </a:cxn>
                <a:cxn ang="0">
                  <a:pos x="14" y="0"/>
                </a:cxn>
                <a:cxn ang="0">
                  <a:pos x="116" y="0"/>
                </a:cxn>
                <a:cxn ang="0">
                  <a:pos x="120" y="2"/>
                </a:cxn>
                <a:cxn ang="0">
                  <a:pos x="130" y="33"/>
                </a:cxn>
                <a:cxn ang="0">
                  <a:pos x="0" y="33"/>
                </a:cxn>
              </a:cxnLst>
              <a:rect l="0" t="0" r="r" b="b"/>
              <a:pathLst>
                <a:path w="130" h="33">
                  <a:moveTo>
                    <a:pt x="0" y="33"/>
                  </a:moveTo>
                  <a:cubicBezTo>
                    <a:pt x="4" y="22"/>
                    <a:pt x="7" y="12"/>
                    <a:pt x="10" y="2"/>
                  </a:cubicBezTo>
                  <a:cubicBezTo>
                    <a:pt x="11" y="1"/>
                    <a:pt x="13" y="0"/>
                    <a:pt x="14" y="0"/>
                  </a:cubicBezTo>
                  <a:cubicBezTo>
                    <a:pt x="48" y="0"/>
                    <a:pt x="82" y="0"/>
                    <a:pt x="116" y="0"/>
                  </a:cubicBezTo>
                  <a:cubicBezTo>
                    <a:pt x="118" y="0"/>
                    <a:pt x="120" y="1"/>
                    <a:pt x="120" y="2"/>
                  </a:cubicBezTo>
                  <a:cubicBezTo>
                    <a:pt x="124" y="12"/>
                    <a:pt x="127" y="22"/>
                    <a:pt x="130" y="33"/>
                  </a:cubicBezTo>
                  <a:cubicBezTo>
                    <a:pt x="87" y="33"/>
                    <a:pt x="44" y="33"/>
                    <a:pt x="0" y="33"/>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132"/>
            <p:cNvSpPr>
              <a:spLocks/>
            </p:cNvSpPr>
            <p:nvPr/>
          </p:nvSpPr>
          <p:spPr bwMode="gray">
            <a:xfrm>
              <a:off x="3182" y="1206"/>
              <a:ext cx="53" cy="68"/>
            </a:xfrm>
            <a:custGeom>
              <a:avLst/>
              <a:gdLst/>
              <a:ahLst/>
              <a:cxnLst>
                <a:cxn ang="0">
                  <a:pos x="79" y="101"/>
                </a:cxn>
                <a:cxn ang="0">
                  <a:pos x="74" y="98"/>
                </a:cxn>
                <a:cxn ang="0">
                  <a:pos x="6" y="62"/>
                </a:cxn>
                <a:cxn ang="0">
                  <a:pos x="2" y="55"/>
                </a:cxn>
                <a:cxn ang="0">
                  <a:pos x="14" y="35"/>
                </a:cxn>
                <a:cxn ang="0">
                  <a:pos x="74" y="3"/>
                </a:cxn>
                <a:cxn ang="0">
                  <a:pos x="79" y="0"/>
                </a:cxn>
                <a:cxn ang="0">
                  <a:pos x="79" y="18"/>
                </a:cxn>
                <a:cxn ang="0">
                  <a:pos x="76" y="22"/>
                </a:cxn>
                <a:cxn ang="0">
                  <a:pos x="29" y="48"/>
                </a:cxn>
                <a:cxn ang="0">
                  <a:pos x="25" y="51"/>
                </a:cxn>
                <a:cxn ang="0">
                  <a:pos x="38" y="58"/>
                </a:cxn>
                <a:cxn ang="0">
                  <a:pos x="75" y="78"/>
                </a:cxn>
                <a:cxn ang="0">
                  <a:pos x="79" y="85"/>
                </a:cxn>
                <a:cxn ang="0">
                  <a:pos x="79" y="101"/>
                </a:cxn>
              </a:cxnLst>
              <a:rect l="0" t="0" r="r" b="b"/>
              <a:pathLst>
                <a:path w="79" h="101">
                  <a:moveTo>
                    <a:pt x="79" y="101"/>
                  </a:moveTo>
                  <a:cubicBezTo>
                    <a:pt x="77" y="100"/>
                    <a:pt x="75" y="99"/>
                    <a:pt x="74" y="98"/>
                  </a:cubicBezTo>
                  <a:cubicBezTo>
                    <a:pt x="51" y="86"/>
                    <a:pt x="29" y="74"/>
                    <a:pt x="6" y="62"/>
                  </a:cubicBezTo>
                  <a:cubicBezTo>
                    <a:pt x="3" y="60"/>
                    <a:pt x="2" y="58"/>
                    <a:pt x="2" y="55"/>
                  </a:cubicBezTo>
                  <a:cubicBezTo>
                    <a:pt x="0" y="45"/>
                    <a:pt x="4" y="39"/>
                    <a:pt x="14" y="35"/>
                  </a:cubicBezTo>
                  <a:cubicBezTo>
                    <a:pt x="34" y="25"/>
                    <a:pt x="54" y="13"/>
                    <a:pt x="74" y="3"/>
                  </a:cubicBezTo>
                  <a:cubicBezTo>
                    <a:pt x="75" y="2"/>
                    <a:pt x="77" y="1"/>
                    <a:pt x="79" y="0"/>
                  </a:cubicBezTo>
                  <a:cubicBezTo>
                    <a:pt x="79" y="7"/>
                    <a:pt x="79" y="13"/>
                    <a:pt x="79" y="18"/>
                  </a:cubicBezTo>
                  <a:cubicBezTo>
                    <a:pt x="79" y="20"/>
                    <a:pt x="77" y="21"/>
                    <a:pt x="76" y="22"/>
                  </a:cubicBezTo>
                  <a:cubicBezTo>
                    <a:pt x="60" y="31"/>
                    <a:pt x="45" y="39"/>
                    <a:pt x="29" y="48"/>
                  </a:cubicBezTo>
                  <a:cubicBezTo>
                    <a:pt x="28" y="49"/>
                    <a:pt x="27" y="50"/>
                    <a:pt x="25" y="51"/>
                  </a:cubicBezTo>
                  <a:cubicBezTo>
                    <a:pt x="30" y="54"/>
                    <a:pt x="34" y="56"/>
                    <a:pt x="38" y="58"/>
                  </a:cubicBezTo>
                  <a:cubicBezTo>
                    <a:pt x="50" y="65"/>
                    <a:pt x="63" y="72"/>
                    <a:pt x="75" y="78"/>
                  </a:cubicBezTo>
                  <a:cubicBezTo>
                    <a:pt x="78" y="80"/>
                    <a:pt x="79" y="82"/>
                    <a:pt x="79" y="85"/>
                  </a:cubicBezTo>
                  <a:cubicBezTo>
                    <a:pt x="79" y="90"/>
                    <a:pt x="79" y="95"/>
                    <a:pt x="79" y="10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133"/>
            <p:cNvSpPr>
              <a:spLocks/>
            </p:cNvSpPr>
            <p:nvPr/>
          </p:nvSpPr>
          <p:spPr bwMode="gray">
            <a:xfrm>
              <a:off x="3312" y="1206"/>
              <a:ext cx="53" cy="68"/>
            </a:xfrm>
            <a:custGeom>
              <a:avLst/>
              <a:gdLst/>
              <a:ahLst/>
              <a:cxnLst>
                <a:cxn ang="0">
                  <a:pos x="54" y="51"/>
                </a:cxn>
                <a:cxn ang="0">
                  <a:pos x="4" y="23"/>
                </a:cxn>
                <a:cxn ang="0">
                  <a:pos x="0" y="16"/>
                </a:cxn>
                <a:cxn ang="0">
                  <a:pos x="0" y="0"/>
                </a:cxn>
                <a:cxn ang="0">
                  <a:pos x="8" y="4"/>
                </a:cxn>
                <a:cxn ang="0">
                  <a:pos x="72" y="39"/>
                </a:cxn>
                <a:cxn ang="0">
                  <a:pos x="77" y="46"/>
                </a:cxn>
                <a:cxn ang="0">
                  <a:pos x="65" y="66"/>
                </a:cxn>
                <a:cxn ang="0">
                  <a:pos x="5" y="98"/>
                </a:cxn>
                <a:cxn ang="0">
                  <a:pos x="0" y="101"/>
                </a:cxn>
                <a:cxn ang="0">
                  <a:pos x="0" y="82"/>
                </a:cxn>
                <a:cxn ang="0">
                  <a:pos x="4" y="79"/>
                </a:cxn>
                <a:cxn ang="0">
                  <a:pos x="50" y="53"/>
                </a:cxn>
                <a:cxn ang="0">
                  <a:pos x="54" y="51"/>
                </a:cxn>
              </a:cxnLst>
              <a:rect l="0" t="0" r="r" b="b"/>
              <a:pathLst>
                <a:path w="78" h="101">
                  <a:moveTo>
                    <a:pt x="54" y="51"/>
                  </a:moveTo>
                  <a:cubicBezTo>
                    <a:pt x="37" y="41"/>
                    <a:pt x="20" y="32"/>
                    <a:pt x="4" y="23"/>
                  </a:cubicBezTo>
                  <a:cubicBezTo>
                    <a:pt x="1" y="21"/>
                    <a:pt x="0" y="19"/>
                    <a:pt x="0" y="16"/>
                  </a:cubicBezTo>
                  <a:cubicBezTo>
                    <a:pt x="0" y="11"/>
                    <a:pt x="0" y="6"/>
                    <a:pt x="0" y="0"/>
                  </a:cubicBezTo>
                  <a:cubicBezTo>
                    <a:pt x="3" y="2"/>
                    <a:pt x="6" y="3"/>
                    <a:pt x="8" y="4"/>
                  </a:cubicBezTo>
                  <a:cubicBezTo>
                    <a:pt x="29" y="16"/>
                    <a:pt x="51" y="28"/>
                    <a:pt x="72" y="39"/>
                  </a:cubicBezTo>
                  <a:cubicBezTo>
                    <a:pt x="75" y="41"/>
                    <a:pt x="76" y="43"/>
                    <a:pt x="77" y="46"/>
                  </a:cubicBezTo>
                  <a:cubicBezTo>
                    <a:pt x="78" y="56"/>
                    <a:pt x="74" y="62"/>
                    <a:pt x="65" y="66"/>
                  </a:cubicBezTo>
                  <a:cubicBezTo>
                    <a:pt x="45" y="76"/>
                    <a:pt x="25" y="87"/>
                    <a:pt x="5" y="98"/>
                  </a:cubicBezTo>
                  <a:cubicBezTo>
                    <a:pt x="4" y="99"/>
                    <a:pt x="2" y="100"/>
                    <a:pt x="0" y="101"/>
                  </a:cubicBezTo>
                  <a:cubicBezTo>
                    <a:pt x="0" y="94"/>
                    <a:pt x="0" y="88"/>
                    <a:pt x="0" y="82"/>
                  </a:cubicBezTo>
                  <a:cubicBezTo>
                    <a:pt x="0" y="81"/>
                    <a:pt x="2" y="79"/>
                    <a:pt x="4" y="79"/>
                  </a:cubicBezTo>
                  <a:cubicBezTo>
                    <a:pt x="19" y="70"/>
                    <a:pt x="35" y="62"/>
                    <a:pt x="50" y="53"/>
                  </a:cubicBezTo>
                  <a:cubicBezTo>
                    <a:pt x="51" y="52"/>
                    <a:pt x="52" y="52"/>
                    <a:pt x="54" y="5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134"/>
            <p:cNvSpPr>
              <a:spLocks/>
            </p:cNvSpPr>
            <p:nvPr/>
          </p:nvSpPr>
          <p:spPr bwMode="gray">
            <a:xfrm>
              <a:off x="3254" y="1202"/>
              <a:ext cx="42" cy="75"/>
            </a:xfrm>
            <a:custGeom>
              <a:avLst/>
              <a:gdLst/>
              <a:ahLst/>
              <a:cxnLst>
                <a:cxn ang="0">
                  <a:pos x="0" y="110"/>
                </a:cxn>
                <a:cxn ang="0">
                  <a:pos x="17" y="69"/>
                </a:cxn>
                <a:cxn ang="0">
                  <a:pos x="42" y="5"/>
                </a:cxn>
                <a:cxn ang="0">
                  <a:pos x="49" y="0"/>
                </a:cxn>
                <a:cxn ang="0">
                  <a:pos x="63" y="0"/>
                </a:cxn>
                <a:cxn ang="0">
                  <a:pos x="61" y="5"/>
                </a:cxn>
                <a:cxn ang="0">
                  <a:pos x="21" y="106"/>
                </a:cxn>
                <a:cxn ang="0">
                  <a:pos x="14" y="110"/>
                </a:cxn>
                <a:cxn ang="0">
                  <a:pos x="0" y="110"/>
                </a:cxn>
              </a:cxnLst>
              <a:rect l="0" t="0" r="r" b="b"/>
              <a:pathLst>
                <a:path w="63" h="111">
                  <a:moveTo>
                    <a:pt x="0" y="110"/>
                  </a:moveTo>
                  <a:cubicBezTo>
                    <a:pt x="6" y="96"/>
                    <a:pt x="11" y="83"/>
                    <a:pt x="17" y="69"/>
                  </a:cubicBezTo>
                  <a:cubicBezTo>
                    <a:pt x="25" y="48"/>
                    <a:pt x="34" y="26"/>
                    <a:pt x="42" y="5"/>
                  </a:cubicBezTo>
                  <a:cubicBezTo>
                    <a:pt x="44" y="1"/>
                    <a:pt x="45" y="0"/>
                    <a:pt x="49" y="0"/>
                  </a:cubicBezTo>
                  <a:cubicBezTo>
                    <a:pt x="53" y="1"/>
                    <a:pt x="58" y="0"/>
                    <a:pt x="63" y="0"/>
                  </a:cubicBezTo>
                  <a:cubicBezTo>
                    <a:pt x="62" y="2"/>
                    <a:pt x="62" y="4"/>
                    <a:pt x="61" y="5"/>
                  </a:cubicBezTo>
                  <a:cubicBezTo>
                    <a:pt x="48" y="39"/>
                    <a:pt x="34" y="72"/>
                    <a:pt x="21" y="106"/>
                  </a:cubicBezTo>
                  <a:cubicBezTo>
                    <a:pt x="20" y="109"/>
                    <a:pt x="18" y="111"/>
                    <a:pt x="14" y="110"/>
                  </a:cubicBezTo>
                  <a:cubicBezTo>
                    <a:pt x="10" y="110"/>
                    <a:pt x="6" y="110"/>
                    <a:pt x="0" y="11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6" name="Group 45"/>
          <p:cNvGrpSpPr/>
          <p:nvPr/>
        </p:nvGrpSpPr>
        <p:grpSpPr bwMode="gray">
          <a:xfrm>
            <a:off x="4475781" y="1656358"/>
            <a:ext cx="381000" cy="743942"/>
            <a:chOff x="8317278" y="455823"/>
            <a:chExt cx="400162" cy="760296"/>
          </a:xfrm>
        </p:grpSpPr>
        <p:sp>
          <p:nvSpPr>
            <p:cNvPr id="47" name="Freeform 1008"/>
            <p:cNvSpPr>
              <a:spLocks noEditPoints="1"/>
            </p:cNvSpPr>
            <p:nvPr/>
          </p:nvSpPr>
          <p:spPr bwMode="gray">
            <a:xfrm>
              <a:off x="8317278" y="455823"/>
              <a:ext cx="400162" cy="760296"/>
            </a:xfrm>
            <a:custGeom>
              <a:avLst/>
              <a:gdLst/>
              <a:ahLst/>
              <a:cxnLst>
                <a:cxn ang="0">
                  <a:pos x="211" y="198"/>
                </a:cxn>
                <a:cxn ang="0">
                  <a:pos x="211" y="367"/>
                </a:cxn>
                <a:cxn ang="0">
                  <a:pos x="182" y="397"/>
                </a:cxn>
                <a:cxn ang="0">
                  <a:pos x="29" y="397"/>
                </a:cxn>
                <a:cxn ang="0">
                  <a:pos x="0" y="368"/>
                </a:cxn>
                <a:cxn ang="0">
                  <a:pos x="0" y="366"/>
                </a:cxn>
                <a:cxn ang="0">
                  <a:pos x="0" y="30"/>
                </a:cxn>
                <a:cxn ang="0">
                  <a:pos x="26" y="0"/>
                </a:cxn>
                <a:cxn ang="0">
                  <a:pos x="30" y="0"/>
                </a:cxn>
                <a:cxn ang="0">
                  <a:pos x="182" y="0"/>
                </a:cxn>
                <a:cxn ang="0">
                  <a:pos x="211" y="29"/>
                </a:cxn>
                <a:cxn ang="0">
                  <a:pos x="211" y="198"/>
                </a:cxn>
                <a:cxn ang="0">
                  <a:pos x="15" y="196"/>
                </a:cxn>
                <a:cxn ang="0">
                  <a:pos x="15" y="350"/>
                </a:cxn>
                <a:cxn ang="0">
                  <a:pos x="21" y="356"/>
                </a:cxn>
                <a:cxn ang="0">
                  <a:pos x="191" y="356"/>
                </a:cxn>
                <a:cxn ang="0">
                  <a:pos x="196" y="350"/>
                </a:cxn>
                <a:cxn ang="0">
                  <a:pos x="196" y="41"/>
                </a:cxn>
                <a:cxn ang="0">
                  <a:pos x="191" y="35"/>
                </a:cxn>
                <a:cxn ang="0">
                  <a:pos x="21" y="35"/>
                </a:cxn>
                <a:cxn ang="0">
                  <a:pos x="18" y="35"/>
                </a:cxn>
                <a:cxn ang="0">
                  <a:pos x="15" y="38"/>
                </a:cxn>
                <a:cxn ang="0">
                  <a:pos x="15" y="41"/>
                </a:cxn>
                <a:cxn ang="0">
                  <a:pos x="15" y="196"/>
                </a:cxn>
                <a:cxn ang="0">
                  <a:pos x="106" y="382"/>
                </a:cxn>
                <a:cxn ang="0">
                  <a:pos x="120" y="382"/>
                </a:cxn>
                <a:cxn ang="0">
                  <a:pos x="126" y="377"/>
                </a:cxn>
                <a:cxn ang="0">
                  <a:pos x="126" y="374"/>
                </a:cxn>
                <a:cxn ang="0">
                  <a:pos x="120" y="368"/>
                </a:cxn>
                <a:cxn ang="0">
                  <a:pos x="92" y="368"/>
                </a:cxn>
                <a:cxn ang="0">
                  <a:pos x="86" y="376"/>
                </a:cxn>
                <a:cxn ang="0">
                  <a:pos x="92" y="382"/>
                </a:cxn>
                <a:cxn ang="0">
                  <a:pos x="106" y="382"/>
                </a:cxn>
                <a:cxn ang="0">
                  <a:pos x="106" y="15"/>
                </a:cxn>
                <a:cxn ang="0">
                  <a:pos x="88" y="15"/>
                </a:cxn>
                <a:cxn ang="0">
                  <a:pos x="85" y="17"/>
                </a:cxn>
                <a:cxn ang="0">
                  <a:pos x="88" y="20"/>
                </a:cxn>
                <a:cxn ang="0">
                  <a:pos x="123" y="20"/>
                </a:cxn>
                <a:cxn ang="0">
                  <a:pos x="127" y="17"/>
                </a:cxn>
                <a:cxn ang="0">
                  <a:pos x="123" y="15"/>
                </a:cxn>
                <a:cxn ang="0">
                  <a:pos x="106" y="15"/>
                </a:cxn>
              </a:cxnLst>
              <a:rect l="0" t="0" r="r" b="b"/>
              <a:pathLst>
                <a:path w="211" h="397">
                  <a:moveTo>
                    <a:pt x="211" y="198"/>
                  </a:moveTo>
                  <a:cubicBezTo>
                    <a:pt x="211" y="254"/>
                    <a:pt x="211" y="310"/>
                    <a:pt x="211" y="367"/>
                  </a:cubicBezTo>
                  <a:cubicBezTo>
                    <a:pt x="211" y="383"/>
                    <a:pt x="198" y="397"/>
                    <a:pt x="182" y="397"/>
                  </a:cubicBezTo>
                  <a:cubicBezTo>
                    <a:pt x="131" y="397"/>
                    <a:pt x="80" y="397"/>
                    <a:pt x="29" y="397"/>
                  </a:cubicBezTo>
                  <a:cubicBezTo>
                    <a:pt x="14" y="397"/>
                    <a:pt x="1" y="383"/>
                    <a:pt x="0" y="368"/>
                  </a:cubicBezTo>
                  <a:cubicBezTo>
                    <a:pt x="0" y="367"/>
                    <a:pt x="0" y="367"/>
                    <a:pt x="0" y="366"/>
                  </a:cubicBezTo>
                  <a:cubicBezTo>
                    <a:pt x="0" y="254"/>
                    <a:pt x="0" y="142"/>
                    <a:pt x="0" y="30"/>
                  </a:cubicBezTo>
                  <a:cubicBezTo>
                    <a:pt x="0" y="14"/>
                    <a:pt x="11" y="2"/>
                    <a:pt x="26" y="0"/>
                  </a:cubicBezTo>
                  <a:cubicBezTo>
                    <a:pt x="27" y="0"/>
                    <a:pt x="29" y="0"/>
                    <a:pt x="30" y="0"/>
                  </a:cubicBezTo>
                  <a:cubicBezTo>
                    <a:pt x="80" y="0"/>
                    <a:pt x="131" y="0"/>
                    <a:pt x="182" y="0"/>
                  </a:cubicBezTo>
                  <a:cubicBezTo>
                    <a:pt x="198" y="0"/>
                    <a:pt x="211" y="13"/>
                    <a:pt x="211" y="29"/>
                  </a:cubicBezTo>
                  <a:cubicBezTo>
                    <a:pt x="211" y="85"/>
                    <a:pt x="211" y="142"/>
                    <a:pt x="211" y="198"/>
                  </a:cubicBezTo>
                  <a:close/>
                  <a:moveTo>
                    <a:pt x="15" y="196"/>
                  </a:moveTo>
                  <a:cubicBezTo>
                    <a:pt x="15" y="247"/>
                    <a:pt x="15" y="299"/>
                    <a:pt x="15" y="350"/>
                  </a:cubicBezTo>
                  <a:cubicBezTo>
                    <a:pt x="15" y="355"/>
                    <a:pt x="16" y="356"/>
                    <a:pt x="21" y="356"/>
                  </a:cubicBezTo>
                  <a:cubicBezTo>
                    <a:pt x="77" y="356"/>
                    <a:pt x="134" y="356"/>
                    <a:pt x="191" y="356"/>
                  </a:cubicBezTo>
                  <a:cubicBezTo>
                    <a:pt x="196" y="356"/>
                    <a:pt x="196" y="355"/>
                    <a:pt x="196" y="350"/>
                  </a:cubicBezTo>
                  <a:cubicBezTo>
                    <a:pt x="196" y="247"/>
                    <a:pt x="196" y="144"/>
                    <a:pt x="196" y="41"/>
                  </a:cubicBezTo>
                  <a:cubicBezTo>
                    <a:pt x="196" y="36"/>
                    <a:pt x="196" y="35"/>
                    <a:pt x="191" y="35"/>
                  </a:cubicBezTo>
                  <a:cubicBezTo>
                    <a:pt x="134" y="35"/>
                    <a:pt x="77" y="35"/>
                    <a:pt x="21" y="35"/>
                  </a:cubicBezTo>
                  <a:cubicBezTo>
                    <a:pt x="20" y="35"/>
                    <a:pt x="19" y="35"/>
                    <a:pt x="18" y="35"/>
                  </a:cubicBezTo>
                  <a:cubicBezTo>
                    <a:pt x="16" y="35"/>
                    <a:pt x="15" y="36"/>
                    <a:pt x="15" y="38"/>
                  </a:cubicBezTo>
                  <a:cubicBezTo>
                    <a:pt x="15" y="39"/>
                    <a:pt x="15" y="40"/>
                    <a:pt x="15" y="41"/>
                  </a:cubicBezTo>
                  <a:cubicBezTo>
                    <a:pt x="15" y="92"/>
                    <a:pt x="15" y="144"/>
                    <a:pt x="15" y="196"/>
                  </a:cubicBezTo>
                  <a:close/>
                  <a:moveTo>
                    <a:pt x="106" y="382"/>
                  </a:moveTo>
                  <a:cubicBezTo>
                    <a:pt x="110" y="382"/>
                    <a:pt x="115" y="383"/>
                    <a:pt x="120" y="382"/>
                  </a:cubicBezTo>
                  <a:cubicBezTo>
                    <a:pt x="123" y="382"/>
                    <a:pt x="125" y="380"/>
                    <a:pt x="126" y="377"/>
                  </a:cubicBezTo>
                  <a:cubicBezTo>
                    <a:pt x="126" y="376"/>
                    <a:pt x="126" y="375"/>
                    <a:pt x="126" y="374"/>
                  </a:cubicBezTo>
                  <a:cubicBezTo>
                    <a:pt x="126" y="370"/>
                    <a:pt x="123" y="368"/>
                    <a:pt x="120" y="368"/>
                  </a:cubicBezTo>
                  <a:cubicBezTo>
                    <a:pt x="111" y="368"/>
                    <a:pt x="101" y="368"/>
                    <a:pt x="92" y="368"/>
                  </a:cubicBezTo>
                  <a:cubicBezTo>
                    <a:pt x="87" y="368"/>
                    <a:pt x="85" y="371"/>
                    <a:pt x="86" y="376"/>
                  </a:cubicBezTo>
                  <a:cubicBezTo>
                    <a:pt x="86" y="380"/>
                    <a:pt x="88" y="382"/>
                    <a:pt x="92" y="382"/>
                  </a:cubicBezTo>
                  <a:cubicBezTo>
                    <a:pt x="97" y="382"/>
                    <a:pt x="101" y="382"/>
                    <a:pt x="106" y="382"/>
                  </a:cubicBezTo>
                  <a:close/>
                  <a:moveTo>
                    <a:pt x="106" y="15"/>
                  </a:moveTo>
                  <a:cubicBezTo>
                    <a:pt x="100" y="15"/>
                    <a:pt x="94" y="15"/>
                    <a:pt x="88" y="15"/>
                  </a:cubicBezTo>
                  <a:cubicBezTo>
                    <a:pt x="86" y="15"/>
                    <a:pt x="85" y="15"/>
                    <a:pt x="85" y="17"/>
                  </a:cubicBezTo>
                  <a:cubicBezTo>
                    <a:pt x="85" y="19"/>
                    <a:pt x="86" y="20"/>
                    <a:pt x="88" y="20"/>
                  </a:cubicBezTo>
                  <a:cubicBezTo>
                    <a:pt x="100" y="20"/>
                    <a:pt x="112" y="20"/>
                    <a:pt x="123" y="20"/>
                  </a:cubicBezTo>
                  <a:cubicBezTo>
                    <a:pt x="125" y="20"/>
                    <a:pt x="127" y="19"/>
                    <a:pt x="127" y="17"/>
                  </a:cubicBezTo>
                  <a:cubicBezTo>
                    <a:pt x="127" y="15"/>
                    <a:pt x="125" y="15"/>
                    <a:pt x="123" y="15"/>
                  </a:cubicBezTo>
                  <a:cubicBezTo>
                    <a:pt x="117" y="15"/>
                    <a:pt x="112" y="15"/>
                    <a:pt x="106" y="15"/>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1010"/>
            <p:cNvSpPr>
              <a:spLocks/>
            </p:cNvSpPr>
            <p:nvPr/>
          </p:nvSpPr>
          <p:spPr bwMode="gray">
            <a:xfrm>
              <a:off x="8345860" y="524425"/>
              <a:ext cx="342997" cy="611666"/>
            </a:xfrm>
            <a:custGeom>
              <a:avLst/>
              <a:gdLst/>
              <a:ahLst/>
              <a:cxnLst>
                <a:cxn ang="0">
                  <a:pos x="0" y="161"/>
                </a:cxn>
                <a:cxn ang="0">
                  <a:pos x="0" y="6"/>
                </a:cxn>
                <a:cxn ang="0">
                  <a:pos x="0" y="3"/>
                </a:cxn>
                <a:cxn ang="0">
                  <a:pos x="3" y="0"/>
                </a:cxn>
                <a:cxn ang="0">
                  <a:pos x="6" y="0"/>
                </a:cxn>
                <a:cxn ang="0">
                  <a:pos x="176" y="0"/>
                </a:cxn>
                <a:cxn ang="0">
                  <a:pos x="181" y="6"/>
                </a:cxn>
                <a:cxn ang="0">
                  <a:pos x="181" y="315"/>
                </a:cxn>
                <a:cxn ang="0">
                  <a:pos x="176" y="321"/>
                </a:cxn>
                <a:cxn ang="0">
                  <a:pos x="6" y="321"/>
                </a:cxn>
                <a:cxn ang="0">
                  <a:pos x="0" y="315"/>
                </a:cxn>
                <a:cxn ang="0">
                  <a:pos x="0" y="161"/>
                </a:cxn>
              </a:cxnLst>
              <a:rect l="0" t="0" r="r" b="b"/>
              <a:pathLst>
                <a:path w="181" h="321">
                  <a:moveTo>
                    <a:pt x="0" y="161"/>
                  </a:moveTo>
                  <a:cubicBezTo>
                    <a:pt x="0" y="109"/>
                    <a:pt x="0" y="57"/>
                    <a:pt x="0" y="6"/>
                  </a:cubicBezTo>
                  <a:cubicBezTo>
                    <a:pt x="0" y="5"/>
                    <a:pt x="0" y="4"/>
                    <a:pt x="0" y="3"/>
                  </a:cubicBezTo>
                  <a:cubicBezTo>
                    <a:pt x="0" y="1"/>
                    <a:pt x="1" y="0"/>
                    <a:pt x="3" y="0"/>
                  </a:cubicBezTo>
                  <a:cubicBezTo>
                    <a:pt x="4" y="0"/>
                    <a:pt x="5" y="0"/>
                    <a:pt x="6" y="0"/>
                  </a:cubicBezTo>
                  <a:cubicBezTo>
                    <a:pt x="62" y="0"/>
                    <a:pt x="119" y="0"/>
                    <a:pt x="176" y="0"/>
                  </a:cubicBezTo>
                  <a:cubicBezTo>
                    <a:pt x="181" y="0"/>
                    <a:pt x="181" y="1"/>
                    <a:pt x="181" y="6"/>
                  </a:cubicBezTo>
                  <a:cubicBezTo>
                    <a:pt x="181" y="109"/>
                    <a:pt x="181" y="212"/>
                    <a:pt x="181" y="315"/>
                  </a:cubicBezTo>
                  <a:cubicBezTo>
                    <a:pt x="181" y="320"/>
                    <a:pt x="181" y="321"/>
                    <a:pt x="176" y="321"/>
                  </a:cubicBezTo>
                  <a:cubicBezTo>
                    <a:pt x="119" y="321"/>
                    <a:pt x="62" y="321"/>
                    <a:pt x="6" y="321"/>
                  </a:cubicBezTo>
                  <a:cubicBezTo>
                    <a:pt x="1" y="321"/>
                    <a:pt x="0" y="320"/>
                    <a:pt x="0" y="315"/>
                  </a:cubicBezTo>
                  <a:cubicBezTo>
                    <a:pt x="0" y="264"/>
                    <a:pt x="0" y="212"/>
                    <a:pt x="0" y="1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1011"/>
            <p:cNvSpPr>
              <a:spLocks/>
            </p:cNvSpPr>
            <p:nvPr/>
          </p:nvSpPr>
          <p:spPr bwMode="gray">
            <a:xfrm>
              <a:off x="8477343" y="1158957"/>
              <a:ext cx="80031" cy="28585"/>
            </a:xfrm>
            <a:custGeom>
              <a:avLst/>
              <a:gdLst/>
              <a:ahLst/>
              <a:cxnLst>
                <a:cxn ang="0">
                  <a:pos x="21" y="14"/>
                </a:cxn>
                <a:cxn ang="0">
                  <a:pos x="7" y="14"/>
                </a:cxn>
                <a:cxn ang="0">
                  <a:pos x="1" y="8"/>
                </a:cxn>
                <a:cxn ang="0">
                  <a:pos x="7" y="0"/>
                </a:cxn>
                <a:cxn ang="0">
                  <a:pos x="35" y="0"/>
                </a:cxn>
                <a:cxn ang="0">
                  <a:pos x="41" y="6"/>
                </a:cxn>
                <a:cxn ang="0">
                  <a:pos x="41" y="9"/>
                </a:cxn>
                <a:cxn ang="0">
                  <a:pos x="35" y="14"/>
                </a:cxn>
                <a:cxn ang="0">
                  <a:pos x="21" y="14"/>
                </a:cxn>
              </a:cxnLst>
              <a:rect l="0" t="0" r="r" b="b"/>
              <a:pathLst>
                <a:path w="41" h="15">
                  <a:moveTo>
                    <a:pt x="21" y="14"/>
                  </a:moveTo>
                  <a:cubicBezTo>
                    <a:pt x="16" y="14"/>
                    <a:pt x="12" y="14"/>
                    <a:pt x="7" y="14"/>
                  </a:cubicBezTo>
                  <a:cubicBezTo>
                    <a:pt x="3" y="14"/>
                    <a:pt x="1" y="12"/>
                    <a:pt x="1" y="8"/>
                  </a:cubicBezTo>
                  <a:cubicBezTo>
                    <a:pt x="0" y="3"/>
                    <a:pt x="2" y="0"/>
                    <a:pt x="7" y="0"/>
                  </a:cubicBezTo>
                  <a:cubicBezTo>
                    <a:pt x="16" y="0"/>
                    <a:pt x="26" y="0"/>
                    <a:pt x="35" y="0"/>
                  </a:cubicBezTo>
                  <a:cubicBezTo>
                    <a:pt x="38" y="0"/>
                    <a:pt x="41" y="2"/>
                    <a:pt x="41" y="6"/>
                  </a:cubicBezTo>
                  <a:cubicBezTo>
                    <a:pt x="41" y="7"/>
                    <a:pt x="41" y="8"/>
                    <a:pt x="41" y="9"/>
                  </a:cubicBezTo>
                  <a:cubicBezTo>
                    <a:pt x="40" y="12"/>
                    <a:pt x="38" y="14"/>
                    <a:pt x="35" y="14"/>
                  </a:cubicBezTo>
                  <a:cubicBezTo>
                    <a:pt x="30" y="15"/>
                    <a:pt x="25" y="14"/>
                    <a:pt x="21"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1012"/>
            <p:cNvSpPr>
              <a:spLocks/>
            </p:cNvSpPr>
            <p:nvPr/>
          </p:nvSpPr>
          <p:spPr bwMode="gray">
            <a:xfrm>
              <a:off x="8477343" y="484408"/>
              <a:ext cx="80031" cy="11432"/>
            </a:xfrm>
            <a:custGeom>
              <a:avLst/>
              <a:gdLst/>
              <a:ahLst/>
              <a:cxnLst>
                <a:cxn ang="0">
                  <a:pos x="21" y="0"/>
                </a:cxn>
                <a:cxn ang="0">
                  <a:pos x="38" y="0"/>
                </a:cxn>
                <a:cxn ang="0">
                  <a:pos x="42" y="2"/>
                </a:cxn>
                <a:cxn ang="0">
                  <a:pos x="38" y="5"/>
                </a:cxn>
                <a:cxn ang="0">
                  <a:pos x="3" y="5"/>
                </a:cxn>
                <a:cxn ang="0">
                  <a:pos x="0" y="2"/>
                </a:cxn>
                <a:cxn ang="0">
                  <a:pos x="3" y="0"/>
                </a:cxn>
                <a:cxn ang="0">
                  <a:pos x="21" y="0"/>
                </a:cxn>
              </a:cxnLst>
              <a:rect l="0" t="0" r="r" b="b"/>
              <a:pathLst>
                <a:path w="42" h="5">
                  <a:moveTo>
                    <a:pt x="21" y="0"/>
                  </a:moveTo>
                  <a:cubicBezTo>
                    <a:pt x="27" y="0"/>
                    <a:pt x="32" y="0"/>
                    <a:pt x="38" y="0"/>
                  </a:cubicBezTo>
                  <a:cubicBezTo>
                    <a:pt x="40" y="0"/>
                    <a:pt x="42" y="0"/>
                    <a:pt x="42" y="2"/>
                  </a:cubicBezTo>
                  <a:cubicBezTo>
                    <a:pt x="42" y="4"/>
                    <a:pt x="40" y="5"/>
                    <a:pt x="38" y="5"/>
                  </a:cubicBezTo>
                  <a:cubicBezTo>
                    <a:pt x="27" y="5"/>
                    <a:pt x="15" y="5"/>
                    <a:pt x="3" y="5"/>
                  </a:cubicBezTo>
                  <a:cubicBezTo>
                    <a:pt x="1" y="5"/>
                    <a:pt x="0" y="4"/>
                    <a:pt x="0" y="2"/>
                  </a:cubicBezTo>
                  <a:cubicBezTo>
                    <a:pt x="0" y="0"/>
                    <a:pt x="1" y="0"/>
                    <a:pt x="3" y="0"/>
                  </a:cubicBezTo>
                  <a:cubicBezTo>
                    <a:pt x="9" y="0"/>
                    <a:pt x="15" y="0"/>
                    <a:pt x="21"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1" name="Group 244"/>
          <p:cNvGrpSpPr>
            <a:grpSpLocks noChangeAspect="1"/>
          </p:cNvGrpSpPr>
          <p:nvPr/>
        </p:nvGrpSpPr>
        <p:grpSpPr bwMode="gray">
          <a:xfrm>
            <a:off x="3710099" y="3279718"/>
            <a:ext cx="560990" cy="750415"/>
            <a:chOff x="4079" y="1632"/>
            <a:chExt cx="385" cy="515"/>
          </a:xfrm>
        </p:grpSpPr>
        <p:sp>
          <p:nvSpPr>
            <p:cNvPr id="53" name="Freeform 245"/>
            <p:cNvSpPr>
              <a:spLocks/>
            </p:cNvSpPr>
            <p:nvPr/>
          </p:nvSpPr>
          <p:spPr bwMode="gray">
            <a:xfrm>
              <a:off x="4079" y="1850"/>
              <a:ext cx="385" cy="297"/>
            </a:xfrm>
            <a:custGeom>
              <a:avLst/>
              <a:gdLst/>
              <a:ahLst/>
              <a:cxnLst>
                <a:cxn ang="0">
                  <a:pos x="498" y="440"/>
                </a:cxn>
                <a:cxn ang="0">
                  <a:pos x="498" y="154"/>
                </a:cxn>
                <a:cxn ang="0">
                  <a:pos x="70" y="154"/>
                </a:cxn>
                <a:cxn ang="0">
                  <a:pos x="70" y="440"/>
                </a:cxn>
                <a:cxn ang="0">
                  <a:pos x="57" y="440"/>
                </a:cxn>
                <a:cxn ang="0">
                  <a:pos x="24" y="440"/>
                </a:cxn>
                <a:cxn ang="0">
                  <a:pos x="19" y="437"/>
                </a:cxn>
                <a:cxn ang="0">
                  <a:pos x="7" y="411"/>
                </a:cxn>
                <a:cxn ang="0">
                  <a:pos x="2" y="364"/>
                </a:cxn>
                <a:cxn ang="0">
                  <a:pos x="11" y="277"/>
                </a:cxn>
                <a:cxn ang="0">
                  <a:pos x="20" y="194"/>
                </a:cxn>
                <a:cxn ang="0">
                  <a:pos x="30" y="128"/>
                </a:cxn>
                <a:cxn ang="0">
                  <a:pos x="54" y="73"/>
                </a:cxn>
                <a:cxn ang="0">
                  <a:pos x="79" y="55"/>
                </a:cxn>
                <a:cxn ang="0">
                  <a:pos x="184" y="7"/>
                </a:cxn>
                <a:cxn ang="0">
                  <a:pos x="202" y="11"/>
                </a:cxn>
                <a:cxn ang="0">
                  <a:pos x="370" y="9"/>
                </a:cxn>
                <a:cxn ang="0">
                  <a:pos x="383" y="6"/>
                </a:cxn>
                <a:cxn ang="0">
                  <a:pos x="467" y="44"/>
                </a:cxn>
                <a:cxn ang="0">
                  <a:pos x="493" y="56"/>
                </a:cxn>
                <a:cxn ang="0">
                  <a:pos x="530" y="97"/>
                </a:cxn>
                <a:cxn ang="0">
                  <a:pos x="545" y="155"/>
                </a:cxn>
                <a:cxn ang="0">
                  <a:pos x="561" y="304"/>
                </a:cxn>
                <a:cxn ang="0">
                  <a:pos x="568" y="379"/>
                </a:cxn>
                <a:cxn ang="0">
                  <a:pos x="560" y="421"/>
                </a:cxn>
                <a:cxn ang="0">
                  <a:pos x="551" y="437"/>
                </a:cxn>
                <a:cxn ang="0">
                  <a:pos x="548" y="440"/>
                </a:cxn>
                <a:cxn ang="0">
                  <a:pos x="498" y="440"/>
                </a:cxn>
              </a:cxnLst>
              <a:rect l="0" t="0" r="r" b="b"/>
              <a:pathLst>
                <a:path w="570" h="440">
                  <a:moveTo>
                    <a:pt x="498" y="440"/>
                  </a:moveTo>
                  <a:cubicBezTo>
                    <a:pt x="498" y="344"/>
                    <a:pt x="498" y="250"/>
                    <a:pt x="498" y="154"/>
                  </a:cubicBezTo>
                  <a:cubicBezTo>
                    <a:pt x="355" y="154"/>
                    <a:pt x="213" y="154"/>
                    <a:pt x="70" y="154"/>
                  </a:cubicBezTo>
                  <a:cubicBezTo>
                    <a:pt x="70" y="249"/>
                    <a:pt x="70" y="345"/>
                    <a:pt x="70" y="440"/>
                  </a:cubicBezTo>
                  <a:cubicBezTo>
                    <a:pt x="65" y="440"/>
                    <a:pt x="61" y="440"/>
                    <a:pt x="57" y="440"/>
                  </a:cubicBezTo>
                  <a:cubicBezTo>
                    <a:pt x="46" y="440"/>
                    <a:pt x="35" y="440"/>
                    <a:pt x="24" y="440"/>
                  </a:cubicBezTo>
                  <a:cubicBezTo>
                    <a:pt x="21" y="440"/>
                    <a:pt x="20" y="439"/>
                    <a:pt x="19" y="437"/>
                  </a:cubicBezTo>
                  <a:cubicBezTo>
                    <a:pt x="15" y="428"/>
                    <a:pt x="11" y="420"/>
                    <a:pt x="7" y="411"/>
                  </a:cubicBezTo>
                  <a:cubicBezTo>
                    <a:pt x="0" y="396"/>
                    <a:pt x="0" y="380"/>
                    <a:pt x="2" y="364"/>
                  </a:cubicBezTo>
                  <a:cubicBezTo>
                    <a:pt x="5" y="335"/>
                    <a:pt x="8" y="306"/>
                    <a:pt x="11" y="277"/>
                  </a:cubicBezTo>
                  <a:cubicBezTo>
                    <a:pt x="14" y="249"/>
                    <a:pt x="17" y="221"/>
                    <a:pt x="20" y="194"/>
                  </a:cubicBezTo>
                  <a:cubicBezTo>
                    <a:pt x="23" y="172"/>
                    <a:pt x="26" y="150"/>
                    <a:pt x="30" y="128"/>
                  </a:cubicBezTo>
                  <a:cubicBezTo>
                    <a:pt x="33" y="108"/>
                    <a:pt x="40" y="89"/>
                    <a:pt x="54" y="73"/>
                  </a:cubicBezTo>
                  <a:cubicBezTo>
                    <a:pt x="61" y="65"/>
                    <a:pt x="69" y="59"/>
                    <a:pt x="79" y="55"/>
                  </a:cubicBezTo>
                  <a:cubicBezTo>
                    <a:pt x="114" y="39"/>
                    <a:pt x="149" y="23"/>
                    <a:pt x="184" y="7"/>
                  </a:cubicBezTo>
                  <a:cubicBezTo>
                    <a:pt x="196" y="1"/>
                    <a:pt x="194" y="0"/>
                    <a:pt x="202" y="11"/>
                  </a:cubicBezTo>
                  <a:cubicBezTo>
                    <a:pt x="244" y="66"/>
                    <a:pt x="330" y="64"/>
                    <a:pt x="370" y="9"/>
                  </a:cubicBezTo>
                  <a:cubicBezTo>
                    <a:pt x="375" y="2"/>
                    <a:pt x="375" y="2"/>
                    <a:pt x="383" y="6"/>
                  </a:cubicBezTo>
                  <a:cubicBezTo>
                    <a:pt x="411" y="19"/>
                    <a:pt x="439" y="31"/>
                    <a:pt x="467" y="44"/>
                  </a:cubicBezTo>
                  <a:cubicBezTo>
                    <a:pt x="476" y="48"/>
                    <a:pt x="485" y="52"/>
                    <a:pt x="493" y="56"/>
                  </a:cubicBezTo>
                  <a:cubicBezTo>
                    <a:pt x="512" y="65"/>
                    <a:pt x="523" y="79"/>
                    <a:pt x="530" y="97"/>
                  </a:cubicBezTo>
                  <a:cubicBezTo>
                    <a:pt x="538" y="116"/>
                    <a:pt x="542" y="135"/>
                    <a:pt x="545" y="155"/>
                  </a:cubicBezTo>
                  <a:cubicBezTo>
                    <a:pt x="550" y="204"/>
                    <a:pt x="556" y="254"/>
                    <a:pt x="561" y="304"/>
                  </a:cubicBezTo>
                  <a:cubicBezTo>
                    <a:pt x="564" y="329"/>
                    <a:pt x="566" y="354"/>
                    <a:pt x="568" y="379"/>
                  </a:cubicBezTo>
                  <a:cubicBezTo>
                    <a:pt x="570" y="393"/>
                    <a:pt x="567" y="408"/>
                    <a:pt x="560" y="421"/>
                  </a:cubicBezTo>
                  <a:cubicBezTo>
                    <a:pt x="557" y="426"/>
                    <a:pt x="554" y="432"/>
                    <a:pt x="551" y="437"/>
                  </a:cubicBezTo>
                  <a:cubicBezTo>
                    <a:pt x="550" y="439"/>
                    <a:pt x="549" y="440"/>
                    <a:pt x="548" y="440"/>
                  </a:cubicBezTo>
                  <a:cubicBezTo>
                    <a:pt x="531" y="440"/>
                    <a:pt x="515" y="440"/>
                    <a:pt x="498" y="44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246"/>
            <p:cNvSpPr>
              <a:spLocks noEditPoints="1"/>
            </p:cNvSpPr>
            <p:nvPr/>
          </p:nvSpPr>
          <p:spPr bwMode="gray">
            <a:xfrm>
              <a:off x="4150" y="1978"/>
              <a:ext cx="241" cy="168"/>
            </a:xfrm>
            <a:custGeom>
              <a:avLst/>
              <a:gdLst/>
              <a:ahLst/>
              <a:cxnLst>
                <a:cxn ang="0">
                  <a:pos x="0" y="249"/>
                </a:cxn>
                <a:cxn ang="0">
                  <a:pos x="0" y="0"/>
                </a:cxn>
                <a:cxn ang="0">
                  <a:pos x="357" y="0"/>
                </a:cxn>
                <a:cxn ang="0">
                  <a:pos x="357" y="249"/>
                </a:cxn>
                <a:cxn ang="0">
                  <a:pos x="0" y="249"/>
                </a:cxn>
                <a:cxn ang="0">
                  <a:pos x="91" y="70"/>
                </a:cxn>
                <a:cxn ang="0">
                  <a:pos x="91" y="85"/>
                </a:cxn>
                <a:cxn ang="0">
                  <a:pos x="102" y="100"/>
                </a:cxn>
                <a:cxn ang="0">
                  <a:pos x="133" y="107"/>
                </a:cxn>
                <a:cxn ang="0">
                  <a:pos x="227" y="107"/>
                </a:cxn>
                <a:cxn ang="0">
                  <a:pos x="260" y="99"/>
                </a:cxn>
                <a:cxn ang="0">
                  <a:pos x="268" y="86"/>
                </a:cxn>
                <a:cxn ang="0">
                  <a:pos x="268" y="55"/>
                </a:cxn>
                <a:cxn ang="0">
                  <a:pos x="260" y="43"/>
                </a:cxn>
                <a:cxn ang="0">
                  <a:pos x="233" y="35"/>
                </a:cxn>
                <a:cxn ang="0">
                  <a:pos x="126" y="35"/>
                </a:cxn>
                <a:cxn ang="0">
                  <a:pos x="99" y="43"/>
                </a:cxn>
                <a:cxn ang="0">
                  <a:pos x="91" y="55"/>
                </a:cxn>
                <a:cxn ang="0">
                  <a:pos x="91" y="70"/>
                </a:cxn>
                <a:cxn ang="0">
                  <a:pos x="91" y="105"/>
                </a:cxn>
                <a:cxn ang="0">
                  <a:pos x="91" y="140"/>
                </a:cxn>
                <a:cxn ang="0">
                  <a:pos x="102" y="156"/>
                </a:cxn>
                <a:cxn ang="0">
                  <a:pos x="132" y="163"/>
                </a:cxn>
                <a:cxn ang="0">
                  <a:pos x="227" y="163"/>
                </a:cxn>
                <a:cxn ang="0">
                  <a:pos x="261" y="154"/>
                </a:cxn>
                <a:cxn ang="0">
                  <a:pos x="268" y="143"/>
                </a:cxn>
                <a:cxn ang="0">
                  <a:pos x="268" y="110"/>
                </a:cxn>
                <a:cxn ang="0">
                  <a:pos x="268" y="105"/>
                </a:cxn>
                <a:cxn ang="0">
                  <a:pos x="233" y="117"/>
                </a:cxn>
                <a:cxn ang="0">
                  <a:pos x="151" y="119"/>
                </a:cxn>
                <a:cxn ang="0">
                  <a:pos x="91" y="105"/>
                </a:cxn>
                <a:cxn ang="0">
                  <a:pos x="91" y="161"/>
                </a:cxn>
                <a:cxn ang="0">
                  <a:pos x="91" y="198"/>
                </a:cxn>
                <a:cxn ang="0">
                  <a:pos x="99" y="210"/>
                </a:cxn>
                <a:cxn ang="0">
                  <a:pos x="119" y="216"/>
                </a:cxn>
                <a:cxn ang="0">
                  <a:pos x="236" y="217"/>
                </a:cxn>
                <a:cxn ang="0">
                  <a:pos x="260" y="210"/>
                </a:cxn>
                <a:cxn ang="0">
                  <a:pos x="268" y="198"/>
                </a:cxn>
                <a:cxn ang="0">
                  <a:pos x="268" y="172"/>
                </a:cxn>
                <a:cxn ang="0">
                  <a:pos x="268" y="161"/>
                </a:cxn>
                <a:cxn ang="0">
                  <a:pos x="252" y="168"/>
                </a:cxn>
                <a:cxn ang="0">
                  <a:pos x="228" y="173"/>
                </a:cxn>
                <a:cxn ang="0">
                  <a:pos x="139" y="174"/>
                </a:cxn>
                <a:cxn ang="0">
                  <a:pos x="91" y="161"/>
                </a:cxn>
              </a:cxnLst>
              <a:rect l="0" t="0" r="r" b="b"/>
              <a:pathLst>
                <a:path w="357" h="249">
                  <a:moveTo>
                    <a:pt x="0" y="249"/>
                  </a:moveTo>
                  <a:cubicBezTo>
                    <a:pt x="0" y="166"/>
                    <a:pt x="0" y="83"/>
                    <a:pt x="0" y="0"/>
                  </a:cubicBezTo>
                  <a:cubicBezTo>
                    <a:pt x="119" y="0"/>
                    <a:pt x="238" y="0"/>
                    <a:pt x="357" y="0"/>
                  </a:cubicBezTo>
                  <a:cubicBezTo>
                    <a:pt x="357" y="83"/>
                    <a:pt x="357" y="166"/>
                    <a:pt x="357" y="249"/>
                  </a:cubicBezTo>
                  <a:cubicBezTo>
                    <a:pt x="238" y="249"/>
                    <a:pt x="119" y="249"/>
                    <a:pt x="0" y="249"/>
                  </a:cubicBezTo>
                  <a:close/>
                  <a:moveTo>
                    <a:pt x="91" y="70"/>
                  </a:moveTo>
                  <a:cubicBezTo>
                    <a:pt x="91" y="75"/>
                    <a:pt x="92" y="80"/>
                    <a:pt x="91" y="85"/>
                  </a:cubicBezTo>
                  <a:cubicBezTo>
                    <a:pt x="90" y="93"/>
                    <a:pt x="94" y="98"/>
                    <a:pt x="102" y="100"/>
                  </a:cubicBezTo>
                  <a:cubicBezTo>
                    <a:pt x="112" y="103"/>
                    <a:pt x="122" y="106"/>
                    <a:pt x="133" y="107"/>
                  </a:cubicBezTo>
                  <a:cubicBezTo>
                    <a:pt x="164" y="111"/>
                    <a:pt x="195" y="111"/>
                    <a:pt x="227" y="107"/>
                  </a:cubicBezTo>
                  <a:cubicBezTo>
                    <a:pt x="238" y="105"/>
                    <a:pt x="249" y="102"/>
                    <a:pt x="260" y="99"/>
                  </a:cubicBezTo>
                  <a:cubicBezTo>
                    <a:pt x="266" y="97"/>
                    <a:pt x="268" y="92"/>
                    <a:pt x="268" y="86"/>
                  </a:cubicBezTo>
                  <a:cubicBezTo>
                    <a:pt x="268" y="76"/>
                    <a:pt x="268" y="65"/>
                    <a:pt x="268" y="55"/>
                  </a:cubicBezTo>
                  <a:cubicBezTo>
                    <a:pt x="268" y="49"/>
                    <a:pt x="266" y="44"/>
                    <a:pt x="260" y="43"/>
                  </a:cubicBezTo>
                  <a:cubicBezTo>
                    <a:pt x="251" y="40"/>
                    <a:pt x="242" y="37"/>
                    <a:pt x="233" y="35"/>
                  </a:cubicBezTo>
                  <a:cubicBezTo>
                    <a:pt x="198" y="30"/>
                    <a:pt x="162" y="30"/>
                    <a:pt x="126" y="35"/>
                  </a:cubicBezTo>
                  <a:cubicBezTo>
                    <a:pt x="117" y="37"/>
                    <a:pt x="108" y="40"/>
                    <a:pt x="99" y="43"/>
                  </a:cubicBezTo>
                  <a:cubicBezTo>
                    <a:pt x="94" y="44"/>
                    <a:pt x="91" y="49"/>
                    <a:pt x="91" y="55"/>
                  </a:cubicBezTo>
                  <a:cubicBezTo>
                    <a:pt x="92" y="60"/>
                    <a:pt x="91" y="65"/>
                    <a:pt x="91" y="70"/>
                  </a:cubicBezTo>
                  <a:close/>
                  <a:moveTo>
                    <a:pt x="91" y="105"/>
                  </a:moveTo>
                  <a:cubicBezTo>
                    <a:pt x="91" y="117"/>
                    <a:pt x="91" y="129"/>
                    <a:pt x="91" y="140"/>
                  </a:cubicBezTo>
                  <a:cubicBezTo>
                    <a:pt x="91" y="150"/>
                    <a:pt x="93" y="153"/>
                    <a:pt x="102" y="156"/>
                  </a:cubicBezTo>
                  <a:cubicBezTo>
                    <a:pt x="112" y="159"/>
                    <a:pt x="122" y="161"/>
                    <a:pt x="132" y="163"/>
                  </a:cubicBezTo>
                  <a:cubicBezTo>
                    <a:pt x="164" y="167"/>
                    <a:pt x="196" y="167"/>
                    <a:pt x="227" y="163"/>
                  </a:cubicBezTo>
                  <a:cubicBezTo>
                    <a:pt x="239" y="161"/>
                    <a:pt x="250" y="160"/>
                    <a:pt x="261" y="154"/>
                  </a:cubicBezTo>
                  <a:cubicBezTo>
                    <a:pt x="266" y="152"/>
                    <a:pt x="268" y="148"/>
                    <a:pt x="268" y="143"/>
                  </a:cubicBezTo>
                  <a:cubicBezTo>
                    <a:pt x="268" y="132"/>
                    <a:pt x="268" y="121"/>
                    <a:pt x="268" y="110"/>
                  </a:cubicBezTo>
                  <a:cubicBezTo>
                    <a:pt x="268" y="108"/>
                    <a:pt x="268" y="107"/>
                    <a:pt x="268" y="105"/>
                  </a:cubicBezTo>
                  <a:cubicBezTo>
                    <a:pt x="257" y="113"/>
                    <a:pt x="245" y="115"/>
                    <a:pt x="233" y="117"/>
                  </a:cubicBezTo>
                  <a:cubicBezTo>
                    <a:pt x="206" y="121"/>
                    <a:pt x="178" y="121"/>
                    <a:pt x="151" y="119"/>
                  </a:cubicBezTo>
                  <a:cubicBezTo>
                    <a:pt x="130" y="118"/>
                    <a:pt x="110" y="117"/>
                    <a:pt x="91" y="105"/>
                  </a:cubicBezTo>
                  <a:close/>
                  <a:moveTo>
                    <a:pt x="91" y="161"/>
                  </a:moveTo>
                  <a:cubicBezTo>
                    <a:pt x="91" y="174"/>
                    <a:pt x="92" y="186"/>
                    <a:pt x="91" y="198"/>
                  </a:cubicBezTo>
                  <a:cubicBezTo>
                    <a:pt x="91" y="204"/>
                    <a:pt x="94" y="208"/>
                    <a:pt x="99" y="210"/>
                  </a:cubicBezTo>
                  <a:cubicBezTo>
                    <a:pt x="105" y="213"/>
                    <a:pt x="112" y="215"/>
                    <a:pt x="119" y="216"/>
                  </a:cubicBezTo>
                  <a:cubicBezTo>
                    <a:pt x="158" y="223"/>
                    <a:pt x="197" y="223"/>
                    <a:pt x="236" y="217"/>
                  </a:cubicBezTo>
                  <a:cubicBezTo>
                    <a:pt x="244" y="216"/>
                    <a:pt x="252" y="213"/>
                    <a:pt x="260" y="210"/>
                  </a:cubicBezTo>
                  <a:cubicBezTo>
                    <a:pt x="266" y="208"/>
                    <a:pt x="268" y="204"/>
                    <a:pt x="268" y="198"/>
                  </a:cubicBezTo>
                  <a:cubicBezTo>
                    <a:pt x="268" y="189"/>
                    <a:pt x="268" y="180"/>
                    <a:pt x="268" y="172"/>
                  </a:cubicBezTo>
                  <a:cubicBezTo>
                    <a:pt x="268" y="168"/>
                    <a:pt x="268" y="165"/>
                    <a:pt x="268" y="161"/>
                  </a:cubicBezTo>
                  <a:cubicBezTo>
                    <a:pt x="262" y="164"/>
                    <a:pt x="257" y="167"/>
                    <a:pt x="252" y="168"/>
                  </a:cubicBezTo>
                  <a:cubicBezTo>
                    <a:pt x="244" y="170"/>
                    <a:pt x="236" y="172"/>
                    <a:pt x="228" y="173"/>
                  </a:cubicBezTo>
                  <a:cubicBezTo>
                    <a:pt x="198" y="177"/>
                    <a:pt x="169" y="177"/>
                    <a:pt x="139" y="174"/>
                  </a:cubicBezTo>
                  <a:cubicBezTo>
                    <a:pt x="123" y="172"/>
                    <a:pt x="106" y="171"/>
                    <a:pt x="91" y="161"/>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247"/>
            <p:cNvSpPr>
              <a:spLocks/>
            </p:cNvSpPr>
            <p:nvPr/>
          </p:nvSpPr>
          <p:spPr bwMode="gray">
            <a:xfrm>
              <a:off x="4182" y="1632"/>
              <a:ext cx="177" cy="205"/>
            </a:xfrm>
            <a:custGeom>
              <a:avLst/>
              <a:gdLst/>
              <a:ahLst/>
              <a:cxnLst>
                <a:cxn ang="0">
                  <a:pos x="165" y="303"/>
                </a:cxn>
                <a:cxn ang="0">
                  <a:pos x="205" y="231"/>
                </a:cxn>
                <a:cxn ang="0">
                  <a:pos x="210" y="165"/>
                </a:cxn>
                <a:cxn ang="0">
                  <a:pos x="205" y="160"/>
                </a:cxn>
                <a:cxn ang="0">
                  <a:pos x="84" y="100"/>
                </a:cxn>
                <a:cxn ang="0">
                  <a:pos x="75" y="98"/>
                </a:cxn>
                <a:cxn ang="0">
                  <a:pos x="62" y="112"/>
                </a:cxn>
                <a:cxn ang="0">
                  <a:pos x="52" y="154"/>
                </a:cxn>
                <a:cxn ang="0">
                  <a:pos x="64" y="251"/>
                </a:cxn>
                <a:cxn ang="0">
                  <a:pos x="100" y="303"/>
                </a:cxn>
                <a:cxn ang="0">
                  <a:pos x="78" y="301"/>
                </a:cxn>
                <a:cxn ang="0">
                  <a:pos x="25" y="292"/>
                </a:cxn>
                <a:cxn ang="0">
                  <a:pos x="1" y="261"/>
                </a:cxn>
                <a:cxn ang="0">
                  <a:pos x="7" y="181"/>
                </a:cxn>
                <a:cxn ang="0">
                  <a:pos x="26" y="91"/>
                </a:cxn>
                <a:cxn ang="0">
                  <a:pos x="71" y="21"/>
                </a:cxn>
                <a:cxn ang="0">
                  <a:pos x="135" y="0"/>
                </a:cxn>
                <a:cxn ang="0">
                  <a:pos x="138" y="0"/>
                </a:cxn>
                <a:cxn ang="0">
                  <a:pos x="138" y="13"/>
                </a:cxn>
                <a:cxn ang="0">
                  <a:pos x="144" y="19"/>
                </a:cxn>
                <a:cxn ang="0">
                  <a:pos x="164" y="22"/>
                </a:cxn>
                <a:cxn ang="0">
                  <a:pos x="225" y="69"/>
                </a:cxn>
                <a:cxn ang="0">
                  <a:pos x="245" y="126"/>
                </a:cxn>
                <a:cxn ang="0">
                  <a:pos x="262" y="255"/>
                </a:cxn>
                <a:cxn ang="0">
                  <a:pos x="259" y="274"/>
                </a:cxn>
                <a:cxn ang="0">
                  <a:pos x="241" y="291"/>
                </a:cxn>
                <a:cxn ang="0">
                  <a:pos x="165" y="303"/>
                </a:cxn>
              </a:cxnLst>
              <a:rect l="0" t="0" r="r" b="b"/>
              <a:pathLst>
                <a:path w="262" h="303">
                  <a:moveTo>
                    <a:pt x="165" y="303"/>
                  </a:moveTo>
                  <a:cubicBezTo>
                    <a:pt x="191" y="285"/>
                    <a:pt x="200" y="259"/>
                    <a:pt x="205" y="231"/>
                  </a:cubicBezTo>
                  <a:cubicBezTo>
                    <a:pt x="210" y="209"/>
                    <a:pt x="211" y="187"/>
                    <a:pt x="210" y="165"/>
                  </a:cubicBezTo>
                  <a:cubicBezTo>
                    <a:pt x="210" y="162"/>
                    <a:pt x="209" y="160"/>
                    <a:pt x="205" y="160"/>
                  </a:cubicBezTo>
                  <a:cubicBezTo>
                    <a:pt x="155" y="158"/>
                    <a:pt x="115" y="137"/>
                    <a:pt x="84" y="100"/>
                  </a:cubicBezTo>
                  <a:cubicBezTo>
                    <a:pt x="81" y="96"/>
                    <a:pt x="79" y="96"/>
                    <a:pt x="75" y="98"/>
                  </a:cubicBezTo>
                  <a:cubicBezTo>
                    <a:pt x="69" y="101"/>
                    <a:pt x="65" y="106"/>
                    <a:pt x="62" y="112"/>
                  </a:cubicBezTo>
                  <a:cubicBezTo>
                    <a:pt x="55" y="125"/>
                    <a:pt x="52" y="139"/>
                    <a:pt x="52" y="154"/>
                  </a:cubicBezTo>
                  <a:cubicBezTo>
                    <a:pt x="51" y="187"/>
                    <a:pt x="54" y="219"/>
                    <a:pt x="64" y="251"/>
                  </a:cubicBezTo>
                  <a:cubicBezTo>
                    <a:pt x="72" y="274"/>
                    <a:pt x="78" y="283"/>
                    <a:pt x="100" y="303"/>
                  </a:cubicBezTo>
                  <a:cubicBezTo>
                    <a:pt x="92" y="303"/>
                    <a:pt x="85" y="302"/>
                    <a:pt x="78" y="301"/>
                  </a:cubicBezTo>
                  <a:cubicBezTo>
                    <a:pt x="60" y="298"/>
                    <a:pt x="42" y="295"/>
                    <a:pt x="25" y="292"/>
                  </a:cubicBezTo>
                  <a:cubicBezTo>
                    <a:pt x="9" y="288"/>
                    <a:pt x="0" y="276"/>
                    <a:pt x="1" y="261"/>
                  </a:cubicBezTo>
                  <a:cubicBezTo>
                    <a:pt x="2" y="234"/>
                    <a:pt x="4" y="207"/>
                    <a:pt x="7" y="181"/>
                  </a:cubicBezTo>
                  <a:cubicBezTo>
                    <a:pt x="11" y="150"/>
                    <a:pt x="17" y="120"/>
                    <a:pt x="26" y="91"/>
                  </a:cubicBezTo>
                  <a:cubicBezTo>
                    <a:pt x="34" y="63"/>
                    <a:pt x="48" y="38"/>
                    <a:pt x="71" y="21"/>
                  </a:cubicBezTo>
                  <a:cubicBezTo>
                    <a:pt x="90" y="6"/>
                    <a:pt x="112" y="1"/>
                    <a:pt x="135" y="0"/>
                  </a:cubicBezTo>
                  <a:cubicBezTo>
                    <a:pt x="136" y="0"/>
                    <a:pt x="137" y="0"/>
                    <a:pt x="138" y="0"/>
                  </a:cubicBezTo>
                  <a:cubicBezTo>
                    <a:pt x="138" y="5"/>
                    <a:pt x="138" y="9"/>
                    <a:pt x="138" y="13"/>
                  </a:cubicBezTo>
                  <a:cubicBezTo>
                    <a:pt x="138" y="17"/>
                    <a:pt x="140" y="19"/>
                    <a:pt x="144" y="19"/>
                  </a:cubicBezTo>
                  <a:cubicBezTo>
                    <a:pt x="151" y="20"/>
                    <a:pt x="158" y="20"/>
                    <a:pt x="164" y="22"/>
                  </a:cubicBezTo>
                  <a:cubicBezTo>
                    <a:pt x="192" y="28"/>
                    <a:pt x="211" y="45"/>
                    <a:pt x="225" y="69"/>
                  </a:cubicBezTo>
                  <a:cubicBezTo>
                    <a:pt x="236" y="87"/>
                    <a:pt x="240" y="107"/>
                    <a:pt x="245" y="126"/>
                  </a:cubicBezTo>
                  <a:cubicBezTo>
                    <a:pt x="255" y="169"/>
                    <a:pt x="260" y="212"/>
                    <a:pt x="262" y="255"/>
                  </a:cubicBezTo>
                  <a:cubicBezTo>
                    <a:pt x="262" y="261"/>
                    <a:pt x="261" y="268"/>
                    <a:pt x="259" y="274"/>
                  </a:cubicBezTo>
                  <a:cubicBezTo>
                    <a:pt x="256" y="283"/>
                    <a:pt x="250" y="288"/>
                    <a:pt x="241" y="291"/>
                  </a:cubicBezTo>
                  <a:cubicBezTo>
                    <a:pt x="228" y="296"/>
                    <a:pt x="180" y="303"/>
                    <a:pt x="165" y="303"/>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248"/>
            <p:cNvSpPr>
              <a:spLocks noEditPoints="1"/>
            </p:cNvSpPr>
            <p:nvPr/>
          </p:nvSpPr>
          <p:spPr bwMode="gray">
            <a:xfrm>
              <a:off x="4210" y="1998"/>
              <a:ext cx="121" cy="55"/>
            </a:xfrm>
            <a:custGeom>
              <a:avLst/>
              <a:gdLst/>
              <a:ahLst/>
              <a:cxnLst>
                <a:cxn ang="0">
                  <a:pos x="1" y="40"/>
                </a:cxn>
                <a:cxn ang="0">
                  <a:pos x="1" y="25"/>
                </a:cxn>
                <a:cxn ang="0">
                  <a:pos x="9" y="13"/>
                </a:cxn>
                <a:cxn ang="0">
                  <a:pos x="36" y="5"/>
                </a:cxn>
                <a:cxn ang="0">
                  <a:pos x="143" y="5"/>
                </a:cxn>
                <a:cxn ang="0">
                  <a:pos x="170" y="13"/>
                </a:cxn>
                <a:cxn ang="0">
                  <a:pos x="178" y="25"/>
                </a:cxn>
                <a:cxn ang="0">
                  <a:pos x="178" y="56"/>
                </a:cxn>
                <a:cxn ang="0">
                  <a:pos x="170" y="69"/>
                </a:cxn>
                <a:cxn ang="0">
                  <a:pos x="137" y="77"/>
                </a:cxn>
                <a:cxn ang="0">
                  <a:pos x="43" y="77"/>
                </a:cxn>
                <a:cxn ang="0">
                  <a:pos x="12" y="70"/>
                </a:cxn>
                <a:cxn ang="0">
                  <a:pos x="1" y="55"/>
                </a:cxn>
                <a:cxn ang="0">
                  <a:pos x="1" y="40"/>
                </a:cxn>
                <a:cxn ang="0">
                  <a:pos x="169" y="22"/>
                </a:cxn>
                <a:cxn ang="0">
                  <a:pos x="169" y="20"/>
                </a:cxn>
                <a:cxn ang="0">
                  <a:pos x="152" y="15"/>
                </a:cxn>
                <a:cxn ang="0">
                  <a:pos x="75" y="10"/>
                </a:cxn>
                <a:cxn ang="0">
                  <a:pos x="20" y="17"/>
                </a:cxn>
                <a:cxn ang="0">
                  <a:pos x="10" y="21"/>
                </a:cxn>
                <a:cxn ang="0">
                  <a:pos x="10" y="22"/>
                </a:cxn>
                <a:cxn ang="0">
                  <a:pos x="16" y="25"/>
                </a:cxn>
                <a:cxn ang="0">
                  <a:pos x="31" y="29"/>
                </a:cxn>
                <a:cxn ang="0">
                  <a:pos x="144" y="30"/>
                </a:cxn>
                <a:cxn ang="0">
                  <a:pos x="169" y="22"/>
                </a:cxn>
                <a:cxn ang="0">
                  <a:pos x="122" y="53"/>
                </a:cxn>
                <a:cxn ang="0">
                  <a:pos x="123" y="54"/>
                </a:cxn>
                <a:cxn ang="0">
                  <a:pos x="162" y="47"/>
                </a:cxn>
                <a:cxn ang="0">
                  <a:pos x="166" y="41"/>
                </a:cxn>
                <a:cxn ang="0">
                  <a:pos x="159" y="39"/>
                </a:cxn>
                <a:cxn ang="0">
                  <a:pos x="143" y="43"/>
                </a:cxn>
                <a:cxn ang="0">
                  <a:pos x="119" y="45"/>
                </a:cxn>
                <a:cxn ang="0">
                  <a:pos x="115" y="49"/>
                </a:cxn>
                <a:cxn ang="0">
                  <a:pos x="120" y="53"/>
                </a:cxn>
                <a:cxn ang="0">
                  <a:pos x="122" y="53"/>
                </a:cxn>
              </a:cxnLst>
              <a:rect l="0" t="0" r="r" b="b"/>
              <a:pathLst>
                <a:path w="178" h="81">
                  <a:moveTo>
                    <a:pt x="1" y="40"/>
                  </a:moveTo>
                  <a:cubicBezTo>
                    <a:pt x="1" y="35"/>
                    <a:pt x="2" y="30"/>
                    <a:pt x="1" y="25"/>
                  </a:cubicBezTo>
                  <a:cubicBezTo>
                    <a:pt x="1" y="19"/>
                    <a:pt x="4" y="14"/>
                    <a:pt x="9" y="13"/>
                  </a:cubicBezTo>
                  <a:cubicBezTo>
                    <a:pt x="18" y="10"/>
                    <a:pt x="27" y="7"/>
                    <a:pt x="36" y="5"/>
                  </a:cubicBezTo>
                  <a:cubicBezTo>
                    <a:pt x="72" y="0"/>
                    <a:pt x="108" y="0"/>
                    <a:pt x="143" y="5"/>
                  </a:cubicBezTo>
                  <a:cubicBezTo>
                    <a:pt x="152" y="7"/>
                    <a:pt x="161" y="10"/>
                    <a:pt x="170" y="13"/>
                  </a:cubicBezTo>
                  <a:cubicBezTo>
                    <a:pt x="176" y="14"/>
                    <a:pt x="178" y="19"/>
                    <a:pt x="178" y="25"/>
                  </a:cubicBezTo>
                  <a:cubicBezTo>
                    <a:pt x="178" y="35"/>
                    <a:pt x="178" y="46"/>
                    <a:pt x="178" y="56"/>
                  </a:cubicBezTo>
                  <a:cubicBezTo>
                    <a:pt x="178" y="62"/>
                    <a:pt x="176" y="67"/>
                    <a:pt x="170" y="69"/>
                  </a:cubicBezTo>
                  <a:cubicBezTo>
                    <a:pt x="159" y="72"/>
                    <a:pt x="148" y="75"/>
                    <a:pt x="137" y="77"/>
                  </a:cubicBezTo>
                  <a:cubicBezTo>
                    <a:pt x="105" y="81"/>
                    <a:pt x="74" y="81"/>
                    <a:pt x="43" y="77"/>
                  </a:cubicBezTo>
                  <a:cubicBezTo>
                    <a:pt x="32" y="76"/>
                    <a:pt x="22" y="73"/>
                    <a:pt x="12" y="70"/>
                  </a:cubicBezTo>
                  <a:cubicBezTo>
                    <a:pt x="4" y="68"/>
                    <a:pt x="0" y="63"/>
                    <a:pt x="1" y="55"/>
                  </a:cubicBezTo>
                  <a:cubicBezTo>
                    <a:pt x="2" y="50"/>
                    <a:pt x="1" y="45"/>
                    <a:pt x="1" y="40"/>
                  </a:cubicBezTo>
                  <a:close/>
                  <a:moveTo>
                    <a:pt x="169" y="22"/>
                  </a:moveTo>
                  <a:cubicBezTo>
                    <a:pt x="169" y="21"/>
                    <a:pt x="169" y="21"/>
                    <a:pt x="169" y="20"/>
                  </a:cubicBezTo>
                  <a:cubicBezTo>
                    <a:pt x="163" y="18"/>
                    <a:pt x="158" y="16"/>
                    <a:pt x="152" y="15"/>
                  </a:cubicBezTo>
                  <a:cubicBezTo>
                    <a:pt x="127" y="9"/>
                    <a:pt x="101" y="9"/>
                    <a:pt x="75" y="10"/>
                  </a:cubicBezTo>
                  <a:cubicBezTo>
                    <a:pt x="57" y="10"/>
                    <a:pt x="38" y="12"/>
                    <a:pt x="20" y="17"/>
                  </a:cubicBezTo>
                  <a:cubicBezTo>
                    <a:pt x="17" y="18"/>
                    <a:pt x="13" y="19"/>
                    <a:pt x="10" y="21"/>
                  </a:cubicBezTo>
                  <a:cubicBezTo>
                    <a:pt x="10" y="21"/>
                    <a:pt x="10" y="22"/>
                    <a:pt x="10" y="22"/>
                  </a:cubicBezTo>
                  <a:cubicBezTo>
                    <a:pt x="12" y="23"/>
                    <a:pt x="14" y="24"/>
                    <a:pt x="16" y="25"/>
                  </a:cubicBezTo>
                  <a:cubicBezTo>
                    <a:pt x="21" y="26"/>
                    <a:pt x="25" y="28"/>
                    <a:pt x="31" y="29"/>
                  </a:cubicBezTo>
                  <a:cubicBezTo>
                    <a:pt x="68" y="35"/>
                    <a:pt x="106" y="35"/>
                    <a:pt x="144" y="30"/>
                  </a:cubicBezTo>
                  <a:cubicBezTo>
                    <a:pt x="153" y="28"/>
                    <a:pt x="161" y="27"/>
                    <a:pt x="169" y="22"/>
                  </a:cubicBezTo>
                  <a:close/>
                  <a:moveTo>
                    <a:pt x="122" y="53"/>
                  </a:moveTo>
                  <a:cubicBezTo>
                    <a:pt x="122" y="53"/>
                    <a:pt x="123" y="54"/>
                    <a:pt x="123" y="54"/>
                  </a:cubicBezTo>
                  <a:cubicBezTo>
                    <a:pt x="136" y="52"/>
                    <a:pt x="149" y="49"/>
                    <a:pt x="162" y="47"/>
                  </a:cubicBezTo>
                  <a:cubicBezTo>
                    <a:pt x="164" y="46"/>
                    <a:pt x="167" y="44"/>
                    <a:pt x="166" y="41"/>
                  </a:cubicBezTo>
                  <a:cubicBezTo>
                    <a:pt x="165" y="37"/>
                    <a:pt x="162" y="38"/>
                    <a:pt x="159" y="39"/>
                  </a:cubicBezTo>
                  <a:cubicBezTo>
                    <a:pt x="154" y="40"/>
                    <a:pt x="148" y="42"/>
                    <a:pt x="143" y="43"/>
                  </a:cubicBezTo>
                  <a:cubicBezTo>
                    <a:pt x="135" y="44"/>
                    <a:pt x="127" y="44"/>
                    <a:pt x="119" y="45"/>
                  </a:cubicBezTo>
                  <a:cubicBezTo>
                    <a:pt x="118" y="46"/>
                    <a:pt x="116" y="48"/>
                    <a:pt x="115" y="49"/>
                  </a:cubicBezTo>
                  <a:cubicBezTo>
                    <a:pt x="117" y="50"/>
                    <a:pt x="118" y="52"/>
                    <a:pt x="120" y="53"/>
                  </a:cubicBezTo>
                  <a:cubicBezTo>
                    <a:pt x="120" y="53"/>
                    <a:pt x="121" y="53"/>
                    <a:pt x="122" y="5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249"/>
            <p:cNvSpPr>
              <a:spLocks noEditPoints="1"/>
            </p:cNvSpPr>
            <p:nvPr/>
          </p:nvSpPr>
          <p:spPr bwMode="gray">
            <a:xfrm>
              <a:off x="4211" y="2049"/>
              <a:ext cx="120" cy="42"/>
            </a:xfrm>
            <a:custGeom>
              <a:avLst/>
              <a:gdLst/>
              <a:ahLst/>
              <a:cxnLst>
                <a:cxn ang="0">
                  <a:pos x="0" y="0"/>
                </a:cxn>
                <a:cxn ang="0">
                  <a:pos x="60" y="14"/>
                </a:cxn>
                <a:cxn ang="0">
                  <a:pos x="142" y="12"/>
                </a:cxn>
                <a:cxn ang="0">
                  <a:pos x="177" y="0"/>
                </a:cxn>
                <a:cxn ang="0">
                  <a:pos x="177" y="5"/>
                </a:cxn>
                <a:cxn ang="0">
                  <a:pos x="177" y="38"/>
                </a:cxn>
                <a:cxn ang="0">
                  <a:pos x="170" y="49"/>
                </a:cxn>
                <a:cxn ang="0">
                  <a:pos x="136" y="58"/>
                </a:cxn>
                <a:cxn ang="0">
                  <a:pos x="41" y="58"/>
                </a:cxn>
                <a:cxn ang="0">
                  <a:pos x="11" y="51"/>
                </a:cxn>
                <a:cxn ang="0">
                  <a:pos x="0" y="35"/>
                </a:cxn>
                <a:cxn ang="0">
                  <a:pos x="0" y="0"/>
                </a:cxn>
                <a:cxn ang="0">
                  <a:pos x="123" y="34"/>
                </a:cxn>
                <a:cxn ang="0">
                  <a:pos x="135" y="33"/>
                </a:cxn>
                <a:cxn ang="0">
                  <a:pos x="162" y="27"/>
                </a:cxn>
                <a:cxn ang="0">
                  <a:pos x="165" y="22"/>
                </a:cxn>
                <a:cxn ang="0">
                  <a:pos x="160" y="19"/>
                </a:cxn>
                <a:cxn ang="0">
                  <a:pos x="121" y="26"/>
                </a:cxn>
                <a:cxn ang="0">
                  <a:pos x="114" y="30"/>
                </a:cxn>
                <a:cxn ang="0">
                  <a:pos x="123" y="34"/>
                </a:cxn>
              </a:cxnLst>
              <a:rect l="0" t="0" r="r" b="b"/>
              <a:pathLst>
                <a:path w="177" h="62">
                  <a:moveTo>
                    <a:pt x="0" y="0"/>
                  </a:moveTo>
                  <a:cubicBezTo>
                    <a:pt x="19" y="12"/>
                    <a:pt x="39" y="13"/>
                    <a:pt x="60" y="14"/>
                  </a:cubicBezTo>
                  <a:cubicBezTo>
                    <a:pt x="87" y="16"/>
                    <a:pt x="115" y="16"/>
                    <a:pt x="142" y="12"/>
                  </a:cubicBezTo>
                  <a:cubicBezTo>
                    <a:pt x="154" y="10"/>
                    <a:pt x="166" y="8"/>
                    <a:pt x="177" y="0"/>
                  </a:cubicBezTo>
                  <a:cubicBezTo>
                    <a:pt x="177" y="2"/>
                    <a:pt x="177" y="3"/>
                    <a:pt x="177" y="5"/>
                  </a:cubicBezTo>
                  <a:cubicBezTo>
                    <a:pt x="177" y="16"/>
                    <a:pt x="177" y="27"/>
                    <a:pt x="177" y="38"/>
                  </a:cubicBezTo>
                  <a:cubicBezTo>
                    <a:pt x="177" y="43"/>
                    <a:pt x="175" y="47"/>
                    <a:pt x="170" y="49"/>
                  </a:cubicBezTo>
                  <a:cubicBezTo>
                    <a:pt x="159" y="55"/>
                    <a:pt x="148" y="56"/>
                    <a:pt x="136" y="58"/>
                  </a:cubicBezTo>
                  <a:cubicBezTo>
                    <a:pt x="105" y="62"/>
                    <a:pt x="73" y="62"/>
                    <a:pt x="41" y="58"/>
                  </a:cubicBezTo>
                  <a:cubicBezTo>
                    <a:pt x="31" y="56"/>
                    <a:pt x="21" y="54"/>
                    <a:pt x="11" y="51"/>
                  </a:cubicBezTo>
                  <a:cubicBezTo>
                    <a:pt x="2" y="48"/>
                    <a:pt x="0" y="45"/>
                    <a:pt x="0" y="35"/>
                  </a:cubicBezTo>
                  <a:cubicBezTo>
                    <a:pt x="0" y="24"/>
                    <a:pt x="0" y="12"/>
                    <a:pt x="0" y="0"/>
                  </a:cubicBezTo>
                  <a:close/>
                  <a:moveTo>
                    <a:pt x="123" y="34"/>
                  </a:moveTo>
                  <a:cubicBezTo>
                    <a:pt x="126" y="33"/>
                    <a:pt x="131" y="33"/>
                    <a:pt x="135" y="33"/>
                  </a:cubicBezTo>
                  <a:cubicBezTo>
                    <a:pt x="144" y="31"/>
                    <a:pt x="153" y="29"/>
                    <a:pt x="162" y="27"/>
                  </a:cubicBezTo>
                  <a:cubicBezTo>
                    <a:pt x="163" y="26"/>
                    <a:pt x="164" y="23"/>
                    <a:pt x="165" y="22"/>
                  </a:cubicBezTo>
                  <a:cubicBezTo>
                    <a:pt x="163" y="21"/>
                    <a:pt x="161" y="19"/>
                    <a:pt x="160" y="19"/>
                  </a:cubicBezTo>
                  <a:cubicBezTo>
                    <a:pt x="147" y="21"/>
                    <a:pt x="134" y="24"/>
                    <a:pt x="121" y="26"/>
                  </a:cubicBezTo>
                  <a:cubicBezTo>
                    <a:pt x="118" y="26"/>
                    <a:pt x="114" y="25"/>
                    <a:pt x="114" y="30"/>
                  </a:cubicBezTo>
                  <a:cubicBezTo>
                    <a:pt x="115" y="35"/>
                    <a:pt x="119" y="33"/>
                    <a:pt x="123"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250"/>
            <p:cNvSpPr>
              <a:spLocks noEditPoints="1"/>
            </p:cNvSpPr>
            <p:nvPr/>
          </p:nvSpPr>
          <p:spPr bwMode="gray">
            <a:xfrm>
              <a:off x="4211" y="2087"/>
              <a:ext cx="120" cy="42"/>
            </a:xfrm>
            <a:custGeom>
              <a:avLst/>
              <a:gdLst/>
              <a:ahLst/>
              <a:cxnLst>
                <a:cxn ang="0">
                  <a:pos x="0" y="0"/>
                </a:cxn>
                <a:cxn ang="0">
                  <a:pos x="48" y="13"/>
                </a:cxn>
                <a:cxn ang="0">
                  <a:pos x="137" y="12"/>
                </a:cxn>
                <a:cxn ang="0">
                  <a:pos x="161" y="7"/>
                </a:cxn>
                <a:cxn ang="0">
                  <a:pos x="177" y="0"/>
                </a:cxn>
                <a:cxn ang="0">
                  <a:pos x="177" y="11"/>
                </a:cxn>
                <a:cxn ang="0">
                  <a:pos x="177" y="37"/>
                </a:cxn>
                <a:cxn ang="0">
                  <a:pos x="169" y="49"/>
                </a:cxn>
                <a:cxn ang="0">
                  <a:pos x="145" y="56"/>
                </a:cxn>
                <a:cxn ang="0">
                  <a:pos x="28" y="55"/>
                </a:cxn>
                <a:cxn ang="0">
                  <a:pos x="8" y="49"/>
                </a:cxn>
                <a:cxn ang="0">
                  <a:pos x="0" y="37"/>
                </a:cxn>
                <a:cxn ang="0">
                  <a:pos x="0" y="0"/>
                </a:cxn>
                <a:cxn ang="0">
                  <a:pos x="123" y="33"/>
                </a:cxn>
                <a:cxn ang="0">
                  <a:pos x="123" y="35"/>
                </a:cxn>
                <a:cxn ang="0">
                  <a:pos x="161" y="27"/>
                </a:cxn>
                <a:cxn ang="0">
                  <a:pos x="165" y="21"/>
                </a:cxn>
                <a:cxn ang="0">
                  <a:pos x="159" y="19"/>
                </a:cxn>
                <a:cxn ang="0">
                  <a:pos x="143" y="23"/>
                </a:cxn>
                <a:cxn ang="0">
                  <a:pos x="118" y="26"/>
                </a:cxn>
                <a:cxn ang="0">
                  <a:pos x="114" y="30"/>
                </a:cxn>
                <a:cxn ang="0">
                  <a:pos x="118" y="33"/>
                </a:cxn>
                <a:cxn ang="0">
                  <a:pos x="123" y="33"/>
                </a:cxn>
              </a:cxnLst>
              <a:rect l="0" t="0" r="r" b="b"/>
              <a:pathLst>
                <a:path w="177" h="62">
                  <a:moveTo>
                    <a:pt x="0" y="0"/>
                  </a:moveTo>
                  <a:cubicBezTo>
                    <a:pt x="15" y="10"/>
                    <a:pt x="32" y="11"/>
                    <a:pt x="48" y="13"/>
                  </a:cubicBezTo>
                  <a:cubicBezTo>
                    <a:pt x="78" y="16"/>
                    <a:pt x="107" y="16"/>
                    <a:pt x="137" y="12"/>
                  </a:cubicBezTo>
                  <a:cubicBezTo>
                    <a:pt x="145" y="11"/>
                    <a:pt x="153" y="9"/>
                    <a:pt x="161" y="7"/>
                  </a:cubicBezTo>
                  <a:cubicBezTo>
                    <a:pt x="166" y="6"/>
                    <a:pt x="171" y="3"/>
                    <a:pt x="177" y="0"/>
                  </a:cubicBezTo>
                  <a:cubicBezTo>
                    <a:pt x="177" y="4"/>
                    <a:pt x="177" y="7"/>
                    <a:pt x="177" y="11"/>
                  </a:cubicBezTo>
                  <a:cubicBezTo>
                    <a:pt x="177" y="19"/>
                    <a:pt x="177" y="28"/>
                    <a:pt x="177" y="37"/>
                  </a:cubicBezTo>
                  <a:cubicBezTo>
                    <a:pt x="177" y="43"/>
                    <a:pt x="175" y="47"/>
                    <a:pt x="169" y="49"/>
                  </a:cubicBezTo>
                  <a:cubicBezTo>
                    <a:pt x="161" y="52"/>
                    <a:pt x="153" y="55"/>
                    <a:pt x="145" y="56"/>
                  </a:cubicBezTo>
                  <a:cubicBezTo>
                    <a:pt x="106" y="62"/>
                    <a:pt x="67" y="62"/>
                    <a:pt x="28" y="55"/>
                  </a:cubicBezTo>
                  <a:cubicBezTo>
                    <a:pt x="21" y="54"/>
                    <a:pt x="14" y="52"/>
                    <a:pt x="8" y="49"/>
                  </a:cubicBezTo>
                  <a:cubicBezTo>
                    <a:pt x="3" y="47"/>
                    <a:pt x="0" y="43"/>
                    <a:pt x="0" y="37"/>
                  </a:cubicBezTo>
                  <a:cubicBezTo>
                    <a:pt x="1" y="25"/>
                    <a:pt x="0" y="13"/>
                    <a:pt x="0" y="0"/>
                  </a:cubicBezTo>
                  <a:close/>
                  <a:moveTo>
                    <a:pt x="123" y="33"/>
                  </a:moveTo>
                  <a:cubicBezTo>
                    <a:pt x="123" y="34"/>
                    <a:pt x="123" y="34"/>
                    <a:pt x="123" y="35"/>
                  </a:cubicBezTo>
                  <a:cubicBezTo>
                    <a:pt x="136" y="32"/>
                    <a:pt x="148" y="30"/>
                    <a:pt x="161" y="27"/>
                  </a:cubicBezTo>
                  <a:cubicBezTo>
                    <a:pt x="164" y="26"/>
                    <a:pt x="166" y="25"/>
                    <a:pt x="165" y="21"/>
                  </a:cubicBezTo>
                  <a:cubicBezTo>
                    <a:pt x="164" y="18"/>
                    <a:pt x="161" y="19"/>
                    <a:pt x="159" y="19"/>
                  </a:cubicBezTo>
                  <a:cubicBezTo>
                    <a:pt x="153" y="21"/>
                    <a:pt x="148" y="22"/>
                    <a:pt x="143" y="23"/>
                  </a:cubicBezTo>
                  <a:cubicBezTo>
                    <a:pt x="135" y="24"/>
                    <a:pt x="126" y="25"/>
                    <a:pt x="118" y="26"/>
                  </a:cubicBezTo>
                  <a:cubicBezTo>
                    <a:pt x="117" y="26"/>
                    <a:pt x="115" y="29"/>
                    <a:pt x="114" y="30"/>
                  </a:cubicBezTo>
                  <a:cubicBezTo>
                    <a:pt x="116" y="31"/>
                    <a:pt x="117" y="33"/>
                    <a:pt x="118" y="33"/>
                  </a:cubicBezTo>
                  <a:cubicBezTo>
                    <a:pt x="120" y="34"/>
                    <a:pt x="121" y="33"/>
                    <a:pt x="123"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251"/>
            <p:cNvSpPr>
              <a:spLocks/>
            </p:cNvSpPr>
            <p:nvPr/>
          </p:nvSpPr>
          <p:spPr bwMode="gray">
            <a:xfrm>
              <a:off x="4217" y="2004"/>
              <a:ext cx="108" cy="18"/>
            </a:xfrm>
            <a:custGeom>
              <a:avLst/>
              <a:gdLst/>
              <a:ahLst/>
              <a:cxnLst>
                <a:cxn ang="0">
                  <a:pos x="159" y="13"/>
                </a:cxn>
                <a:cxn ang="0">
                  <a:pos x="134" y="21"/>
                </a:cxn>
                <a:cxn ang="0">
                  <a:pos x="21" y="20"/>
                </a:cxn>
                <a:cxn ang="0">
                  <a:pos x="6" y="16"/>
                </a:cxn>
                <a:cxn ang="0">
                  <a:pos x="0" y="13"/>
                </a:cxn>
                <a:cxn ang="0">
                  <a:pos x="0" y="12"/>
                </a:cxn>
                <a:cxn ang="0">
                  <a:pos x="10" y="8"/>
                </a:cxn>
                <a:cxn ang="0">
                  <a:pos x="65" y="1"/>
                </a:cxn>
                <a:cxn ang="0">
                  <a:pos x="142" y="6"/>
                </a:cxn>
                <a:cxn ang="0">
                  <a:pos x="159" y="11"/>
                </a:cxn>
                <a:cxn ang="0">
                  <a:pos x="159" y="13"/>
                </a:cxn>
              </a:cxnLst>
              <a:rect l="0" t="0" r="r" b="b"/>
              <a:pathLst>
                <a:path w="159" h="26">
                  <a:moveTo>
                    <a:pt x="159" y="13"/>
                  </a:moveTo>
                  <a:cubicBezTo>
                    <a:pt x="151" y="18"/>
                    <a:pt x="143" y="19"/>
                    <a:pt x="134" y="21"/>
                  </a:cubicBezTo>
                  <a:cubicBezTo>
                    <a:pt x="96" y="26"/>
                    <a:pt x="58" y="26"/>
                    <a:pt x="21" y="20"/>
                  </a:cubicBezTo>
                  <a:cubicBezTo>
                    <a:pt x="15" y="19"/>
                    <a:pt x="11" y="17"/>
                    <a:pt x="6" y="16"/>
                  </a:cubicBezTo>
                  <a:cubicBezTo>
                    <a:pt x="4" y="15"/>
                    <a:pt x="2" y="14"/>
                    <a:pt x="0" y="13"/>
                  </a:cubicBezTo>
                  <a:cubicBezTo>
                    <a:pt x="0" y="13"/>
                    <a:pt x="0" y="12"/>
                    <a:pt x="0" y="12"/>
                  </a:cubicBezTo>
                  <a:cubicBezTo>
                    <a:pt x="3" y="10"/>
                    <a:pt x="7" y="9"/>
                    <a:pt x="10" y="8"/>
                  </a:cubicBezTo>
                  <a:cubicBezTo>
                    <a:pt x="28" y="3"/>
                    <a:pt x="47" y="1"/>
                    <a:pt x="65" y="1"/>
                  </a:cubicBezTo>
                  <a:cubicBezTo>
                    <a:pt x="91" y="0"/>
                    <a:pt x="117" y="0"/>
                    <a:pt x="142" y="6"/>
                  </a:cubicBezTo>
                  <a:cubicBezTo>
                    <a:pt x="148" y="7"/>
                    <a:pt x="153" y="9"/>
                    <a:pt x="159" y="11"/>
                  </a:cubicBezTo>
                  <a:cubicBezTo>
                    <a:pt x="159" y="12"/>
                    <a:pt x="159" y="12"/>
                    <a:pt x="159" y="13"/>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252"/>
            <p:cNvSpPr>
              <a:spLocks/>
            </p:cNvSpPr>
            <p:nvPr/>
          </p:nvSpPr>
          <p:spPr bwMode="gray">
            <a:xfrm>
              <a:off x="4288" y="2023"/>
              <a:ext cx="35" cy="12"/>
            </a:xfrm>
            <a:custGeom>
              <a:avLst/>
              <a:gdLst/>
              <a:ahLst/>
              <a:cxnLst>
                <a:cxn ang="0">
                  <a:pos x="7" y="16"/>
                </a:cxn>
                <a:cxn ang="0">
                  <a:pos x="5" y="16"/>
                </a:cxn>
                <a:cxn ang="0">
                  <a:pos x="0" y="12"/>
                </a:cxn>
                <a:cxn ang="0">
                  <a:pos x="4" y="8"/>
                </a:cxn>
                <a:cxn ang="0">
                  <a:pos x="28" y="6"/>
                </a:cxn>
                <a:cxn ang="0">
                  <a:pos x="44" y="2"/>
                </a:cxn>
                <a:cxn ang="0">
                  <a:pos x="51" y="4"/>
                </a:cxn>
                <a:cxn ang="0">
                  <a:pos x="47" y="10"/>
                </a:cxn>
                <a:cxn ang="0">
                  <a:pos x="8" y="17"/>
                </a:cxn>
                <a:cxn ang="0">
                  <a:pos x="7" y="16"/>
                </a:cxn>
              </a:cxnLst>
              <a:rect l="0" t="0" r="r" b="b"/>
              <a:pathLst>
                <a:path w="52" h="17">
                  <a:moveTo>
                    <a:pt x="7" y="16"/>
                  </a:moveTo>
                  <a:cubicBezTo>
                    <a:pt x="6" y="16"/>
                    <a:pt x="5" y="16"/>
                    <a:pt x="5" y="16"/>
                  </a:cubicBezTo>
                  <a:cubicBezTo>
                    <a:pt x="3" y="15"/>
                    <a:pt x="2" y="13"/>
                    <a:pt x="0" y="12"/>
                  </a:cubicBezTo>
                  <a:cubicBezTo>
                    <a:pt x="1" y="11"/>
                    <a:pt x="3" y="9"/>
                    <a:pt x="4" y="8"/>
                  </a:cubicBezTo>
                  <a:cubicBezTo>
                    <a:pt x="12" y="7"/>
                    <a:pt x="20" y="7"/>
                    <a:pt x="28" y="6"/>
                  </a:cubicBezTo>
                  <a:cubicBezTo>
                    <a:pt x="33" y="5"/>
                    <a:pt x="39" y="3"/>
                    <a:pt x="44" y="2"/>
                  </a:cubicBezTo>
                  <a:cubicBezTo>
                    <a:pt x="47" y="1"/>
                    <a:pt x="50" y="0"/>
                    <a:pt x="51" y="4"/>
                  </a:cubicBezTo>
                  <a:cubicBezTo>
                    <a:pt x="52" y="7"/>
                    <a:pt x="49" y="9"/>
                    <a:pt x="47" y="10"/>
                  </a:cubicBezTo>
                  <a:cubicBezTo>
                    <a:pt x="34" y="12"/>
                    <a:pt x="21" y="15"/>
                    <a:pt x="8" y="17"/>
                  </a:cubicBezTo>
                  <a:cubicBezTo>
                    <a:pt x="8" y="17"/>
                    <a:pt x="7" y="16"/>
                    <a:pt x="7" y="16"/>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253"/>
            <p:cNvSpPr>
              <a:spLocks/>
            </p:cNvSpPr>
            <p:nvPr/>
          </p:nvSpPr>
          <p:spPr bwMode="gray">
            <a:xfrm>
              <a:off x="4288" y="2062"/>
              <a:ext cx="35" cy="11"/>
            </a:xfrm>
            <a:custGeom>
              <a:avLst/>
              <a:gdLst/>
              <a:ahLst/>
              <a:cxnLst>
                <a:cxn ang="0">
                  <a:pos x="9" y="15"/>
                </a:cxn>
                <a:cxn ang="0">
                  <a:pos x="0" y="11"/>
                </a:cxn>
                <a:cxn ang="0">
                  <a:pos x="7" y="7"/>
                </a:cxn>
                <a:cxn ang="0">
                  <a:pos x="46" y="0"/>
                </a:cxn>
                <a:cxn ang="0">
                  <a:pos x="51" y="3"/>
                </a:cxn>
                <a:cxn ang="0">
                  <a:pos x="48" y="8"/>
                </a:cxn>
                <a:cxn ang="0">
                  <a:pos x="21" y="14"/>
                </a:cxn>
                <a:cxn ang="0">
                  <a:pos x="9" y="15"/>
                </a:cxn>
              </a:cxnLst>
              <a:rect l="0" t="0" r="r" b="b"/>
              <a:pathLst>
                <a:path w="51" h="16">
                  <a:moveTo>
                    <a:pt x="9" y="15"/>
                  </a:moveTo>
                  <a:cubicBezTo>
                    <a:pt x="5" y="14"/>
                    <a:pt x="1" y="16"/>
                    <a:pt x="0" y="11"/>
                  </a:cubicBezTo>
                  <a:cubicBezTo>
                    <a:pt x="0" y="6"/>
                    <a:pt x="4" y="7"/>
                    <a:pt x="7" y="7"/>
                  </a:cubicBezTo>
                  <a:cubicBezTo>
                    <a:pt x="20" y="5"/>
                    <a:pt x="33" y="2"/>
                    <a:pt x="46" y="0"/>
                  </a:cubicBezTo>
                  <a:cubicBezTo>
                    <a:pt x="47" y="0"/>
                    <a:pt x="49" y="2"/>
                    <a:pt x="51" y="3"/>
                  </a:cubicBezTo>
                  <a:cubicBezTo>
                    <a:pt x="50" y="4"/>
                    <a:pt x="49" y="7"/>
                    <a:pt x="48" y="8"/>
                  </a:cubicBezTo>
                  <a:cubicBezTo>
                    <a:pt x="39" y="10"/>
                    <a:pt x="30" y="12"/>
                    <a:pt x="21" y="14"/>
                  </a:cubicBezTo>
                  <a:cubicBezTo>
                    <a:pt x="17" y="14"/>
                    <a:pt x="12" y="14"/>
                    <a:pt x="9" y="15"/>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254"/>
            <p:cNvSpPr>
              <a:spLocks/>
            </p:cNvSpPr>
            <p:nvPr/>
          </p:nvSpPr>
          <p:spPr bwMode="gray">
            <a:xfrm>
              <a:off x="4288" y="2099"/>
              <a:ext cx="35" cy="11"/>
            </a:xfrm>
            <a:custGeom>
              <a:avLst/>
              <a:gdLst/>
              <a:ahLst/>
              <a:cxnLst>
                <a:cxn ang="0">
                  <a:pos x="9" y="15"/>
                </a:cxn>
                <a:cxn ang="0">
                  <a:pos x="4" y="15"/>
                </a:cxn>
                <a:cxn ang="0">
                  <a:pos x="0" y="12"/>
                </a:cxn>
                <a:cxn ang="0">
                  <a:pos x="4" y="8"/>
                </a:cxn>
                <a:cxn ang="0">
                  <a:pos x="29" y="5"/>
                </a:cxn>
                <a:cxn ang="0">
                  <a:pos x="45" y="1"/>
                </a:cxn>
                <a:cxn ang="0">
                  <a:pos x="51" y="3"/>
                </a:cxn>
                <a:cxn ang="0">
                  <a:pos x="47" y="9"/>
                </a:cxn>
                <a:cxn ang="0">
                  <a:pos x="9" y="17"/>
                </a:cxn>
                <a:cxn ang="0">
                  <a:pos x="9" y="15"/>
                </a:cxn>
              </a:cxnLst>
              <a:rect l="0" t="0" r="r" b="b"/>
              <a:pathLst>
                <a:path w="52" h="17">
                  <a:moveTo>
                    <a:pt x="9" y="15"/>
                  </a:moveTo>
                  <a:cubicBezTo>
                    <a:pt x="7" y="15"/>
                    <a:pt x="6" y="16"/>
                    <a:pt x="4" y="15"/>
                  </a:cubicBezTo>
                  <a:cubicBezTo>
                    <a:pt x="3" y="15"/>
                    <a:pt x="2" y="13"/>
                    <a:pt x="0" y="12"/>
                  </a:cubicBezTo>
                  <a:cubicBezTo>
                    <a:pt x="1" y="11"/>
                    <a:pt x="3" y="8"/>
                    <a:pt x="4" y="8"/>
                  </a:cubicBezTo>
                  <a:cubicBezTo>
                    <a:pt x="12" y="7"/>
                    <a:pt x="21" y="6"/>
                    <a:pt x="29" y="5"/>
                  </a:cubicBezTo>
                  <a:cubicBezTo>
                    <a:pt x="34" y="4"/>
                    <a:pt x="39" y="3"/>
                    <a:pt x="45" y="1"/>
                  </a:cubicBezTo>
                  <a:cubicBezTo>
                    <a:pt x="47" y="1"/>
                    <a:pt x="50" y="0"/>
                    <a:pt x="51" y="3"/>
                  </a:cubicBezTo>
                  <a:cubicBezTo>
                    <a:pt x="52" y="7"/>
                    <a:pt x="50" y="8"/>
                    <a:pt x="47" y="9"/>
                  </a:cubicBezTo>
                  <a:cubicBezTo>
                    <a:pt x="34" y="12"/>
                    <a:pt x="22" y="14"/>
                    <a:pt x="9" y="17"/>
                  </a:cubicBezTo>
                  <a:cubicBezTo>
                    <a:pt x="9" y="16"/>
                    <a:pt x="9" y="16"/>
                    <a:pt x="9" y="15"/>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6"/>
          <p:cNvGrpSpPr/>
          <p:nvPr/>
        </p:nvGrpSpPr>
        <p:grpSpPr bwMode="gray">
          <a:xfrm>
            <a:off x="3942425" y="4797585"/>
            <a:ext cx="958722" cy="958710"/>
            <a:chOff x="4315468" y="4716525"/>
            <a:chExt cx="958722" cy="958710"/>
          </a:xfrm>
        </p:grpSpPr>
        <p:sp>
          <p:nvSpPr>
            <p:cNvPr id="80" name="Freeform 1397"/>
            <p:cNvSpPr>
              <a:spLocks/>
            </p:cNvSpPr>
            <p:nvPr/>
          </p:nvSpPr>
          <p:spPr bwMode="gray">
            <a:xfrm>
              <a:off x="4494212" y="5334000"/>
              <a:ext cx="568733" cy="341235"/>
            </a:xfrm>
            <a:custGeom>
              <a:avLst/>
              <a:gdLst/>
              <a:ahLst/>
              <a:cxnLst>
                <a:cxn ang="0">
                  <a:pos x="0" y="126"/>
                </a:cxn>
                <a:cxn ang="0">
                  <a:pos x="7" y="63"/>
                </a:cxn>
                <a:cxn ang="0">
                  <a:pos x="10" y="36"/>
                </a:cxn>
                <a:cxn ang="0">
                  <a:pos x="22" y="20"/>
                </a:cxn>
                <a:cxn ang="0">
                  <a:pos x="73" y="0"/>
                </a:cxn>
                <a:cxn ang="0">
                  <a:pos x="88" y="105"/>
                </a:cxn>
                <a:cxn ang="0">
                  <a:pos x="91" y="105"/>
                </a:cxn>
                <a:cxn ang="0">
                  <a:pos x="90" y="12"/>
                </a:cxn>
                <a:cxn ang="0">
                  <a:pos x="118" y="12"/>
                </a:cxn>
                <a:cxn ang="0">
                  <a:pos x="118" y="15"/>
                </a:cxn>
                <a:cxn ang="0">
                  <a:pos x="117" y="103"/>
                </a:cxn>
                <a:cxn ang="0">
                  <a:pos x="120" y="103"/>
                </a:cxn>
                <a:cxn ang="0">
                  <a:pos x="136" y="0"/>
                </a:cxn>
                <a:cxn ang="0">
                  <a:pos x="191" y="22"/>
                </a:cxn>
                <a:cxn ang="0">
                  <a:pos x="198" y="31"/>
                </a:cxn>
                <a:cxn ang="0">
                  <a:pos x="209" y="126"/>
                </a:cxn>
                <a:cxn ang="0">
                  <a:pos x="0" y="126"/>
                </a:cxn>
              </a:cxnLst>
              <a:rect l="0" t="0" r="r" b="b"/>
              <a:pathLst>
                <a:path w="209" h="126">
                  <a:moveTo>
                    <a:pt x="0" y="126"/>
                  </a:moveTo>
                  <a:cubicBezTo>
                    <a:pt x="2" y="104"/>
                    <a:pt x="5" y="83"/>
                    <a:pt x="7" y="63"/>
                  </a:cubicBezTo>
                  <a:cubicBezTo>
                    <a:pt x="8" y="54"/>
                    <a:pt x="9" y="45"/>
                    <a:pt x="10" y="36"/>
                  </a:cubicBezTo>
                  <a:cubicBezTo>
                    <a:pt x="11" y="28"/>
                    <a:pt x="14" y="23"/>
                    <a:pt x="22" y="20"/>
                  </a:cubicBezTo>
                  <a:cubicBezTo>
                    <a:pt x="38" y="14"/>
                    <a:pt x="55" y="7"/>
                    <a:pt x="73" y="0"/>
                  </a:cubicBezTo>
                  <a:cubicBezTo>
                    <a:pt x="78" y="36"/>
                    <a:pt x="83" y="70"/>
                    <a:pt x="88" y="105"/>
                  </a:cubicBezTo>
                  <a:cubicBezTo>
                    <a:pt x="89" y="105"/>
                    <a:pt x="90" y="105"/>
                    <a:pt x="91" y="105"/>
                  </a:cubicBezTo>
                  <a:cubicBezTo>
                    <a:pt x="89" y="74"/>
                    <a:pt x="104" y="44"/>
                    <a:pt x="90" y="12"/>
                  </a:cubicBezTo>
                  <a:cubicBezTo>
                    <a:pt x="100" y="12"/>
                    <a:pt x="109" y="12"/>
                    <a:pt x="118" y="12"/>
                  </a:cubicBezTo>
                  <a:cubicBezTo>
                    <a:pt x="118" y="13"/>
                    <a:pt x="118" y="14"/>
                    <a:pt x="118" y="15"/>
                  </a:cubicBezTo>
                  <a:cubicBezTo>
                    <a:pt x="106" y="44"/>
                    <a:pt x="119" y="74"/>
                    <a:pt x="117" y="103"/>
                  </a:cubicBezTo>
                  <a:cubicBezTo>
                    <a:pt x="118" y="103"/>
                    <a:pt x="119" y="103"/>
                    <a:pt x="120" y="103"/>
                  </a:cubicBezTo>
                  <a:cubicBezTo>
                    <a:pt x="125" y="69"/>
                    <a:pt x="130" y="35"/>
                    <a:pt x="136" y="0"/>
                  </a:cubicBezTo>
                  <a:cubicBezTo>
                    <a:pt x="155" y="7"/>
                    <a:pt x="173" y="14"/>
                    <a:pt x="191" y="22"/>
                  </a:cubicBezTo>
                  <a:cubicBezTo>
                    <a:pt x="194" y="23"/>
                    <a:pt x="197" y="28"/>
                    <a:pt x="198" y="31"/>
                  </a:cubicBezTo>
                  <a:cubicBezTo>
                    <a:pt x="202" y="62"/>
                    <a:pt x="205" y="93"/>
                    <a:pt x="209" y="126"/>
                  </a:cubicBezTo>
                  <a:cubicBezTo>
                    <a:pt x="139" y="126"/>
                    <a:pt x="70" y="126"/>
                    <a:pt x="0" y="126"/>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1398"/>
            <p:cNvSpPr>
              <a:spLocks/>
            </p:cNvSpPr>
            <p:nvPr/>
          </p:nvSpPr>
          <p:spPr bwMode="gray">
            <a:xfrm>
              <a:off x="4429214" y="4716525"/>
              <a:ext cx="349366" cy="243741"/>
            </a:xfrm>
            <a:custGeom>
              <a:avLst/>
              <a:gdLst/>
              <a:ahLst/>
              <a:cxnLst>
                <a:cxn ang="0">
                  <a:pos x="113" y="24"/>
                </a:cxn>
                <a:cxn ang="0">
                  <a:pos x="90" y="24"/>
                </a:cxn>
                <a:cxn ang="0">
                  <a:pos x="90" y="90"/>
                </a:cxn>
                <a:cxn ang="0">
                  <a:pos x="77" y="90"/>
                </a:cxn>
                <a:cxn ang="0">
                  <a:pos x="77" y="39"/>
                </a:cxn>
                <a:cxn ang="0">
                  <a:pos x="54" y="39"/>
                </a:cxn>
                <a:cxn ang="0">
                  <a:pos x="54" y="90"/>
                </a:cxn>
                <a:cxn ang="0">
                  <a:pos x="41" y="90"/>
                </a:cxn>
                <a:cxn ang="0">
                  <a:pos x="41" y="54"/>
                </a:cxn>
                <a:cxn ang="0">
                  <a:pos x="18" y="54"/>
                </a:cxn>
                <a:cxn ang="0">
                  <a:pos x="18" y="90"/>
                </a:cxn>
                <a:cxn ang="0">
                  <a:pos x="0" y="90"/>
                </a:cxn>
                <a:cxn ang="0">
                  <a:pos x="0" y="1"/>
                </a:cxn>
                <a:cxn ang="0">
                  <a:pos x="9" y="0"/>
                </a:cxn>
                <a:cxn ang="0">
                  <a:pos x="113" y="0"/>
                </a:cxn>
                <a:cxn ang="0">
                  <a:pos x="131" y="18"/>
                </a:cxn>
                <a:cxn ang="0">
                  <a:pos x="131" y="90"/>
                </a:cxn>
                <a:cxn ang="0">
                  <a:pos x="113" y="90"/>
                </a:cxn>
                <a:cxn ang="0">
                  <a:pos x="113" y="24"/>
                </a:cxn>
              </a:cxnLst>
              <a:rect l="0" t="0" r="r" b="b"/>
              <a:pathLst>
                <a:path w="131" h="90">
                  <a:moveTo>
                    <a:pt x="113" y="24"/>
                  </a:moveTo>
                  <a:cubicBezTo>
                    <a:pt x="105" y="24"/>
                    <a:pt x="98" y="24"/>
                    <a:pt x="90" y="24"/>
                  </a:cubicBezTo>
                  <a:cubicBezTo>
                    <a:pt x="90" y="46"/>
                    <a:pt x="90" y="68"/>
                    <a:pt x="90" y="90"/>
                  </a:cubicBezTo>
                  <a:cubicBezTo>
                    <a:pt x="85" y="90"/>
                    <a:pt x="82" y="90"/>
                    <a:pt x="77" y="90"/>
                  </a:cubicBezTo>
                  <a:cubicBezTo>
                    <a:pt x="77" y="74"/>
                    <a:pt x="77" y="57"/>
                    <a:pt x="77" y="39"/>
                  </a:cubicBezTo>
                  <a:cubicBezTo>
                    <a:pt x="69" y="39"/>
                    <a:pt x="62" y="39"/>
                    <a:pt x="54" y="39"/>
                  </a:cubicBezTo>
                  <a:cubicBezTo>
                    <a:pt x="54" y="56"/>
                    <a:pt x="54" y="73"/>
                    <a:pt x="54" y="90"/>
                  </a:cubicBezTo>
                  <a:cubicBezTo>
                    <a:pt x="49" y="90"/>
                    <a:pt x="45" y="90"/>
                    <a:pt x="41" y="90"/>
                  </a:cubicBezTo>
                  <a:cubicBezTo>
                    <a:pt x="41" y="79"/>
                    <a:pt x="41" y="67"/>
                    <a:pt x="41" y="54"/>
                  </a:cubicBezTo>
                  <a:cubicBezTo>
                    <a:pt x="33" y="54"/>
                    <a:pt x="26" y="54"/>
                    <a:pt x="18" y="54"/>
                  </a:cubicBezTo>
                  <a:cubicBezTo>
                    <a:pt x="18" y="66"/>
                    <a:pt x="18" y="78"/>
                    <a:pt x="18" y="90"/>
                  </a:cubicBezTo>
                  <a:cubicBezTo>
                    <a:pt x="12" y="90"/>
                    <a:pt x="6" y="90"/>
                    <a:pt x="0" y="90"/>
                  </a:cubicBezTo>
                  <a:cubicBezTo>
                    <a:pt x="0" y="61"/>
                    <a:pt x="0" y="31"/>
                    <a:pt x="0" y="1"/>
                  </a:cubicBezTo>
                  <a:cubicBezTo>
                    <a:pt x="3" y="1"/>
                    <a:pt x="6" y="0"/>
                    <a:pt x="9" y="0"/>
                  </a:cubicBezTo>
                  <a:cubicBezTo>
                    <a:pt x="43" y="0"/>
                    <a:pt x="78" y="0"/>
                    <a:pt x="113" y="0"/>
                  </a:cubicBezTo>
                  <a:cubicBezTo>
                    <a:pt x="127" y="0"/>
                    <a:pt x="131" y="4"/>
                    <a:pt x="131" y="18"/>
                  </a:cubicBezTo>
                  <a:cubicBezTo>
                    <a:pt x="131" y="42"/>
                    <a:pt x="131" y="65"/>
                    <a:pt x="131" y="90"/>
                  </a:cubicBezTo>
                  <a:cubicBezTo>
                    <a:pt x="125" y="90"/>
                    <a:pt x="119" y="90"/>
                    <a:pt x="113" y="90"/>
                  </a:cubicBezTo>
                  <a:cubicBezTo>
                    <a:pt x="113" y="68"/>
                    <a:pt x="113" y="46"/>
                    <a:pt x="113" y="24"/>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1399"/>
            <p:cNvSpPr>
              <a:spLocks/>
            </p:cNvSpPr>
            <p:nvPr/>
          </p:nvSpPr>
          <p:spPr bwMode="gray">
            <a:xfrm>
              <a:off x="4656707" y="5009013"/>
              <a:ext cx="227494" cy="324986"/>
            </a:xfrm>
            <a:custGeom>
              <a:avLst/>
              <a:gdLst/>
              <a:ahLst/>
              <a:cxnLst>
                <a:cxn ang="0">
                  <a:pos x="80" y="53"/>
                </a:cxn>
                <a:cxn ang="0">
                  <a:pos x="74" y="76"/>
                </a:cxn>
                <a:cxn ang="0">
                  <a:pos x="72" y="85"/>
                </a:cxn>
                <a:cxn ang="0">
                  <a:pos x="29" y="108"/>
                </a:cxn>
                <a:cxn ang="0">
                  <a:pos x="15" y="83"/>
                </a:cxn>
                <a:cxn ang="0">
                  <a:pos x="13" y="75"/>
                </a:cxn>
                <a:cxn ang="0">
                  <a:pos x="8" y="29"/>
                </a:cxn>
                <a:cxn ang="0">
                  <a:pos x="32" y="6"/>
                </a:cxn>
                <a:cxn ang="0">
                  <a:pos x="47" y="9"/>
                </a:cxn>
                <a:cxn ang="0">
                  <a:pos x="50" y="10"/>
                </a:cxn>
                <a:cxn ang="0">
                  <a:pos x="80" y="53"/>
                </a:cxn>
              </a:cxnLst>
              <a:rect l="0" t="0" r="r" b="b"/>
              <a:pathLst>
                <a:path w="84" h="120">
                  <a:moveTo>
                    <a:pt x="80" y="53"/>
                  </a:moveTo>
                  <a:cubicBezTo>
                    <a:pt x="80" y="60"/>
                    <a:pt x="84" y="70"/>
                    <a:pt x="74" y="76"/>
                  </a:cubicBezTo>
                  <a:cubicBezTo>
                    <a:pt x="72" y="77"/>
                    <a:pt x="72" y="82"/>
                    <a:pt x="72" y="85"/>
                  </a:cubicBezTo>
                  <a:cubicBezTo>
                    <a:pt x="69" y="108"/>
                    <a:pt x="47" y="120"/>
                    <a:pt x="29" y="108"/>
                  </a:cubicBezTo>
                  <a:cubicBezTo>
                    <a:pt x="20" y="102"/>
                    <a:pt x="16" y="93"/>
                    <a:pt x="15" y="83"/>
                  </a:cubicBezTo>
                  <a:cubicBezTo>
                    <a:pt x="15" y="80"/>
                    <a:pt x="14" y="77"/>
                    <a:pt x="13" y="75"/>
                  </a:cubicBezTo>
                  <a:cubicBezTo>
                    <a:pt x="0" y="60"/>
                    <a:pt x="6" y="44"/>
                    <a:pt x="8" y="29"/>
                  </a:cubicBezTo>
                  <a:cubicBezTo>
                    <a:pt x="10" y="16"/>
                    <a:pt x="20" y="9"/>
                    <a:pt x="32" y="6"/>
                  </a:cubicBezTo>
                  <a:cubicBezTo>
                    <a:pt x="38" y="5"/>
                    <a:pt x="44" y="0"/>
                    <a:pt x="47" y="9"/>
                  </a:cubicBezTo>
                  <a:cubicBezTo>
                    <a:pt x="47" y="10"/>
                    <a:pt x="49" y="10"/>
                    <a:pt x="50" y="10"/>
                  </a:cubicBezTo>
                  <a:cubicBezTo>
                    <a:pt x="77" y="20"/>
                    <a:pt x="80" y="24"/>
                    <a:pt x="80" y="53"/>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1400"/>
            <p:cNvSpPr>
              <a:spLocks noEditPoints="1"/>
            </p:cNvSpPr>
            <p:nvPr/>
          </p:nvSpPr>
          <p:spPr bwMode="gray">
            <a:xfrm>
              <a:off x="4315468" y="5130883"/>
              <a:ext cx="227494" cy="203117"/>
            </a:xfrm>
            <a:custGeom>
              <a:avLst/>
              <a:gdLst/>
              <a:ahLst/>
              <a:cxnLst>
                <a:cxn ang="0">
                  <a:pos x="86" y="47"/>
                </a:cxn>
                <a:cxn ang="0">
                  <a:pos x="85" y="54"/>
                </a:cxn>
                <a:cxn ang="0">
                  <a:pos x="62" y="68"/>
                </a:cxn>
                <a:cxn ang="0">
                  <a:pos x="21" y="70"/>
                </a:cxn>
                <a:cxn ang="0">
                  <a:pos x="8" y="64"/>
                </a:cxn>
                <a:cxn ang="0">
                  <a:pos x="14" y="18"/>
                </a:cxn>
                <a:cxn ang="0">
                  <a:pos x="60" y="6"/>
                </a:cxn>
                <a:cxn ang="0">
                  <a:pos x="86" y="47"/>
                </a:cxn>
                <a:cxn ang="0">
                  <a:pos x="16" y="54"/>
                </a:cxn>
                <a:cxn ang="0">
                  <a:pos x="18" y="47"/>
                </a:cxn>
                <a:cxn ang="0">
                  <a:pos x="45" y="17"/>
                </a:cxn>
                <a:cxn ang="0">
                  <a:pos x="71" y="46"/>
                </a:cxn>
                <a:cxn ang="0">
                  <a:pos x="74" y="56"/>
                </a:cxn>
                <a:cxn ang="0">
                  <a:pos x="64" y="18"/>
                </a:cxn>
                <a:cxn ang="0">
                  <a:pos x="26" y="18"/>
                </a:cxn>
                <a:cxn ang="0">
                  <a:pos x="16" y="54"/>
                </a:cxn>
                <a:cxn ang="0">
                  <a:pos x="67" y="37"/>
                </a:cxn>
                <a:cxn ang="0">
                  <a:pos x="45" y="37"/>
                </a:cxn>
                <a:cxn ang="0">
                  <a:pos x="38" y="42"/>
                </a:cxn>
                <a:cxn ang="0">
                  <a:pos x="41" y="49"/>
                </a:cxn>
                <a:cxn ang="0">
                  <a:pos x="48" y="50"/>
                </a:cxn>
                <a:cxn ang="0">
                  <a:pos x="67" y="37"/>
                </a:cxn>
              </a:cxnLst>
              <a:rect l="0" t="0" r="r" b="b"/>
              <a:pathLst>
                <a:path w="86" h="74">
                  <a:moveTo>
                    <a:pt x="86" y="47"/>
                  </a:moveTo>
                  <a:cubicBezTo>
                    <a:pt x="86" y="48"/>
                    <a:pt x="86" y="51"/>
                    <a:pt x="85" y="54"/>
                  </a:cubicBezTo>
                  <a:cubicBezTo>
                    <a:pt x="82" y="70"/>
                    <a:pt x="77" y="74"/>
                    <a:pt x="62" y="68"/>
                  </a:cubicBezTo>
                  <a:cubicBezTo>
                    <a:pt x="47" y="61"/>
                    <a:pt x="35" y="65"/>
                    <a:pt x="21" y="70"/>
                  </a:cubicBezTo>
                  <a:cubicBezTo>
                    <a:pt x="14" y="72"/>
                    <a:pt x="11" y="70"/>
                    <a:pt x="8" y="64"/>
                  </a:cubicBezTo>
                  <a:cubicBezTo>
                    <a:pt x="0" y="49"/>
                    <a:pt x="2" y="31"/>
                    <a:pt x="14" y="18"/>
                  </a:cubicBezTo>
                  <a:cubicBezTo>
                    <a:pt x="25" y="5"/>
                    <a:pt x="44" y="0"/>
                    <a:pt x="60" y="6"/>
                  </a:cubicBezTo>
                  <a:cubicBezTo>
                    <a:pt x="76" y="12"/>
                    <a:pt x="86" y="27"/>
                    <a:pt x="86" y="47"/>
                  </a:cubicBezTo>
                  <a:close/>
                  <a:moveTo>
                    <a:pt x="16" y="54"/>
                  </a:moveTo>
                  <a:cubicBezTo>
                    <a:pt x="17" y="50"/>
                    <a:pt x="18" y="49"/>
                    <a:pt x="18" y="47"/>
                  </a:cubicBezTo>
                  <a:cubicBezTo>
                    <a:pt x="18" y="30"/>
                    <a:pt x="29" y="17"/>
                    <a:pt x="45" y="17"/>
                  </a:cubicBezTo>
                  <a:cubicBezTo>
                    <a:pt x="56" y="16"/>
                    <a:pt x="74" y="27"/>
                    <a:pt x="71" y="46"/>
                  </a:cubicBezTo>
                  <a:cubicBezTo>
                    <a:pt x="71" y="48"/>
                    <a:pt x="73" y="51"/>
                    <a:pt x="74" y="56"/>
                  </a:cubicBezTo>
                  <a:cubicBezTo>
                    <a:pt x="79" y="40"/>
                    <a:pt x="75" y="25"/>
                    <a:pt x="64" y="18"/>
                  </a:cubicBezTo>
                  <a:cubicBezTo>
                    <a:pt x="53" y="10"/>
                    <a:pt x="37" y="10"/>
                    <a:pt x="26" y="18"/>
                  </a:cubicBezTo>
                  <a:cubicBezTo>
                    <a:pt x="16" y="24"/>
                    <a:pt x="9" y="41"/>
                    <a:pt x="16" y="54"/>
                  </a:cubicBezTo>
                  <a:close/>
                  <a:moveTo>
                    <a:pt x="67" y="37"/>
                  </a:moveTo>
                  <a:cubicBezTo>
                    <a:pt x="58" y="37"/>
                    <a:pt x="51" y="36"/>
                    <a:pt x="45" y="37"/>
                  </a:cubicBezTo>
                  <a:cubicBezTo>
                    <a:pt x="42" y="37"/>
                    <a:pt x="39" y="39"/>
                    <a:pt x="38" y="42"/>
                  </a:cubicBezTo>
                  <a:cubicBezTo>
                    <a:pt x="37" y="44"/>
                    <a:pt x="39" y="48"/>
                    <a:pt x="41" y="49"/>
                  </a:cubicBezTo>
                  <a:cubicBezTo>
                    <a:pt x="42" y="51"/>
                    <a:pt x="46" y="51"/>
                    <a:pt x="48" y="50"/>
                  </a:cubicBezTo>
                  <a:cubicBezTo>
                    <a:pt x="54" y="47"/>
                    <a:pt x="60" y="42"/>
                    <a:pt x="67" y="37"/>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1401"/>
            <p:cNvSpPr>
              <a:spLocks/>
            </p:cNvSpPr>
            <p:nvPr/>
          </p:nvSpPr>
          <p:spPr bwMode="gray">
            <a:xfrm>
              <a:off x="5087321" y="4879018"/>
              <a:ext cx="186869" cy="113745"/>
            </a:xfrm>
            <a:custGeom>
              <a:avLst/>
              <a:gdLst/>
              <a:ahLst/>
              <a:cxnLst>
                <a:cxn ang="0">
                  <a:pos x="70" y="44"/>
                </a:cxn>
                <a:cxn ang="0">
                  <a:pos x="0" y="44"/>
                </a:cxn>
                <a:cxn ang="0">
                  <a:pos x="31" y="16"/>
                </a:cxn>
                <a:cxn ang="0">
                  <a:pos x="43" y="26"/>
                </a:cxn>
                <a:cxn ang="0">
                  <a:pos x="70" y="0"/>
                </a:cxn>
                <a:cxn ang="0">
                  <a:pos x="70" y="44"/>
                </a:cxn>
              </a:cxnLst>
              <a:rect l="0" t="0" r="r" b="b"/>
              <a:pathLst>
                <a:path w="70" h="44">
                  <a:moveTo>
                    <a:pt x="70" y="44"/>
                  </a:moveTo>
                  <a:cubicBezTo>
                    <a:pt x="47" y="44"/>
                    <a:pt x="25" y="44"/>
                    <a:pt x="0" y="44"/>
                  </a:cubicBezTo>
                  <a:cubicBezTo>
                    <a:pt x="11" y="34"/>
                    <a:pt x="21" y="25"/>
                    <a:pt x="31" y="16"/>
                  </a:cubicBezTo>
                  <a:cubicBezTo>
                    <a:pt x="35" y="19"/>
                    <a:pt x="39" y="22"/>
                    <a:pt x="43" y="26"/>
                  </a:cubicBezTo>
                  <a:cubicBezTo>
                    <a:pt x="52" y="17"/>
                    <a:pt x="60" y="9"/>
                    <a:pt x="70" y="0"/>
                  </a:cubicBezTo>
                  <a:cubicBezTo>
                    <a:pt x="70" y="15"/>
                    <a:pt x="70" y="29"/>
                    <a:pt x="70" y="44"/>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1402"/>
            <p:cNvSpPr>
              <a:spLocks/>
            </p:cNvSpPr>
            <p:nvPr/>
          </p:nvSpPr>
          <p:spPr bwMode="gray">
            <a:xfrm>
              <a:off x="5087321" y="4854645"/>
              <a:ext cx="186869" cy="121871"/>
            </a:xfrm>
            <a:custGeom>
              <a:avLst/>
              <a:gdLst/>
              <a:ahLst/>
              <a:cxnLst>
                <a:cxn ang="0">
                  <a:pos x="42" y="25"/>
                </a:cxn>
                <a:cxn ang="0">
                  <a:pos x="31" y="16"/>
                </a:cxn>
                <a:cxn ang="0">
                  <a:pos x="0" y="44"/>
                </a:cxn>
                <a:cxn ang="0">
                  <a:pos x="0" y="0"/>
                </a:cxn>
                <a:cxn ang="0">
                  <a:pos x="69" y="0"/>
                </a:cxn>
                <a:cxn ang="0">
                  <a:pos x="42" y="25"/>
                </a:cxn>
              </a:cxnLst>
              <a:rect l="0" t="0" r="r" b="b"/>
              <a:pathLst>
                <a:path w="69" h="44">
                  <a:moveTo>
                    <a:pt x="42" y="25"/>
                  </a:moveTo>
                  <a:cubicBezTo>
                    <a:pt x="39" y="23"/>
                    <a:pt x="35" y="20"/>
                    <a:pt x="31" y="16"/>
                  </a:cubicBezTo>
                  <a:cubicBezTo>
                    <a:pt x="21" y="25"/>
                    <a:pt x="11" y="34"/>
                    <a:pt x="0" y="44"/>
                  </a:cubicBezTo>
                  <a:cubicBezTo>
                    <a:pt x="0" y="29"/>
                    <a:pt x="0" y="15"/>
                    <a:pt x="0" y="0"/>
                  </a:cubicBezTo>
                  <a:cubicBezTo>
                    <a:pt x="23" y="0"/>
                    <a:pt x="45" y="0"/>
                    <a:pt x="69" y="0"/>
                  </a:cubicBezTo>
                  <a:cubicBezTo>
                    <a:pt x="59" y="9"/>
                    <a:pt x="51" y="17"/>
                    <a:pt x="42" y="25"/>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1403"/>
            <p:cNvSpPr>
              <a:spLocks/>
            </p:cNvSpPr>
            <p:nvPr/>
          </p:nvSpPr>
          <p:spPr bwMode="gray">
            <a:xfrm>
              <a:off x="5030447" y="5147132"/>
              <a:ext cx="89372" cy="97496"/>
            </a:xfrm>
            <a:custGeom>
              <a:avLst/>
              <a:gdLst/>
              <a:ahLst/>
              <a:cxnLst>
                <a:cxn ang="0">
                  <a:pos x="0" y="0"/>
                </a:cxn>
                <a:cxn ang="0">
                  <a:pos x="33" y="0"/>
                </a:cxn>
                <a:cxn ang="0">
                  <a:pos x="33" y="34"/>
                </a:cxn>
                <a:cxn ang="0">
                  <a:pos x="0" y="34"/>
                </a:cxn>
                <a:cxn ang="0">
                  <a:pos x="0" y="0"/>
                </a:cxn>
              </a:cxnLst>
              <a:rect l="0" t="0" r="r" b="b"/>
              <a:pathLst>
                <a:path w="33" h="34">
                  <a:moveTo>
                    <a:pt x="0" y="0"/>
                  </a:moveTo>
                  <a:cubicBezTo>
                    <a:pt x="11" y="0"/>
                    <a:pt x="22" y="0"/>
                    <a:pt x="33" y="0"/>
                  </a:cubicBezTo>
                  <a:cubicBezTo>
                    <a:pt x="33" y="12"/>
                    <a:pt x="33" y="23"/>
                    <a:pt x="33" y="34"/>
                  </a:cubicBezTo>
                  <a:cubicBezTo>
                    <a:pt x="22" y="34"/>
                    <a:pt x="11" y="34"/>
                    <a:pt x="0" y="34"/>
                  </a:cubicBezTo>
                  <a:cubicBezTo>
                    <a:pt x="0" y="23"/>
                    <a:pt x="0" y="12"/>
                    <a:pt x="0" y="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1404"/>
            <p:cNvSpPr>
              <a:spLocks/>
            </p:cNvSpPr>
            <p:nvPr/>
          </p:nvSpPr>
          <p:spPr bwMode="gray">
            <a:xfrm>
              <a:off x="4916702" y="5017138"/>
              <a:ext cx="81247" cy="81247"/>
            </a:xfrm>
            <a:custGeom>
              <a:avLst/>
              <a:gdLst/>
              <a:ahLst/>
              <a:cxnLst>
                <a:cxn ang="0">
                  <a:pos x="30" y="14"/>
                </a:cxn>
                <a:cxn ang="0">
                  <a:pos x="15" y="29"/>
                </a:cxn>
                <a:cxn ang="0">
                  <a:pos x="0" y="14"/>
                </a:cxn>
                <a:cxn ang="0">
                  <a:pos x="15" y="0"/>
                </a:cxn>
                <a:cxn ang="0">
                  <a:pos x="30" y="14"/>
                </a:cxn>
              </a:cxnLst>
              <a:rect l="0" t="0" r="r" b="b"/>
              <a:pathLst>
                <a:path w="30" h="29">
                  <a:moveTo>
                    <a:pt x="30" y="14"/>
                  </a:moveTo>
                  <a:cubicBezTo>
                    <a:pt x="30" y="22"/>
                    <a:pt x="23" y="29"/>
                    <a:pt x="15" y="29"/>
                  </a:cubicBezTo>
                  <a:cubicBezTo>
                    <a:pt x="8" y="29"/>
                    <a:pt x="0" y="22"/>
                    <a:pt x="0" y="14"/>
                  </a:cubicBezTo>
                  <a:cubicBezTo>
                    <a:pt x="1" y="6"/>
                    <a:pt x="7" y="0"/>
                    <a:pt x="15" y="0"/>
                  </a:cubicBezTo>
                  <a:cubicBezTo>
                    <a:pt x="24" y="0"/>
                    <a:pt x="30" y="6"/>
                    <a:pt x="30" y="14"/>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1405"/>
            <p:cNvSpPr>
              <a:spLocks/>
            </p:cNvSpPr>
            <p:nvPr/>
          </p:nvSpPr>
          <p:spPr bwMode="gray">
            <a:xfrm>
              <a:off x="4551086" y="5114633"/>
              <a:ext cx="40625" cy="40622"/>
            </a:xfrm>
            <a:custGeom>
              <a:avLst/>
              <a:gdLst/>
              <a:ahLst/>
              <a:cxnLst>
                <a:cxn ang="0">
                  <a:pos x="17" y="0"/>
                </a:cxn>
                <a:cxn ang="0">
                  <a:pos x="17" y="15"/>
                </a:cxn>
                <a:cxn ang="0">
                  <a:pos x="0" y="15"/>
                </a:cxn>
                <a:cxn ang="0">
                  <a:pos x="0" y="0"/>
                </a:cxn>
                <a:cxn ang="0">
                  <a:pos x="17" y="0"/>
                </a:cxn>
              </a:cxnLst>
              <a:rect l="0" t="0" r="r" b="b"/>
              <a:pathLst>
                <a:path w="17" h="15">
                  <a:moveTo>
                    <a:pt x="17" y="0"/>
                  </a:moveTo>
                  <a:cubicBezTo>
                    <a:pt x="17" y="5"/>
                    <a:pt x="17" y="10"/>
                    <a:pt x="17" y="15"/>
                  </a:cubicBezTo>
                  <a:cubicBezTo>
                    <a:pt x="11" y="15"/>
                    <a:pt x="6" y="15"/>
                    <a:pt x="0" y="15"/>
                  </a:cubicBezTo>
                  <a:cubicBezTo>
                    <a:pt x="0" y="10"/>
                    <a:pt x="0" y="5"/>
                    <a:pt x="0" y="0"/>
                  </a:cubicBezTo>
                  <a:cubicBezTo>
                    <a:pt x="5" y="0"/>
                    <a:pt x="11" y="0"/>
                    <a:pt x="17" y="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1406"/>
            <p:cNvSpPr>
              <a:spLocks/>
            </p:cNvSpPr>
            <p:nvPr/>
          </p:nvSpPr>
          <p:spPr bwMode="gray">
            <a:xfrm>
              <a:off x="4884201" y="4789646"/>
              <a:ext cx="40625" cy="40622"/>
            </a:xfrm>
            <a:custGeom>
              <a:avLst/>
              <a:gdLst/>
              <a:ahLst/>
              <a:cxnLst>
                <a:cxn ang="0">
                  <a:pos x="16" y="0"/>
                </a:cxn>
                <a:cxn ang="0">
                  <a:pos x="16" y="15"/>
                </a:cxn>
                <a:cxn ang="0">
                  <a:pos x="0" y="15"/>
                </a:cxn>
                <a:cxn ang="0">
                  <a:pos x="0" y="0"/>
                </a:cxn>
                <a:cxn ang="0">
                  <a:pos x="16" y="0"/>
                </a:cxn>
              </a:cxnLst>
              <a:rect l="0" t="0" r="r" b="b"/>
              <a:pathLst>
                <a:path w="16" h="15">
                  <a:moveTo>
                    <a:pt x="16" y="0"/>
                  </a:moveTo>
                  <a:cubicBezTo>
                    <a:pt x="16" y="5"/>
                    <a:pt x="16" y="10"/>
                    <a:pt x="16" y="15"/>
                  </a:cubicBezTo>
                  <a:cubicBezTo>
                    <a:pt x="10" y="15"/>
                    <a:pt x="5" y="15"/>
                    <a:pt x="0" y="15"/>
                  </a:cubicBezTo>
                  <a:cubicBezTo>
                    <a:pt x="0" y="10"/>
                    <a:pt x="0" y="5"/>
                    <a:pt x="0" y="0"/>
                  </a:cubicBezTo>
                  <a:cubicBezTo>
                    <a:pt x="5" y="0"/>
                    <a:pt x="10" y="0"/>
                    <a:pt x="16" y="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1407"/>
            <p:cNvSpPr>
              <a:spLocks/>
            </p:cNvSpPr>
            <p:nvPr/>
          </p:nvSpPr>
          <p:spPr bwMode="gray">
            <a:xfrm>
              <a:off x="4339841" y="5155258"/>
              <a:ext cx="186869" cy="129995"/>
            </a:xfrm>
            <a:custGeom>
              <a:avLst/>
              <a:gdLst/>
              <a:ahLst/>
              <a:cxnLst>
                <a:cxn ang="0">
                  <a:pos x="7" y="44"/>
                </a:cxn>
                <a:cxn ang="0">
                  <a:pos x="17" y="8"/>
                </a:cxn>
                <a:cxn ang="0">
                  <a:pos x="55" y="8"/>
                </a:cxn>
                <a:cxn ang="0">
                  <a:pos x="65" y="46"/>
                </a:cxn>
                <a:cxn ang="0">
                  <a:pos x="62" y="36"/>
                </a:cxn>
                <a:cxn ang="0">
                  <a:pos x="36" y="7"/>
                </a:cxn>
                <a:cxn ang="0">
                  <a:pos x="9" y="37"/>
                </a:cxn>
                <a:cxn ang="0">
                  <a:pos x="7" y="44"/>
                </a:cxn>
              </a:cxnLst>
              <a:rect l="0" t="0" r="r" b="b"/>
              <a:pathLst>
                <a:path w="70" h="46">
                  <a:moveTo>
                    <a:pt x="7" y="44"/>
                  </a:moveTo>
                  <a:cubicBezTo>
                    <a:pt x="0" y="31"/>
                    <a:pt x="7" y="14"/>
                    <a:pt x="17" y="8"/>
                  </a:cubicBezTo>
                  <a:cubicBezTo>
                    <a:pt x="28" y="0"/>
                    <a:pt x="44" y="0"/>
                    <a:pt x="55" y="8"/>
                  </a:cubicBezTo>
                  <a:cubicBezTo>
                    <a:pt x="66" y="15"/>
                    <a:pt x="70" y="30"/>
                    <a:pt x="65" y="46"/>
                  </a:cubicBezTo>
                  <a:cubicBezTo>
                    <a:pt x="64" y="41"/>
                    <a:pt x="62" y="38"/>
                    <a:pt x="62" y="36"/>
                  </a:cubicBezTo>
                  <a:cubicBezTo>
                    <a:pt x="65" y="17"/>
                    <a:pt x="47" y="6"/>
                    <a:pt x="36" y="7"/>
                  </a:cubicBezTo>
                  <a:cubicBezTo>
                    <a:pt x="20" y="7"/>
                    <a:pt x="9" y="20"/>
                    <a:pt x="9" y="37"/>
                  </a:cubicBezTo>
                  <a:cubicBezTo>
                    <a:pt x="9" y="39"/>
                    <a:pt x="8" y="40"/>
                    <a:pt x="7" y="4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1408"/>
            <p:cNvSpPr>
              <a:spLocks/>
            </p:cNvSpPr>
            <p:nvPr/>
          </p:nvSpPr>
          <p:spPr bwMode="gray">
            <a:xfrm>
              <a:off x="4412964" y="5228378"/>
              <a:ext cx="81247" cy="40622"/>
            </a:xfrm>
            <a:custGeom>
              <a:avLst/>
              <a:gdLst/>
              <a:ahLst/>
              <a:cxnLst>
                <a:cxn ang="0">
                  <a:pos x="30" y="1"/>
                </a:cxn>
                <a:cxn ang="0">
                  <a:pos x="11" y="14"/>
                </a:cxn>
                <a:cxn ang="0">
                  <a:pos x="4" y="13"/>
                </a:cxn>
                <a:cxn ang="0">
                  <a:pos x="1" y="6"/>
                </a:cxn>
                <a:cxn ang="0">
                  <a:pos x="8" y="1"/>
                </a:cxn>
                <a:cxn ang="0">
                  <a:pos x="30" y="1"/>
                </a:cxn>
              </a:cxnLst>
              <a:rect l="0" t="0" r="r" b="b"/>
              <a:pathLst>
                <a:path w="30" h="15">
                  <a:moveTo>
                    <a:pt x="30" y="1"/>
                  </a:moveTo>
                  <a:cubicBezTo>
                    <a:pt x="23" y="6"/>
                    <a:pt x="17" y="11"/>
                    <a:pt x="11" y="14"/>
                  </a:cubicBezTo>
                  <a:cubicBezTo>
                    <a:pt x="9" y="15"/>
                    <a:pt x="5" y="15"/>
                    <a:pt x="4" y="13"/>
                  </a:cubicBezTo>
                  <a:cubicBezTo>
                    <a:pt x="2" y="12"/>
                    <a:pt x="0" y="8"/>
                    <a:pt x="1" y="6"/>
                  </a:cubicBezTo>
                  <a:cubicBezTo>
                    <a:pt x="2" y="3"/>
                    <a:pt x="5" y="1"/>
                    <a:pt x="8" y="1"/>
                  </a:cubicBezTo>
                  <a:cubicBezTo>
                    <a:pt x="14" y="0"/>
                    <a:pt x="21" y="1"/>
                    <a:pt x="30"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2" name="Group 49"/>
          <p:cNvGrpSpPr>
            <a:grpSpLocks noChangeAspect="1"/>
          </p:cNvGrpSpPr>
          <p:nvPr/>
        </p:nvGrpSpPr>
        <p:grpSpPr bwMode="gray">
          <a:xfrm>
            <a:off x="9456094" y="3352800"/>
            <a:ext cx="2061327" cy="1219200"/>
            <a:chOff x="2918" y="1197"/>
            <a:chExt cx="492" cy="291"/>
          </a:xfrm>
        </p:grpSpPr>
        <p:sp>
          <p:nvSpPr>
            <p:cNvPr id="93" name="AutoShape 48"/>
            <p:cNvSpPr>
              <a:spLocks noChangeAspect="1" noChangeArrowheads="1" noTextEdit="1"/>
            </p:cNvSpPr>
            <p:nvPr/>
          </p:nvSpPr>
          <p:spPr bwMode="gray">
            <a:xfrm>
              <a:off x="2927" y="1200"/>
              <a:ext cx="480" cy="2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50"/>
            <p:cNvSpPr>
              <a:spLocks noEditPoints="1"/>
            </p:cNvSpPr>
            <p:nvPr/>
          </p:nvSpPr>
          <p:spPr bwMode="gray">
            <a:xfrm>
              <a:off x="2918" y="1197"/>
              <a:ext cx="492" cy="288"/>
            </a:xfrm>
            <a:custGeom>
              <a:avLst/>
              <a:gdLst/>
              <a:ahLst/>
              <a:cxnLst>
                <a:cxn ang="0">
                  <a:pos x="690" y="768"/>
                </a:cxn>
                <a:cxn ang="0">
                  <a:pos x="309" y="768"/>
                </a:cxn>
                <a:cxn ang="0">
                  <a:pos x="59" y="617"/>
                </a:cxn>
                <a:cxn ang="0">
                  <a:pos x="106" y="290"/>
                </a:cxn>
                <a:cxn ang="0">
                  <a:pos x="309" y="204"/>
                </a:cxn>
                <a:cxn ang="0">
                  <a:pos x="319" y="197"/>
                </a:cxn>
                <a:cxn ang="0">
                  <a:pos x="536" y="17"/>
                </a:cxn>
                <a:cxn ang="0">
                  <a:pos x="817" y="160"/>
                </a:cxn>
                <a:cxn ang="0">
                  <a:pos x="828" y="167"/>
                </a:cxn>
                <a:cxn ang="0">
                  <a:pos x="1065" y="283"/>
                </a:cxn>
                <a:cxn ang="0">
                  <a:pos x="1079" y="290"/>
                </a:cxn>
                <a:cxn ang="0">
                  <a:pos x="1299" y="478"/>
                </a:cxn>
                <a:cxn ang="0">
                  <a:pos x="1242" y="695"/>
                </a:cxn>
                <a:cxn ang="0">
                  <a:pos x="1095" y="767"/>
                </a:cxn>
                <a:cxn ang="0">
                  <a:pos x="1069" y="768"/>
                </a:cxn>
                <a:cxn ang="0">
                  <a:pos x="690" y="768"/>
                </a:cxn>
                <a:cxn ang="0">
                  <a:pos x="368" y="343"/>
                </a:cxn>
                <a:cxn ang="0">
                  <a:pos x="319" y="328"/>
                </a:cxn>
                <a:cxn ang="0">
                  <a:pos x="311" y="318"/>
                </a:cxn>
                <a:cxn ang="0">
                  <a:pos x="306" y="266"/>
                </a:cxn>
                <a:cxn ang="0">
                  <a:pos x="298" y="258"/>
                </a:cxn>
                <a:cxn ang="0">
                  <a:pos x="268" y="261"/>
                </a:cxn>
                <a:cxn ang="0">
                  <a:pos x="82" y="525"/>
                </a:cxn>
                <a:cxn ang="0">
                  <a:pos x="303" y="715"/>
                </a:cxn>
                <a:cxn ang="0">
                  <a:pos x="1079" y="715"/>
                </a:cxn>
                <a:cxn ang="0">
                  <a:pos x="1199" y="663"/>
                </a:cxn>
                <a:cxn ang="0">
                  <a:pos x="1249" y="510"/>
                </a:cxn>
                <a:cxn ang="0">
                  <a:pos x="1174" y="374"/>
                </a:cxn>
                <a:cxn ang="0">
                  <a:pos x="1052" y="345"/>
                </a:cxn>
                <a:cxn ang="0">
                  <a:pos x="1035" y="337"/>
                </a:cxn>
                <a:cxn ang="0">
                  <a:pos x="899" y="227"/>
                </a:cxn>
                <a:cxn ang="0">
                  <a:pos x="737" y="258"/>
                </a:cxn>
                <a:cxn ang="0">
                  <a:pos x="732" y="258"/>
                </a:cxn>
                <a:cxn ang="0">
                  <a:pos x="685" y="236"/>
                </a:cxn>
                <a:cxn ang="0">
                  <a:pos x="767" y="180"/>
                </a:cxn>
                <a:cxn ang="0">
                  <a:pos x="762" y="172"/>
                </a:cxn>
                <a:cxn ang="0">
                  <a:pos x="398" y="160"/>
                </a:cxn>
                <a:cxn ang="0">
                  <a:pos x="359" y="306"/>
                </a:cxn>
                <a:cxn ang="0">
                  <a:pos x="368" y="343"/>
                </a:cxn>
              </a:cxnLst>
              <a:rect l="0" t="0" r="r" b="b"/>
              <a:pathLst>
                <a:path w="1312" h="768">
                  <a:moveTo>
                    <a:pt x="690" y="768"/>
                  </a:moveTo>
                  <a:cubicBezTo>
                    <a:pt x="563" y="768"/>
                    <a:pt x="436" y="768"/>
                    <a:pt x="309" y="768"/>
                  </a:cubicBezTo>
                  <a:cubicBezTo>
                    <a:pt x="197" y="767"/>
                    <a:pt x="112" y="716"/>
                    <a:pt x="59" y="617"/>
                  </a:cubicBezTo>
                  <a:cubicBezTo>
                    <a:pt x="0" y="511"/>
                    <a:pt x="22" y="374"/>
                    <a:pt x="106" y="290"/>
                  </a:cubicBezTo>
                  <a:cubicBezTo>
                    <a:pt x="162" y="232"/>
                    <a:pt x="229" y="204"/>
                    <a:pt x="309" y="204"/>
                  </a:cubicBezTo>
                  <a:cubicBezTo>
                    <a:pt x="314" y="204"/>
                    <a:pt x="316" y="202"/>
                    <a:pt x="319" y="197"/>
                  </a:cubicBezTo>
                  <a:cubicBezTo>
                    <a:pt x="358" y="96"/>
                    <a:pt x="431" y="36"/>
                    <a:pt x="536" y="17"/>
                  </a:cubicBezTo>
                  <a:cubicBezTo>
                    <a:pt x="650" y="0"/>
                    <a:pt x="763" y="59"/>
                    <a:pt x="817" y="160"/>
                  </a:cubicBezTo>
                  <a:cubicBezTo>
                    <a:pt x="820" y="165"/>
                    <a:pt x="823" y="167"/>
                    <a:pt x="828" y="167"/>
                  </a:cubicBezTo>
                  <a:cubicBezTo>
                    <a:pt x="927" y="165"/>
                    <a:pt x="1007" y="204"/>
                    <a:pt x="1065" y="283"/>
                  </a:cubicBezTo>
                  <a:cubicBezTo>
                    <a:pt x="1069" y="288"/>
                    <a:pt x="1072" y="290"/>
                    <a:pt x="1079" y="290"/>
                  </a:cubicBezTo>
                  <a:cubicBezTo>
                    <a:pt x="1187" y="290"/>
                    <a:pt x="1281" y="370"/>
                    <a:pt x="1299" y="478"/>
                  </a:cubicBezTo>
                  <a:cubicBezTo>
                    <a:pt x="1312" y="558"/>
                    <a:pt x="1296" y="632"/>
                    <a:pt x="1242" y="695"/>
                  </a:cubicBezTo>
                  <a:cubicBezTo>
                    <a:pt x="1204" y="738"/>
                    <a:pt x="1154" y="762"/>
                    <a:pt x="1095" y="767"/>
                  </a:cubicBezTo>
                  <a:cubicBezTo>
                    <a:pt x="1087" y="768"/>
                    <a:pt x="1077" y="768"/>
                    <a:pt x="1069" y="768"/>
                  </a:cubicBezTo>
                  <a:cubicBezTo>
                    <a:pt x="942" y="768"/>
                    <a:pt x="817" y="768"/>
                    <a:pt x="690" y="768"/>
                  </a:cubicBezTo>
                  <a:close/>
                  <a:moveTo>
                    <a:pt x="368" y="343"/>
                  </a:moveTo>
                  <a:cubicBezTo>
                    <a:pt x="351" y="338"/>
                    <a:pt x="334" y="333"/>
                    <a:pt x="319" y="328"/>
                  </a:cubicBezTo>
                  <a:cubicBezTo>
                    <a:pt x="314" y="326"/>
                    <a:pt x="311" y="323"/>
                    <a:pt x="311" y="318"/>
                  </a:cubicBezTo>
                  <a:cubicBezTo>
                    <a:pt x="309" y="301"/>
                    <a:pt x="306" y="284"/>
                    <a:pt x="306" y="266"/>
                  </a:cubicBezTo>
                  <a:cubicBezTo>
                    <a:pt x="304" y="261"/>
                    <a:pt x="304" y="258"/>
                    <a:pt x="298" y="258"/>
                  </a:cubicBezTo>
                  <a:cubicBezTo>
                    <a:pt x="288" y="259"/>
                    <a:pt x="278" y="259"/>
                    <a:pt x="268" y="261"/>
                  </a:cubicBezTo>
                  <a:cubicBezTo>
                    <a:pt x="144" y="284"/>
                    <a:pt x="62" y="399"/>
                    <a:pt x="82" y="525"/>
                  </a:cubicBezTo>
                  <a:cubicBezTo>
                    <a:pt x="99" y="632"/>
                    <a:pt x="194" y="715"/>
                    <a:pt x="303" y="715"/>
                  </a:cubicBezTo>
                  <a:cubicBezTo>
                    <a:pt x="561" y="715"/>
                    <a:pt x="820" y="715"/>
                    <a:pt x="1079" y="715"/>
                  </a:cubicBezTo>
                  <a:cubicBezTo>
                    <a:pt x="1126" y="715"/>
                    <a:pt x="1167" y="696"/>
                    <a:pt x="1199" y="663"/>
                  </a:cubicBezTo>
                  <a:cubicBezTo>
                    <a:pt x="1239" y="619"/>
                    <a:pt x="1254" y="567"/>
                    <a:pt x="1249" y="510"/>
                  </a:cubicBezTo>
                  <a:cubicBezTo>
                    <a:pt x="1246" y="453"/>
                    <a:pt x="1221" y="407"/>
                    <a:pt x="1174" y="374"/>
                  </a:cubicBezTo>
                  <a:cubicBezTo>
                    <a:pt x="1137" y="348"/>
                    <a:pt x="1095" y="340"/>
                    <a:pt x="1052" y="345"/>
                  </a:cubicBezTo>
                  <a:cubicBezTo>
                    <a:pt x="1044" y="347"/>
                    <a:pt x="1039" y="343"/>
                    <a:pt x="1035" y="337"/>
                  </a:cubicBezTo>
                  <a:cubicBezTo>
                    <a:pt x="1004" y="281"/>
                    <a:pt x="959" y="244"/>
                    <a:pt x="899" y="227"/>
                  </a:cubicBezTo>
                  <a:cubicBezTo>
                    <a:pt x="840" y="212"/>
                    <a:pt x="785" y="216"/>
                    <a:pt x="737" y="258"/>
                  </a:cubicBezTo>
                  <a:cubicBezTo>
                    <a:pt x="735" y="258"/>
                    <a:pt x="733" y="259"/>
                    <a:pt x="732" y="258"/>
                  </a:cubicBezTo>
                  <a:cubicBezTo>
                    <a:pt x="715" y="251"/>
                    <a:pt x="700" y="244"/>
                    <a:pt x="685" y="236"/>
                  </a:cubicBezTo>
                  <a:cubicBezTo>
                    <a:pt x="708" y="211"/>
                    <a:pt x="735" y="194"/>
                    <a:pt x="767" y="180"/>
                  </a:cubicBezTo>
                  <a:cubicBezTo>
                    <a:pt x="765" y="177"/>
                    <a:pt x="763" y="175"/>
                    <a:pt x="762" y="172"/>
                  </a:cubicBezTo>
                  <a:cubicBezTo>
                    <a:pt x="680" y="39"/>
                    <a:pt x="488" y="32"/>
                    <a:pt x="398" y="160"/>
                  </a:cubicBezTo>
                  <a:cubicBezTo>
                    <a:pt x="366" y="204"/>
                    <a:pt x="351" y="253"/>
                    <a:pt x="359" y="306"/>
                  </a:cubicBezTo>
                  <a:cubicBezTo>
                    <a:pt x="363" y="318"/>
                    <a:pt x="364" y="330"/>
                    <a:pt x="368" y="343"/>
                  </a:cubicBezTo>
                  <a:close/>
                </a:path>
              </a:pathLst>
            </a:custGeom>
            <a:solidFill>
              <a:srgbClr val="8DA6B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51"/>
            <p:cNvSpPr>
              <a:spLocks/>
            </p:cNvSpPr>
            <p:nvPr/>
          </p:nvSpPr>
          <p:spPr bwMode="gray">
            <a:xfrm>
              <a:off x="2942" y="1209"/>
              <a:ext cx="444" cy="259"/>
            </a:xfrm>
            <a:custGeom>
              <a:avLst/>
              <a:gdLst/>
              <a:ahLst/>
              <a:cxnLst>
                <a:cxn ang="0">
                  <a:pos x="304" y="307"/>
                </a:cxn>
                <a:cxn ang="0">
                  <a:pos x="296" y="270"/>
                </a:cxn>
                <a:cxn ang="0">
                  <a:pos x="334" y="126"/>
                </a:cxn>
                <a:cxn ang="0">
                  <a:pos x="695" y="138"/>
                </a:cxn>
                <a:cxn ang="0">
                  <a:pos x="700" y="146"/>
                </a:cxn>
                <a:cxn ang="0">
                  <a:pos x="619" y="201"/>
                </a:cxn>
                <a:cxn ang="0">
                  <a:pos x="665" y="222"/>
                </a:cxn>
                <a:cxn ang="0">
                  <a:pos x="670" y="222"/>
                </a:cxn>
                <a:cxn ang="0">
                  <a:pos x="831" y="192"/>
                </a:cxn>
                <a:cxn ang="0">
                  <a:pos x="967" y="300"/>
                </a:cxn>
                <a:cxn ang="0">
                  <a:pos x="984" y="308"/>
                </a:cxn>
                <a:cxn ang="0">
                  <a:pos x="1105" y="336"/>
                </a:cxn>
                <a:cxn ang="0">
                  <a:pos x="1179" y="471"/>
                </a:cxn>
                <a:cxn ang="0">
                  <a:pos x="1130" y="621"/>
                </a:cxn>
                <a:cxn ang="0">
                  <a:pos x="1010" y="672"/>
                </a:cxn>
                <a:cxn ang="0">
                  <a:pos x="239" y="672"/>
                </a:cxn>
                <a:cxn ang="0">
                  <a:pos x="20" y="485"/>
                </a:cxn>
                <a:cxn ang="0">
                  <a:pos x="204" y="226"/>
                </a:cxn>
                <a:cxn ang="0">
                  <a:pos x="234" y="222"/>
                </a:cxn>
                <a:cxn ang="0">
                  <a:pos x="243" y="231"/>
                </a:cxn>
                <a:cxn ang="0">
                  <a:pos x="248" y="282"/>
                </a:cxn>
                <a:cxn ang="0">
                  <a:pos x="256" y="292"/>
                </a:cxn>
                <a:cxn ang="0">
                  <a:pos x="304" y="307"/>
                </a:cxn>
              </a:cxnLst>
              <a:rect l="0" t="0" r="r" b="b"/>
              <a:pathLst>
                <a:path w="1184" h="672">
                  <a:moveTo>
                    <a:pt x="304" y="307"/>
                  </a:moveTo>
                  <a:cubicBezTo>
                    <a:pt x="301" y="293"/>
                    <a:pt x="299" y="282"/>
                    <a:pt x="296" y="270"/>
                  </a:cubicBezTo>
                  <a:cubicBezTo>
                    <a:pt x="287" y="217"/>
                    <a:pt x="302" y="169"/>
                    <a:pt x="334" y="126"/>
                  </a:cubicBezTo>
                  <a:cubicBezTo>
                    <a:pt x="423" y="0"/>
                    <a:pt x="614" y="7"/>
                    <a:pt x="695" y="138"/>
                  </a:cubicBezTo>
                  <a:cubicBezTo>
                    <a:pt x="697" y="141"/>
                    <a:pt x="699" y="143"/>
                    <a:pt x="700" y="146"/>
                  </a:cubicBezTo>
                  <a:cubicBezTo>
                    <a:pt x="669" y="159"/>
                    <a:pt x="642" y="176"/>
                    <a:pt x="619" y="201"/>
                  </a:cubicBezTo>
                  <a:cubicBezTo>
                    <a:pt x="634" y="209"/>
                    <a:pt x="649" y="216"/>
                    <a:pt x="665" y="222"/>
                  </a:cubicBezTo>
                  <a:cubicBezTo>
                    <a:pt x="667" y="224"/>
                    <a:pt x="669" y="222"/>
                    <a:pt x="670" y="222"/>
                  </a:cubicBezTo>
                  <a:cubicBezTo>
                    <a:pt x="718" y="181"/>
                    <a:pt x="773" y="178"/>
                    <a:pt x="831" y="192"/>
                  </a:cubicBezTo>
                  <a:cubicBezTo>
                    <a:pt x="891" y="209"/>
                    <a:pt x="936" y="245"/>
                    <a:pt x="967" y="300"/>
                  </a:cubicBezTo>
                  <a:cubicBezTo>
                    <a:pt x="971" y="307"/>
                    <a:pt x="976" y="310"/>
                    <a:pt x="984" y="308"/>
                  </a:cubicBezTo>
                  <a:cubicBezTo>
                    <a:pt x="1027" y="303"/>
                    <a:pt x="1068" y="312"/>
                    <a:pt x="1105" y="336"/>
                  </a:cubicBezTo>
                  <a:cubicBezTo>
                    <a:pt x="1151" y="370"/>
                    <a:pt x="1176" y="414"/>
                    <a:pt x="1179" y="471"/>
                  </a:cubicBezTo>
                  <a:cubicBezTo>
                    <a:pt x="1184" y="527"/>
                    <a:pt x="1170" y="578"/>
                    <a:pt x="1130" y="621"/>
                  </a:cubicBezTo>
                  <a:cubicBezTo>
                    <a:pt x="1098" y="654"/>
                    <a:pt x="1057" y="672"/>
                    <a:pt x="1010" y="672"/>
                  </a:cubicBezTo>
                  <a:cubicBezTo>
                    <a:pt x="753" y="672"/>
                    <a:pt x="496" y="672"/>
                    <a:pt x="239" y="672"/>
                  </a:cubicBezTo>
                  <a:cubicBezTo>
                    <a:pt x="131" y="672"/>
                    <a:pt x="37" y="591"/>
                    <a:pt x="20" y="485"/>
                  </a:cubicBezTo>
                  <a:cubicBezTo>
                    <a:pt x="0" y="361"/>
                    <a:pt x="82" y="249"/>
                    <a:pt x="204" y="226"/>
                  </a:cubicBezTo>
                  <a:cubicBezTo>
                    <a:pt x="214" y="224"/>
                    <a:pt x="224" y="224"/>
                    <a:pt x="234" y="222"/>
                  </a:cubicBezTo>
                  <a:cubicBezTo>
                    <a:pt x="241" y="222"/>
                    <a:pt x="241" y="226"/>
                    <a:pt x="243" y="231"/>
                  </a:cubicBezTo>
                  <a:cubicBezTo>
                    <a:pt x="243" y="249"/>
                    <a:pt x="246" y="265"/>
                    <a:pt x="248" y="282"/>
                  </a:cubicBezTo>
                  <a:cubicBezTo>
                    <a:pt x="248" y="287"/>
                    <a:pt x="251" y="290"/>
                    <a:pt x="256" y="292"/>
                  </a:cubicBezTo>
                  <a:cubicBezTo>
                    <a:pt x="271" y="297"/>
                    <a:pt x="287" y="302"/>
                    <a:pt x="304" y="307"/>
                  </a:cubicBezTo>
                </a:path>
              </a:pathLst>
            </a:custGeom>
            <a:solidFill>
              <a:srgbClr val="FFFFFF"/>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03" name="Oval 102"/>
          <p:cNvSpPr/>
          <p:nvPr/>
        </p:nvSpPr>
        <p:spPr bwMode="gray">
          <a:xfrm>
            <a:off x="5285461" y="2120294"/>
            <a:ext cx="76200" cy="76200"/>
          </a:xfrm>
          <a:prstGeom prst="ellipse">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05" name="AutoShape 18"/>
          <p:cNvSpPr>
            <a:spLocks noChangeAspect="1" noChangeArrowheads="1" noTextEdit="1"/>
          </p:cNvSpPr>
          <p:nvPr/>
        </p:nvSpPr>
        <p:spPr bwMode="gray">
          <a:xfrm>
            <a:off x="4188542" y="3173587"/>
            <a:ext cx="1002517" cy="10025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 name="Group 1"/>
          <p:cNvGrpSpPr/>
          <p:nvPr/>
        </p:nvGrpSpPr>
        <p:grpSpPr bwMode="gray">
          <a:xfrm>
            <a:off x="4354983" y="3343899"/>
            <a:ext cx="665764" cy="661893"/>
            <a:chOff x="4354983" y="3343899"/>
            <a:chExt cx="665764" cy="661893"/>
          </a:xfrm>
        </p:grpSpPr>
        <p:sp>
          <p:nvSpPr>
            <p:cNvPr id="107" name="Freeform 21"/>
            <p:cNvSpPr>
              <a:spLocks noEditPoints="1"/>
            </p:cNvSpPr>
            <p:nvPr/>
          </p:nvSpPr>
          <p:spPr bwMode="gray">
            <a:xfrm>
              <a:off x="4354983" y="3343899"/>
              <a:ext cx="665764" cy="549643"/>
            </a:xfrm>
            <a:custGeom>
              <a:avLst/>
              <a:gdLst/>
              <a:ahLst/>
              <a:cxnLst>
                <a:cxn ang="0">
                  <a:pos x="504" y="580"/>
                </a:cxn>
                <a:cxn ang="0">
                  <a:pos x="571" y="465"/>
                </a:cxn>
                <a:cxn ang="0">
                  <a:pos x="416" y="468"/>
                </a:cxn>
                <a:cxn ang="0">
                  <a:pos x="571" y="345"/>
                </a:cxn>
                <a:cxn ang="0">
                  <a:pos x="409" y="372"/>
                </a:cxn>
                <a:cxn ang="0">
                  <a:pos x="307" y="496"/>
                </a:cxn>
                <a:cxn ang="0">
                  <a:pos x="8" y="470"/>
                </a:cxn>
                <a:cxn ang="0">
                  <a:pos x="52" y="332"/>
                </a:cxn>
                <a:cxn ang="0">
                  <a:pos x="181" y="205"/>
                </a:cxn>
                <a:cxn ang="0">
                  <a:pos x="353" y="155"/>
                </a:cxn>
                <a:cxn ang="0">
                  <a:pos x="408" y="14"/>
                </a:cxn>
                <a:cxn ang="0">
                  <a:pos x="746" y="25"/>
                </a:cxn>
                <a:cxn ang="0">
                  <a:pos x="756" y="422"/>
                </a:cxn>
                <a:cxn ang="0">
                  <a:pos x="590" y="453"/>
                </a:cxn>
                <a:cxn ang="0">
                  <a:pos x="539" y="593"/>
                </a:cxn>
                <a:cxn ang="0">
                  <a:pos x="409" y="590"/>
                </a:cxn>
                <a:cxn ang="0">
                  <a:pos x="24" y="607"/>
                </a:cxn>
                <a:cxn ang="0">
                  <a:pos x="7" y="495"/>
                </a:cxn>
                <a:cxn ang="0">
                  <a:pos x="367" y="510"/>
                </a:cxn>
                <a:cxn ang="0">
                  <a:pos x="200" y="308"/>
                </a:cxn>
                <a:cxn ang="0">
                  <a:pos x="419" y="347"/>
                </a:cxn>
                <a:cxn ang="0">
                  <a:pos x="571" y="310"/>
                </a:cxn>
                <a:cxn ang="0">
                  <a:pos x="413" y="248"/>
                </a:cxn>
                <a:cxn ang="0">
                  <a:pos x="376" y="154"/>
                </a:cxn>
                <a:cxn ang="0">
                  <a:pos x="582" y="187"/>
                </a:cxn>
                <a:cxn ang="0">
                  <a:pos x="742" y="166"/>
                </a:cxn>
                <a:cxn ang="0">
                  <a:pos x="734" y="75"/>
                </a:cxn>
                <a:cxn ang="0">
                  <a:pos x="425" y="83"/>
                </a:cxn>
                <a:cxn ang="0">
                  <a:pos x="19" y="367"/>
                </a:cxn>
                <a:cxn ang="0">
                  <a:pos x="339" y="383"/>
                </a:cxn>
                <a:cxn ang="0">
                  <a:pos x="356" y="351"/>
                </a:cxn>
                <a:cxn ang="0">
                  <a:pos x="19" y="364"/>
                </a:cxn>
                <a:cxn ang="0">
                  <a:pos x="725" y="36"/>
                </a:cxn>
                <a:cxn ang="0">
                  <a:pos x="386" y="41"/>
                </a:cxn>
                <a:cxn ang="0">
                  <a:pos x="563" y="75"/>
                </a:cxn>
                <a:cxn ang="0">
                  <a:pos x="200" y="200"/>
                </a:cxn>
                <a:cxn ang="0">
                  <a:pos x="401" y="230"/>
                </a:cxn>
                <a:cxn ang="0">
                  <a:pos x="571" y="200"/>
                </a:cxn>
                <a:cxn ang="0">
                  <a:pos x="279" y="179"/>
                </a:cxn>
                <a:cxn ang="0">
                  <a:pos x="606" y="433"/>
                </a:cxn>
                <a:cxn ang="0">
                  <a:pos x="747" y="312"/>
                </a:cxn>
                <a:cxn ang="0">
                  <a:pos x="590" y="313"/>
                </a:cxn>
                <a:cxn ang="0">
                  <a:pos x="747" y="277"/>
                </a:cxn>
                <a:cxn ang="0">
                  <a:pos x="595" y="211"/>
                </a:cxn>
                <a:cxn ang="0">
                  <a:pos x="280" y="568"/>
                </a:cxn>
                <a:cxn ang="0">
                  <a:pos x="369" y="534"/>
                </a:cxn>
                <a:cxn ang="0">
                  <a:pos x="280" y="568"/>
                </a:cxn>
                <a:cxn ang="0">
                  <a:pos x="376" y="422"/>
                </a:cxn>
                <a:cxn ang="0">
                  <a:pos x="272" y="420"/>
                </a:cxn>
              </a:cxnLst>
              <a:rect l="0" t="0" r="r" b="b"/>
              <a:pathLst>
                <a:path w="766" h="631">
                  <a:moveTo>
                    <a:pt x="409" y="489"/>
                  </a:moveTo>
                  <a:cubicBezTo>
                    <a:pt x="409" y="523"/>
                    <a:pt x="409" y="555"/>
                    <a:pt x="409" y="588"/>
                  </a:cubicBezTo>
                  <a:cubicBezTo>
                    <a:pt x="413" y="588"/>
                    <a:pt x="416" y="588"/>
                    <a:pt x="419" y="588"/>
                  </a:cubicBezTo>
                  <a:cubicBezTo>
                    <a:pt x="447" y="586"/>
                    <a:pt x="476" y="584"/>
                    <a:pt x="504" y="580"/>
                  </a:cubicBezTo>
                  <a:cubicBezTo>
                    <a:pt x="523" y="578"/>
                    <a:pt x="542" y="574"/>
                    <a:pt x="560" y="567"/>
                  </a:cubicBezTo>
                  <a:cubicBezTo>
                    <a:pt x="560" y="567"/>
                    <a:pt x="561" y="567"/>
                    <a:pt x="562" y="566"/>
                  </a:cubicBezTo>
                  <a:cubicBezTo>
                    <a:pt x="569" y="564"/>
                    <a:pt x="572" y="560"/>
                    <a:pt x="572" y="552"/>
                  </a:cubicBezTo>
                  <a:cubicBezTo>
                    <a:pt x="571" y="523"/>
                    <a:pt x="571" y="494"/>
                    <a:pt x="571" y="465"/>
                  </a:cubicBezTo>
                  <a:cubicBezTo>
                    <a:pt x="571" y="464"/>
                    <a:pt x="571" y="462"/>
                    <a:pt x="571" y="460"/>
                  </a:cubicBezTo>
                  <a:cubicBezTo>
                    <a:pt x="519" y="481"/>
                    <a:pt x="464" y="484"/>
                    <a:pt x="409" y="487"/>
                  </a:cubicBezTo>
                  <a:cubicBezTo>
                    <a:pt x="409" y="480"/>
                    <a:pt x="409" y="475"/>
                    <a:pt x="409" y="468"/>
                  </a:cubicBezTo>
                  <a:cubicBezTo>
                    <a:pt x="412" y="468"/>
                    <a:pt x="414" y="468"/>
                    <a:pt x="416" y="468"/>
                  </a:cubicBezTo>
                  <a:cubicBezTo>
                    <a:pt x="458" y="466"/>
                    <a:pt x="500" y="462"/>
                    <a:pt x="541" y="451"/>
                  </a:cubicBezTo>
                  <a:cubicBezTo>
                    <a:pt x="550" y="449"/>
                    <a:pt x="558" y="445"/>
                    <a:pt x="566" y="441"/>
                  </a:cubicBezTo>
                  <a:cubicBezTo>
                    <a:pt x="570" y="440"/>
                    <a:pt x="571" y="436"/>
                    <a:pt x="571" y="431"/>
                  </a:cubicBezTo>
                  <a:cubicBezTo>
                    <a:pt x="571" y="402"/>
                    <a:pt x="571" y="373"/>
                    <a:pt x="571" y="345"/>
                  </a:cubicBezTo>
                  <a:cubicBezTo>
                    <a:pt x="571" y="343"/>
                    <a:pt x="571" y="341"/>
                    <a:pt x="571" y="339"/>
                  </a:cubicBezTo>
                  <a:cubicBezTo>
                    <a:pt x="546" y="351"/>
                    <a:pt x="519" y="356"/>
                    <a:pt x="491" y="359"/>
                  </a:cubicBezTo>
                  <a:cubicBezTo>
                    <a:pt x="464" y="363"/>
                    <a:pt x="437" y="364"/>
                    <a:pt x="409" y="367"/>
                  </a:cubicBezTo>
                  <a:cubicBezTo>
                    <a:pt x="409" y="368"/>
                    <a:pt x="409" y="370"/>
                    <a:pt x="409" y="372"/>
                  </a:cubicBezTo>
                  <a:cubicBezTo>
                    <a:pt x="409" y="399"/>
                    <a:pt x="409" y="427"/>
                    <a:pt x="409" y="454"/>
                  </a:cubicBezTo>
                  <a:cubicBezTo>
                    <a:pt x="409" y="461"/>
                    <a:pt x="407" y="467"/>
                    <a:pt x="401" y="470"/>
                  </a:cubicBezTo>
                  <a:cubicBezTo>
                    <a:pt x="393" y="475"/>
                    <a:pt x="384" y="479"/>
                    <a:pt x="375" y="483"/>
                  </a:cubicBezTo>
                  <a:cubicBezTo>
                    <a:pt x="353" y="490"/>
                    <a:pt x="330" y="493"/>
                    <a:pt x="307" y="496"/>
                  </a:cubicBezTo>
                  <a:cubicBezTo>
                    <a:pt x="268" y="500"/>
                    <a:pt x="229" y="502"/>
                    <a:pt x="190" y="501"/>
                  </a:cubicBezTo>
                  <a:cubicBezTo>
                    <a:pt x="143" y="500"/>
                    <a:pt x="96" y="498"/>
                    <a:pt x="50" y="487"/>
                  </a:cubicBezTo>
                  <a:cubicBezTo>
                    <a:pt x="39" y="485"/>
                    <a:pt x="28" y="480"/>
                    <a:pt x="17" y="476"/>
                  </a:cubicBezTo>
                  <a:cubicBezTo>
                    <a:pt x="14" y="475"/>
                    <a:pt x="11" y="472"/>
                    <a:pt x="8" y="470"/>
                  </a:cubicBezTo>
                  <a:cubicBezTo>
                    <a:pt x="3" y="466"/>
                    <a:pt x="0" y="461"/>
                    <a:pt x="0" y="454"/>
                  </a:cubicBezTo>
                  <a:cubicBezTo>
                    <a:pt x="1" y="426"/>
                    <a:pt x="0" y="397"/>
                    <a:pt x="0" y="369"/>
                  </a:cubicBezTo>
                  <a:cubicBezTo>
                    <a:pt x="0" y="360"/>
                    <a:pt x="4" y="353"/>
                    <a:pt x="11" y="348"/>
                  </a:cubicBezTo>
                  <a:cubicBezTo>
                    <a:pt x="24" y="339"/>
                    <a:pt x="38" y="335"/>
                    <a:pt x="52" y="332"/>
                  </a:cubicBezTo>
                  <a:cubicBezTo>
                    <a:pt x="81" y="325"/>
                    <a:pt x="111" y="322"/>
                    <a:pt x="140" y="320"/>
                  </a:cubicBezTo>
                  <a:cubicBezTo>
                    <a:pt x="153" y="320"/>
                    <a:pt x="165" y="319"/>
                    <a:pt x="178" y="319"/>
                  </a:cubicBezTo>
                  <a:cubicBezTo>
                    <a:pt x="182" y="319"/>
                    <a:pt x="181" y="316"/>
                    <a:pt x="181" y="313"/>
                  </a:cubicBezTo>
                  <a:cubicBezTo>
                    <a:pt x="181" y="277"/>
                    <a:pt x="182" y="241"/>
                    <a:pt x="181" y="205"/>
                  </a:cubicBezTo>
                  <a:cubicBezTo>
                    <a:pt x="181" y="196"/>
                    <a:pt x="185" y="189"/>
                    <a:pt x="192" y="185"/>
                  </a:cubicBezTo>
                  <a:cubicBezTo>
                    <a:pt x="204" y="176"/>
                    <a:pt x="217" y="172"/>
                    <a:pt x="231" y="169"/>
                  </a:cubicBezTo>
                  <a:cubicBezTo>
                    <a:pt x="259" y="162"/>
                    <a:pt x="288" y="159"/>
                    <a:pt x="316" y="157"/>
                  </a:cubicBezTo>
                  <a:cubicBezTo>
                    <a:pt x="329" y="156"/>
                    <a:pt x="341" y="156"/>
                    <a:pt x="353" y="155"/>
                  </a:cubicBezTo>
                  <a:cubicBezTo>
                    <a:pt x="358" y="155"/>
                    <a:pt x="357" y="153"/>
                    <a:pt x="357" y="150"/>
                  </a:cubicBezTo>
                  <a:cubicBezTo>
                    <a:pt x="357" y="117"/>
                    <a:pt x="358" y="84"/>
                    <a:pt x="357" y="51"/>
                  </a:cubicBezTo>
                  <a:cubicBezTo>
                    <a:pt x="357" y="42"/>
                    <a:pt x="361" y="35"/>
                    <a:pt x="368" y="30"/>
                  </a:cubicBezTo>
                  <a:cubicBezTo>
                    <a:pt x="381" y="22"/>
                    <a:pt x="394" y="18"/>
                    <a:pt x="408" y="14"/>
                  </a:cubicBezTo>
                  <a:cubicBezTo>
                    <a:pt x="437" y="8"/>
                    <a:pt x="466" y="4"/>
                    <a:pt x="496" y="3"/>
                  </a:cubicBezTo>
                  <a:cubicBezTo>
                    <a:pt x="521" y="1"/>
                    <a:pt x="545" y="0"/>
                    <a:pt x="570" y="0"/>
                  </a:cubicBezTo>
                  <a:cubicBezTo>
                    <a:pt x="617" y="1"/>
                    <a:pt x="664" y="3"/>
                    <a:pt x="711" y="13"/>
                  </a:cubicBezTo>
                  <a:cubicBezTo>
                    <a:pt x="723" y="16"/>
                    <a:pt x="734" y="21"/>
                    <a:pt x="746" y="25"/>
                  </a:cubicBezTo>
                  <a:cubicBezTo>
                    <a:pt x="751" y="27"/>
                    <a:pt x="755" y="30"/>
                    <a:pt x="759" y="33"/>
                  </a:cubicBezTo>
                  <a:cubicBezTo>
                    <a:pt x="764" y="37"/>
                    <a:pt x="766" y="42"/>
                    <a:pt x="766" y="49"/>
                  </a:cubicBezTo>
                  <a:cubicBezTo>
                    <a:pt x="766" y="167"/>
                    <a:pt x="766" y="286"/>
                    <a:pt x="766" y="404"/>
                  </a:cubicBezTo>
                  <a:cubicBezTo>
                    <a:pt x="766" y="412"/>
                    <a:pt x="762" y="418"/>
                    <a:pt x="756" y="422"/>
                  </a:cubicBezTo>
                  <a:cubicBezTo>
                    <a:pt x="746" y="430"/>
                    <a:pt x="733" y="434"/>
                    <a:pt x="721" y="437"/>
                  </a:cubicBezTo>
                  <a:cubicBezTo>
                    <a:pt x="696" y="444"/>
                    <a:pt x="670" y="447"/>
                    <a:pt x="645" y="449"/>
                  </a:cubicBezTo>
                  <a:cubicBezTo>
                    <a:pt x="628" y="450"/>
                    <a:pt x="611" y="451"/>
                    <a:pt x="595" y="452"/>
                  </a:cubicBezTo>
                  <a:cubicBezTo>
                    <a:pt x="593" y="452"/>
                    <a:pt x="592" y="452"/>
                    <a:pt x="590" y="453"/>
                  </a:cubicBezTo>
                  <a:cubicBezTo>
                    <a:pt x="590" y="455"/>
                    <a:pt x="590" y="457"/>
                    <a:pt x="590" y="459"/>
                  </a:cubicBezTo>
                  <a:cubicBezTo>
                    <a:pt x="590" y="491"/>
                    <a:pt x="590" y="523"/>
                    <a:pt x="590" y="555"/>
                  </a:cubicBezTo>
                  <a:cubicBezTo>
                    <a:pt x="590" y="566"/>
                    <a:pt x="586" y="573"/>
                    <a:pt x="577" y="579"/>
                  </a:cubicBezTo>
                  <a:cubicBezTo>
                    <a:pt x="565" y="586"/>
                    <a:pt x="552" y="590"/>
                    <a:pt x="539" y="593"/>
                  </a:cubicBezTo>
                  <a:cubicBezTo>
                    <a:pt x="511" y="600"/>
                    <a:pt x="482" y="603"/>
                    <a:pt x="454" y="604"/>
                  </a:cubicBezTo>
                  <a:cubicBezTo>
                    <a:pt x="440" y="605"/>
                    <a:pt x="426" y="606"/>
                    <a:pt x="413" y="607"/>
                  </a:cubicBezTo>
                  <a:cubicBezTo>
                    <a:pt x="412" y="607"/>
                    <a:pt x="411" y="607"/>
                    <a:pt x="409" y="607"/>
                  </a:cubicBezTo>
                  <a:cubicBezTo>
                    <a:pt x="409" y="601"/>
                    <a:pt x="409" y="596"/>
                    <a:pt x="409" y="590"/>
                  </a:cubicBezTo>
                  <a:cubicBezTo>
                    <a:pt x="393" y="609"/>
                    <a:pt x="370" y="613"/>
                    <a:pt x="348" y="618"/>
                  </a:cubicBezTo>
                  <a:cubicBezTo>
                    <a:pt x="314" y="625"/>
                    <a:pt x="280" y="627"/>
                    <a:pt x="246" y="629"/>
                  </a:cubicBezTo>
                  <a:cubicBezTo>
                    <a:pt x="196" y="631"/>
                    <a:pt x="146" y="629"/>
                    <a:pt x="96" y="623"/>
                  </a:cubicBezTo>
                  <a:cubicBezTo>
                    <a:pt x="72" y="621"/>
                    <a:pt x="47" y="617"/>
                    <a:pt x="24" y="607"/>
                  </a:cubicBezTo>
                  <a:cubicBezTo>
                    <a:pt x="20" y="606"/>
                    <a:pt x="17" y="604"/>
                    <a:pt x="14" y="603"/>
                  </a:cubicBezTo>
                  <a:cubicBezTo>
                    <a:pt x="5" y="597"/>
                    <a:pt x="0" y="591"/>
                    <a:pt x="0" y="579"/>
                  </a:cubicBezTo>
                  <a:cubicBezTo>
                    <a:pt x="1" y="549"/>
                    <a:pt x="0" y="520"/>
                    <a:pt x="0" y="490"/>
                  </a:cubicBezTo>
                  <a:cubicBezTo>
                    <a:pt x="3" y="492"/>
                    <a:pt x="5" y="494"/>
                    <a:pt x="7" y="495"/>
                  </a:cubicBezTo>
                  <a:cubicBezTo>
                    <a:pt x="19" y="504"/>
                    <a:pt x="34" y="508"/>
                    <a:pt x="49" y="511"/>
                  </a:cubicBezTo>
                  <a:cubicBezTo>
                    <a:pt x="80" y="519"/>
                    <a:pt x="113" y="523"/>
                    <a:pt x="145" y="524"/>
                  </a:cubicBezTo>
                  <a:cubicBezTo>
                    <a:pt x="173" y="525"/>
                    <a:pt x="202" y="526"/>
                    <a:pt x="230" y="525"/>
                  </a:cubicBezTo>
                  <a:cubicBezTo>
                    <a:pt x="276" y="525"/>
                    <a:pt x="322" y="521"/>
                    <a:pt x="367" y="510"/>
                  </a:cubicBezTo>
                  <a:cubicBezTo>
                    <a:pt x="382" y="506"/>
                    <a:pt x="397" y="501"/>
                    <a:pt x="409" y="489"/>
                  </a:cubicBezTo>
                  <a:close/>
                  <a:moveTo>
                    <a:pt x="200" y="225"/>
                  </a:moveTo>
                  <a:cubicBezTo>
                    <a:pt x="200" y="227"/>
                    <a:pt x="200" y="228"/>
                    <a:pt x="200" y="230"/>
                  </a:cubicBezTo>
                  <a:cubicBezTo>
                    <a:pt x="200" y="256"/>
                    <a:pt x="200" y="282"/>
                    <a:pt x="200" y="308"/>
                  </a:cubicBezTo>
                  <a:cubicBezTo>
                    <a:pt x="200" y="318"/>
                    <a:pt x="200" y="318"/>
                    <a:pt x="210" y="318"/>
                  </a:cubicBezTo>
                  <a:cubicBezTo>
                    <a:pt x="249" y="319"/>
                    <a:pt x="288" y="321"/>
                    <a:pt x="326" y="326"/>
                  </a:cubicBezTo>
                  <a:cubicBezTo>
                    <a:pt x="346" y="329"/>
                    <a:pt x="367" y="332"/>
                    <a:pt x="385" y="341"/>
                  </a:cubicBezTo>
                  <a:cubicBezTo>
                    <a:pt x="396" y="347"/>
                    <a:pt x="407" y="348"/>
                    <a:pt x="419" y="347"/>
                  </a:cubicBezTo>
                  <a:cubicBezTo>
                    <a:pt x="421" y="347"/>
                    <a:pt x="423" y="347"/>
                    <a:pt x="425" y="347"/>
                  </a:cubicBezTo>
                  <a:cubicBezTo>
                    <a:pt x="459" y="345"/>
                    <a:pt x="493" y="342"/>
                    <a:pt x="527" y="334"/>
                  </a:cubicBezTo>
                  <a:cubicBezTo>
                    <a:pt x="540" y="331"/>
                    <a:pt x="552" y="326"/>
                    <a:pt x="564" y="322"/>
                  </a:cubicBezTo>
                  <a:cubicBezTo>
                    <a:pt x="569" y="320"/>
                    <a:pt x="572" y="316"/>
                    <a:pt x="571" y="310"/>
                  </a:cubicBezTo>
                  <a:cubicBezTo>
                    <a:pt x="571" y="283"/>
                    <a:pt x="571" y="256"/>
                    <a:pt x="571" y="229"/>
                  </a:cubicBezTo>
                  <a:cubicBezTo>
                    <a:pt x="571" y="228"/>
                    <a:pt x="571" y="226"/>
                    <a:pt x="571" y="224"/>
                  </a:cubicBezTo>
                  <a:cubicBezTo>
                    <a:pt x="561" y="228"/>
                    <a:pt x="551" y="231"/>
                    <a:pt x="541" y="234"/>
                  </a:cubicBezTo>
                  <a:cubicBezTo>
                    <a:pt x="499" y="244"/>
                    <a:pt x="456" y="246"/>
                    <a:pt x="413" y="248"/>
                  </a:cubicBezTo>
                  <a:cubicBezTo>
                    <a:pt x="378" y="249"/>
                    <a:pt x="344" y="249"/>
                    <a:pt x="309" y="245"/>
                  </a:cubicBezTo>
                  <a:cubicBezTo>
                    <a:pt x="284" y="243"/>
                    <a:pt x="259" y="239"/>
                    <a:pt x="235" y="235"/>
                  </a:cubicBezTo>
                  <a:cubicBezTo>
                    <a:pt x="223" y="233"/>
                    <a:pt x="212" y="228"/>
                    <a:pt x="200" y="225"/>
                  </a:cubicBezTo>
                  <a:close/>
                  <a:moveTo>
                    <a:pt x="376" y="154"/>
                  </a:moveTo>
                  <a:cubicBezTo>
                    <a:pt x="377" y="154"/>
                    <a:pt x="378" y="154"/>
                    <a:pt x="379" y="154"/>
                  </a:cubicBezTo>
                  <a:cubicBezTo>
                    <a:pt x="409" y="156"/>
                    <a:pt x="439" y="156"/>
                    <a:pt x="469" y="158"/>
                  </a:cubicBezTo>
                  <a:cubicBezTo>
                    <a:pt x="495" y="160"/>
                    <a:pt x="521" y="164"/>
                    <a:pt x="547" y="171"/>
                  </a:cubicBezTo>
                  <a:cubicBezTo>
                    <a:pt x="559" y="174"/>
                    <a:pt x="573" y="177"/>
                    <a:pt x="582" y="187"/>
                  </a:cubicBezTo>
                  <a:cubicBezTo>
                    <a:pt x="587" y="193"/>
                    <a:pt x="593" y="193"/>
                    <a:pt x="600" y="192"/>
                  </a:cubicBezTo>
                  <a:cubicBezTo>
                    <a:pt x="601" y="192"/>
                    <a:pt x="603" y="192"/>
                    <a:pt x="605" y="192"/>
                  </a:cubicBezTo>
                  <a:cubicBezTo>
                    <a:pt x="637" y="191"/>
                    <a:pt x="669" y="187"/>
                    <a:pt x="700" y="180"/>
                  </a:cubicBezTo>
                  <a:cubicBezTo>
                    <a:pt x="715" y="177"/>
                    <a:pt x="729" y="174"/>
                    <a:pt x="742" y="166"/>
                  </a:cubicBezTo>
                  <a:cubicBezTo>
                    <a:pt x="746" y="164"/>
                    <a:pt x="747" y="162"/>
                    <a:pt x="747" y="158"/>
                  </a:cubicBezTo>
                  <a:cubicBezTo>
                    <a:pt x="747" y="130"/>
                    <a:pt x="747" y="102"/>
                    <a:pt x="747" y="75"/>
                  </a:cubicBezTo>
                  <a:cubicBezTo>
                    <a:pt x="747" y="73"/>
                    <a:pt x="747" y="72"/>
                    <a:pt x="747" y="70"/>
                  </a:cubicBezTo>
                  <a:cubicBezTo>
                    <a:pt x="742" y="71"/>
                    <a:pt x="738" y="73"/>
                    <a:pt x="734" y="75"/>
                  </a:cubicBezTo>
                  <a:cubicBezTo>
                    <a:pt x="730" y="76"/>
                    <a:pt x="725" y="77"/>
                    <a:pt x="721" y="78"/>
                  </a:cubicBezTo>
                  <a:cubicBezTo>
                    <a:pt x="679" y="89"/>
                    <a:pt x="637" y="92"/>
                    <a:pt x="594" y="93"/>
                  </a:cubicBezTo>
                  <a:cubicBezTo>
                    <a:pt x="561" y="94"/>
                    <a:pt x="529" y="93"/>
                    <a:pt x="496" y="91"/>
                  </a:cubicBezTo>
                  <a:cubicBezTo>
                    <a:pt x="472" y="90"/>
                    <a:pt x="449" y="87"/>
                    <a:pt x="425" y="83"/>
                  </a:cubicBezTo>
                  <a:cubicBezTo>
                    <a:pt x="409" y="81"/>
                    <a:pt x="392" y="76"/>
                    <a:pt x="376" y="69"/>
                  </a:cubicBezTo>
                  <a:cubicBezTo>
                    <a:pt x="376" y="98"/>
                    <a:pt x="376" y="126"/>
                    <a:pt x="376" y="154"/>
                  </a:cubicBezTo>
                  <a:close/>
                  <a:moveTo>
                    <a:pt x="19" y="364"/>
                  </a:moveTo>
                  <a:cubicBezTo>
                    <a:pt x="19" y="365"/>
                    <a:pt x="19" y="366"/>
                    <a:pt x="19" y="367"/>
                  </a:cubicBezTo>
                  <a:cubicBezTo>
                    <a:pt x="25" y="369"/>
                    <a:pt x="31" y="372"/>
                    <a:pt x="37" y="374"/>
                  </a:cubicBezTo>
                  <a:cubicBezTo>
                    <a:pt x="63" y="383"/>
                    <a:pt x="91" y="387"/>
                    <a:pt x="118" y="389"/>
                  </a:cubicBezTo>
                  <a:cubicBezTo>
                    <a:pt x="158" y="393"/>
                    <a:pt x="197" y="394"/>
                    <a:pt x="236" y="393"/>
                  </a:cubicBezTo>
                  <a:cubicBezTo>
                    <a:pt x="271" y="392"/>
                    <a:pt x="305" y="389"/>
                    <a:pt x="339" y="383"/>
                  </a:cubicBezTo>
                  <a:cubicBezTo>
                    <a:pt x="354" y="380"/>
                    <a:pt x="368" y="375"/>
                    <a:pt x="383" y="370"/>
                  </a:cubicBezTo>
                  <a:cubicBezTo>
                    <a:pt x="385" y="369"/>
                    <a:pt x="388" y="367"/>
                    <a:pt x="391" y="365"/>
                  </a:cubicBezTo>
                  <a:cubicBezTo>
                    <a:pt x="388" y="363"/>
                    <a:pt x="385" y="361"/>
                    <a:pt x="383" y="360"/>
                  </a:cubicBezTo>
                  <a:cubicBezTo>
                    <a:pt x="374" y="357"/>
                    <a:pt x="365" y="353"/>
                    <a:pt x="356" y="351"/>
                  </a:cubicBezTo>
                  <a:cubicBezTo>
                    <a:pt x="315" y="341"/>
                    <a:pt x="273" y="338"/>
                    <a:pt x="230" y="337"/>
                  </a:cubicBezTo>
                  <a:cubicBezTo>
                    <a:pt x="181" y="336"/>
                    <a:pt x="131" y="337"/>
                    <a:pt x="82" y="345"/>
                  </a:cubicBezTo>
                  <a:cubicBezTo>
                    <a:pt x="65" y="348"/>
                    <a:pt x="48" y="353"/>
                    <a:pt x="31" y="358"/>
                  </a:cubicBezTo>
                  <a:cubicBezTo>
                    <a:pt x="27" y="359"/>
                    <a:pt x="23" y="362"/>
                    <a:pt x="19" y="364"/>
                  </a:cubicBezTo>
                  <a:close/>
                  <a:moveTo>
                    <a:pt x="747" y="48"/>
                  </a:moveTo>
                  <a:cubicBezTo>
                    <a:pt x="747" y="48"/>
                    <a:pt x="747" y="47"/>
                    <a:pt x="747" y="46"/>
                  </a:cubicBezTo>
                  <a:cubicBezTo>
                    <a:pt x="745" y="45"/>
                    <a:pt x="743" y="43"/>
                    <a:pt x="740" y="42"/>
                  </a:cubicBezTo>
                  <a:cubicBezTo>
                    <a:pt x="735" y="40"/>
                    <a:pt x="730" y="38"/>
                    <a:pt x="725" y="36"/>
                  </a:cubicBezTo>
                  <a:cubicBezTo>
                    <a:pt x="700" y="29"/>
                    <a:pt x="675" y="25"/>
                    <a:pt x="650" y="23"/>
                  </a:cubicBezTo>
                  <a:cubicBezTo>
                    <a:pt x="608" y="19"/>
                    <a:pt x="567" y="18"/>
                    <a:pt x="526" y="20"/>
                  </a:cubicBezTo>
                  <a:cubicBezTo>
                    <a:pt x="494" y="21"/>
                    <a:pt x="463" y="23"/>
                    <a:pt x="433" y="29"/>
                  </a:cubicBezTo>
                  <a:cubicBezTo>
                    <a:pt x="417" y="32"/>
                    <a:pt x="401" y="37"/>
                    <a:pt x="386" y="41"/>
                  </a:cubicBezTo>
                  <a:cubicBezTo>
                    <a:pt x="382" y="42"/>
                    <a:pt x="379" y="45"/>
                    <a:pt x="375" y="47"/>
                  </a:cubicBezTo>
                  <a:cubicBezTo>
                    <a:pt x="380" y="50"/>
                    <a:pt x="383" y="52"/>
                    <a:pt x="386" y="53"/>
                  </a:cubicBezTo>
                  <a:cubicBezTo>
                    <a:pt x="399" y="57"/>
                    <a:pt x="411" y="61"/>
                    <a:pt x="424" y="64"/>
                  </a:cubicBezTo>
                  <a:cubicBezTo>
                    <a:pt x="470" y="73"/>
                    <a:pt x="517" y="75"/>
                    <a:pt x="563" y="75"/>
                  </a:cubicBezTo>
                  <a:cubicBezTo>
                    <a:pt x="601" y="76"/>
                    <a:pt x="639" y="74"/>
                    <a:pt x="677" y="68"/>
                  </a:cubicBezTo>
                  <a:cubicBezTo>
                    <a:pt x="696" y="65"/>
                    <a:pt x="716" y="62"/>
                    <a:pt x="734" y="55"/>
                  </a:cubicBezTo>
                  <a:cubicBezTo>
                    <a:pt x="739" y="53"/>
                    <a:pt x="743" y="51"/>
                    <a:pt x="747" y="48"/>
                  </a:cubicBezTo>
                  <a:close/>
                  <a:moveTo>
                    <a:pt x="200" y="200"/>
                  </a:moveTo>
                  <a:cubicBezTo>
                    <a:pt x="200" y="201"/>
                    <a:pt x="200" y="202"/>
                    <a:pt x="200" y="203"/>
                  </a:cubicBezTo>
                  <a:cubicBezTo>
                    <a:pt x="205" y="205"/>
                    <a:pt x="210" y="208"/>
                    <a:pt x="215" y="210"/>
                  </a:cubicBezTo>
                  <a:cubicBezTo>
                    <a:pt x="238" y="218"/>
                    <a:pt x="262" y="222"/>
                    <a:pt x="285" y="224"/>
                  </a:cubicBezTo>
                  <a:cubicBezTo>
                    <a:pt x="324" y="229"/>
                    <a:pt x="362" y="230"/>
                    <a:pt x="401" y="230"/>
                  </a:cubicBezTo>
                  <a:cubicBezTo>
                    <a:pt x="438" y="229"/>
                    <a:pt x="476" y="227"/>
                    <a:pt x="513" y="220"/>
                  </a:cubicBezTo>
                  <a:cubicBezTo>
                    <a:pt x="529" y="217"/>
                    <a:pt x="545" y="212"/>
                    <a:pt x="561" y="208"/>
                  </a:cubicBezTo>
                  <a:cubicBezTo>
                    <a:pt x="564" y="207"/>
                    <a:pt x="568" y="204"/>
                    <a:pt x="571" y="202"/>
                  </a:cubicBezTo>
                  <a:cubicBezTo>
                    <a:pt x="571" y="202"/>
                    <a:pt x="571" y="201"/>
                    <a:pt x="571" y="200"/>
                  </a:cubicBezTo>
                  <a:cubicBezTo>
                    <a:pt x="567" y="198"/>
                    <a:pt x="562" y="195"/>
                    <a:pt x="558" y="194"/>
                  </a:cubicBezTo>
                  <a:cubicBezTo>
                    <a:pt x="542" y="190"/>
                    <a:pt x="527" y="185"/>
                    <a:pt x="511" y="182"/>
                  </a:cubicBezTo>
                  <a:cubicBezTo>
                    <a:pt x="469" y="175"/>
                    <a:pt x="427" y="173"/>
                    <a:pt x="385" y="173"/>
                  </a:cubicBezTo>
                  <a:cubicBezTo>
                    <a:pt x="350" y="173"/>
                    <a:pt x="314" y="175"/>
                    <a:pt x="279" y="179"/>
                  </a:cubicBezTo>
                  <a:cubicBezTo>
                    <a:pt x="258" y="182"/>
                    <a:pt x="237" y="186"/>
                    <a:pt x="216" y="193"/>
                  </a:cubicBezTo>
                  <a:cubicBezTo>
                    <a:pt x="211" y="195"/>
                    <a:pt x="206" y="198"/>
                    <a:pt x="200" y="200"/>
                  </a:cubicBezTo>
                  <a:close/>
                  <a:moveTo>
                    <a:pt x="590" y="434"/>
                  </a:moveTo>
                  <a:cubicBezTo>
                    <a:pt x="596" y="434"/>
                    <a:pt x="601" y="433"/>
                    <a:pt x="606" y="433"/>
                  </a:cubicBezTo>
                  <a:cubicBezTo>
                    <a:pt x="638" y="432"/>
                    <a:pt x="671" y="429"/>
                    <a:pt x="702" y="422"/>
                  </a:cubicBezTo>
                  <a:cubicBezTo>
                    <a:pt x="716" y="419"/>
                    <a:pt x="728" y="415"/>
                    <a:pt x="741" y="410"/>
                  </a:cubicBezTo>
                  <a:cubicBezTo>
                    <a:pt x="746" y="409"/>
                    <a:pt x="747" y="406"/>
                    <a:pt x="747" y="400"/>
                  </a:cubicBezTo>
                  <a:cubicBezTo>
                    <a:pt x="747" y="371"/>
                    <a:pt x="747" y="341"/>
                    <a:pt x="747" y="312"/>
                  </a:cubicBezTo>
                  <a:cubicBezTo>
                    <a:pt x="747" y="310"/>
                    <a:pt x="747" y="308"/>
                    <a:pt x="747" y="306"/>
                  </a:cubicBezTo>
                  <a:cubicBezTo>
                    <a:pt x="697" y="327"/>
                    <a:pt x="643" y="329"/>
                    <a:pt x="590" y="332"/>
                  </a:cubicBezTo>
                  <a:cubicBezTo>
                    <a:pt x="590" y="366"/>
                    <a:pt x="590" y="399"/>
                    <a:pt x="590" y="434"/>
                  </a:cubicBezTo>
                  <a:close/>
                  <a:moveTo>
                    <a:pt x="590" y="313"/>
                  </a:moveTo>
                  <a:cubicBezTo>
                    <a:pt x="593" y="313"/>
                    <a:pt x="595" y="313"/>
                    <a:pt x="598" y="313"/>
                  </a:cubicBezTo>
                  <a:cubicBezTo>
                    <a:pt x="633" y="312"/>
                    <a:pt x="668" y="308"/>
                    <a:pt x="703" y="300"/>
                  </a:cubicBezTo>
                  <a:cubicBezTo>
                    <a:pt x="716" y="297"/>
                    <a:pt x="728" y="292"/>
                    <a:pt x="741" y="288"/>
                  </a:cubicBezTo>
                  <a:cubicBezTo>
                    <a:pt x="745" y="286"/>
                    <a:pt x="747" y="283"/>
                    <a:pt x="747" y="277"/>
                  </a:cubicBezTo>
                  <a:cubicBezTo>
                    <a:pt x="747" y="248"/>
                    <a:pt x="747" y="219"/>
                    <a:pt x="747" y="190"/>
                  </a:cubicBezTo>
                  <a:cubicBezTo>
                    <a:pt x="747" y="189"/>
                    <a:pt x="747" y="187"/>
                    <a:pt x="747" y="186"/>
                  </a:cubicBezTo>
                  <a:cubicBezTo>
                    <a:pt x="736" y="189"/>
                    <a:pt x="725" y="194"/>
                    <a:pt x="714" y="196"/>
                  </a:cubicBezTo>
                  <a:cubicBezTo>
                    <a:pt x="675" y="206"/>
                    <a:pt x="635" y="210"/>
                    <a:pt x="595" y="211"/>
                  </a:cubicBezTo>
                  <a:cubicBezTo>
                    <a:pt x="591" y="211"/>
                    <a:pt x="590" y="212"/>
                    <a:pt x="590" y="217"/>
                  </a:cubicBezTo>
                  <a:cubicBezTo>
                    <a:pt x="590" y="247"/>
                    <a:pt x="590" y="278"/>
                    <a:pt x="590" y="308"/>
                  </a:cubicBezTo>
                  <a:cubicBezTo>
                    <a:pt x="590" y="310"/>
                    <a:pt x="590" y="311"/>
                    <a:pt x="590" y="313"/>
                  </a:cubicBezTo>
                  <a:close/>
                  <a:moveTo>
                    <a:pt x="280" y="568"/>
                  </a:moveTo>
                  <a:cubicBezTo>
                    <a:pt x="290" y="567"/>
                    <a:pt x="303" y="566"/>
                    <a:pt x="317" y="564"/>
                  </a:cubicBezTo>
                  <a:cubicBezTo>
                    <a:pt x="337" y="562"/>
                    <a:pt x="357" y="559"/>
                    <a:pt x="375" y="552"/>
                  </a:cubicBezTo>
                  <a:cubicBezTo>
                    <a:pt x="382" y="549"/>
                    <a:pt x="384" y="544"/>
                    <a:pt x="382" y="539"/>
                  </a:cubicBezTo>
                  <a:cubicBezTo>
                    <a:pt x="380" y="534"/>
                    <a:pt x="375" y="532"/>
                    <a:pt x="369" y="534"/>
                  </a:cubicBezTo>
                  <a:cubicBezTo>
                    <a:pt x="357" y="537"/>
                    <a:pt x="344" y="541"/>
                    <a:pt x="332" y="543"/>
                  </a:cubicBezTo>
                  <a:cubicBezTo>
                    <a:pt x="313" y="546"/>
                    <a:pt x="294" y="547"/>
                    <a:pt x="276" y="549"/>
                  </a:cubicBezTo>
                  <a:cubicBezTo>
                    <a:pt x="269" y="550"/>
                    <a:pt x="265" y="552"/>
                    <a:pt x="264" y="557"/>
                  </a:cubicBezTo>
                  <a:cubicBezTo>
                    <a:pt x="262" y="564"/>
                    <a:pt x="268" y="568"/>
                    <a:pt x="280" y="568"/>
                  </a:cubicBezTo>
                  <a:close/>
                  <a:moveTo>
                    <a:pt x="277" y="439"/>
                  </a:moveTo>
                  <a:cubicBezTo>
                    <a:pt x="277" y="439"/>
                    <a:pt x="277" y="439"/>
                    <a:pt x="277" y="439"/>
                  </a:cubicBezTo>
                  <a:cubicBezTo>
                    <a:pt x="294" y="437"/>
                    <a:pt x="311" y="436"/>
                    <a:pt x="327" y="433"/>
                  </a:cubicBezTo>
                  <a:cubicBezTo>
                    <a:pt x="344" y="430"/>
                    <a:pt x="360" y="426"/>
                    <a:pt x="376" y="422"/>
                  </a:cubicBezTo>
                  <a:cubicBezTo>
                    <a:pt x="382" y="420"/>
                    <a:pt x="384" y="415"/>
                    <a:pt x="382" y="410"/>
                  </a:cubicBezTo>
                  <a:cubicBezTo>
                    <a:pt x="380" y="404"/>
                    <a:pt x="375" y="402"/>
                    <a:pt x="369" y="404"/>
                  </a:cubicBezTo>
                  <a:cubicBezTo>
                    <a:pt x="348" y="412"/>
                    <a:pt x="326" y="415"/>
                    <a:pt x="304" y="417"/>
                  </a:cubicBezTo>
                  <a:cubicBezTo>
                    <a:pt x="293" y="418"/>
                    <a:pt x="282" y="419"/>
                    <a:pt x="272" y="420"/>
                  </a:cubicBezTo>
                  <a:cubicBezTo>
                    <a:pt x="266" y="421"/>
                    <a:pt x="263" y="425"/>
                    <a:pt x="264" y="430"/>
                  </a:cubicBezTo>
                  <a:cubicBezTo>
                    <a:pt x="264" y="435"/>
                    <a:pt x="268" y="438"/>
                    <a:pt x="273" y="439"/>
                  </a:cubicBezTo>
                  <a:cubicBezTo>
                    <a:pt x="274" y="439"/>
                    <a:pt x="275" y="439"/>
                    <a:pt x="277" y="439"/>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22"/>
            <p:cNvSpPr>
              <a:spLocks noEditPoints="1"/>
            </p:cNvSpPr>
            <p:nvPr/>
          </p:nvSpPr>
          <p:spPr bwMode="gray">
            <a:xfrm>
              <a:off x="4354983" y="3881929"/>
              <a:ext cx="356106" cy="123863"/>
            </a:xfrm>
            <a:custGeom>
              <a:avLst/>
              <a:gdLst/>
              <a:ahLst/>
              <a:cxnLst>
                <a:cxn ang="0">
                  <a:pos x="409" y="0"/>
                </a:cxn>
                <a:cxn ang="0">
                  <a:pos x="409" y="5"/>
                </a:cxn>
                <a:cxn ang="0">
                  <a:pos x="409" y="92"/>
                </a:cxn>
                <a:cxn ang="0">
                  <a:pos x="401" y="109"/>
                </a:cxn>
                <a:cxn ang="0">
                  <a:pos x="370" y="124"/>
                </a:cxn>
                <a:cxn ang="0">
                  <a:pos x="293" y="137"/>
                </a:cxn>
                <a:cxn ang="0">
                  <a:pos x="183" y="141"/>
                </a:cxn>
                <a:cxn ang="0">
                  <a:pos x="46" y="126"/>
                </a:cxn>
                <a:cxn ang="0">
                  <a:pos x="17" y="115"/>
                </a:cxn>
                <a:cxn ang="0">
                  <a:pos x="0" y="88"/>
                </a:cxn>
                <a:cxn ang="0">
                  <a:pos x="0" y="6"/>
                </a:cxn>
                <a:cxn ang="0">
                  <a:pos x="0" y="1"/>
                </a:cxn>
                <a:cxn ang="0">
                  <a:pos x="10" y="8"/>
                </a:cxn>
                <a:cxn ang="0">
                  <a:pos x="55" y="23"/>
                </a:cxn>
                <a:cxn ang="0">
                  <a:pos x="155" y="35"/>
                </a:cxn>
                <a:cxn ang="0">
                  <a:pos x="277" y="34"/>
                </a:cxn>
                <a:cxn ang="0">
                  <a:pos x="377" y="17"/>
                </a:cxn>
                <a:cxn ang="0">
                  <a:pos x="409" y="0"/>
                </a:cxn>
                <a:cxn ang="0">
                  <a:pos x="274" y="80"/>
                </a:cxn>
                <a:cxn ang="0">
                  <a:pos x="325" y="74"/>
                </a:cxn>
                <a:cxn ang="0">
                  <a:pos x="376" y="63"/>
                </a:cxn>
                <a:cxn ang="0">
                  <a:pos x="382" y="50"/>
                </a:cxn>
                <a:cxn ang="0">
                  <a:pos x="369" y="45"/>
                </a:cxn>
                <a:cxn ang="0">
                  <a:pos x="310" y="57"/>
                </a:cxn>
                <a:cxn ang="0">
                  <a:pos x="274" y="61"/>
                </a:cxn>
                <a:cxn ang="0">
                  <a:pos x="264" y="71"/>
                </a:cxn>
                <a:cxn ang="0">
                  <a:pos x="274" y="80"/>
                </a:cxn>
              </a:cxnLst>
              <a:rect l="0" t="0" r="r" b="b"/>
              <a:pathLst>
                <a:path w="409" h="142">
                  <a:moveTo>
                    <a:pt x="409" y="0"/>
                  </a:moveTo>
                  <a:cubicBezTo>
                    <a:pt x="409" y="2"/>
                    <a:pt x="409" y="4"/>
                    <a:pt x="409" y="5"/>
                  </a:cubicBezTo>
                  <a:cubicBezTo>
                    <a:pt x="409" y="34"/>
                    <a:pt x="409" y="63"/>
                    <a:pt x="409" y="92"/>
                  </a:cubicBezTo>
                  <a:cubicBezTo>
                    <a:pt x="409" y="100"/>
                    <a:pt x="406" y="105"/>
                    <a:pt x="401" y="109"/>
                  </a:cubicBezTo>
                  <a:cubicBezTo>
                    <a:pt x="392" y="117"/>
                    <a:pt x="381" y="121"/>
                    <a:pt x="370" y="124"/>
                  </a:cubicBezTo>
                  <a:cubicBezTo>
                    <a:pt x="345" y="131"/>
                    <a:pt x="319" y="135"/>
                    <a:pt x="293" y="137"/>
                  </a:cubicBezTo>
                  <a:cubicBezTo>
                    <a:pt x="256" y="141"/>
                    <a:pt x="219" y="142"/>
                    <a:pt x="183" y="141"/>
                  </a:cubicBezTo>
                  <a:cubicBezTo>
                    <a:pt x="137" y="139"/>
                    <a:pt x="91" y="137"/>
                    <a:pt x="46" y="126"/>
                  </a:cubicBezTo>
                  <a:cubicBezTo>
                    <a:pt x="36" y="123"/>
                    <a:pt x="26" y="119"/>
                    <a:pt x="17" y="115"/>
                  </a:cubicBezTo>
                  <a:cubicBezTo>
                    <a:pt x="5" y="110"/>
                    <a:pt x="0" y="101"/>
                    <a:pt x="0" y="88"/>
                  </a:cubicBezTo>
                  <a:cubicBezTo>
                    <a:pt x="1" y="61"/>
                    <a:pt x="0" y="34"/>
                    <a:pt x="0" y="6"/>
                  </a:cubicBezTo>
                  <a:cubicBezTo>
                    <a:pt x="0" y="5"/>
                    <a:pt x="0" y="3"/>
                    <a:pt x="0" y="1"/>
                  </a:cubicBezTo>
                  <a:cubicBezTo>
                    <a:pt x="4" y="3"/>
                    <a:pt x="7" y="6"/>
                    <a:pt x="10" y="8"/>
                  </a:cubicBezTo>
                  <a:cubicBezTo>
                    <a:pt x="24" y="16"/>
                    <a:pt x="39" y="20"/>
                    <a:pt x="55" y="23"/>
                  </a:cubicBezTo>
                  <a:cubicBezTo>
                    <a:pt x="88" y="30"/>
                    <a:pt x="122" y="33"/>
                    <a:pt x="155" y="35"/>
                  </a:cubicBezTo>
                  <a:cubicBezTo>
                    <a:pt x="196" y="37"/>
                    <a:pt x="236" y="37"/>
                    <a:pt x="277" y="34"/>
                  </a:cubicBezTo>
                  <a:cubicBezTo>
                    <a:pt x="311" y="31"/>
                    <a:pt x="344" y="27"/>
                    <a:pt x="377" y="17"/>
                  </a:cubicBezTo>
                  <a:cubicBezTo>
                    <a:pt x="388" y="14"/>
                    <a:pt x="399" y="9"/>
                    <a:pt x="409" y="0"/>
                  </a:cubicBezTo>
                  <a:close/>
                  <a:moveTo>
                    <a:pt x="274" y="80"/>
                  </a:moveTo>
                  <a:cubicBezTo>
                    <a:pt x="291" y="78"/>
                    <a:pt x="308" y="77"/>
                    <a:pt x="325" y="74"/>
                  </a:cubicBezTo>
                  <a:cubicBezTo>
                    <a:pt x="342" y="72"/>
                    <a:pt x="359" y="67"/>
                    <a:pt x="376" y="63"/>
                  </a:cubicBezTo>
                  <a:cubicBezTo>
                    <a:pt x="382" y="61"/>
                    <a:pt x="384" y="56"/>
                    <a:pt x="382" y="50"/>
                  </a:cubicBezTo>
                  <a:cubicBezTo>
                    <a:pt x="380" y="45"/>
                    <a:pt x="375" y="43"/>
                    <a:pt x="369" y="45"/>
                  </a:cubicBezTo>
                  <a:cubicBezTo>
                    <a:pt x="350" y="52"/>
                    <a:pt x="330" y="55"/>
                    <a:pt x="310" y="57"/>
                  </a:cubicBezTo>
                  <a:cubicBezTo>
                    <a:pt x="298" y="59"/>
                    <a:pt x="286" y="59"/>
                    <a:pt x="274" y="61"/>
                  </a:cubicBezTo>
                  <a:cubicBezTo>
                    <a:pt x="267" y="61"/>
                    <a:pt x="263" y="65"/>
                    <a:pt x="264" y="71"/>
                  </a:cubicBezTo>
                  <a:cubicBezTo>
                    <a:pt x="264" y="76"/>
                    <a:pt x="268" y="80"/>
                    <a:pt x="274" y="8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3"/>
            <p:cNvSpPr>
              <a:spLocks/>
            </p:cNvSpPr>
            <p:nvPr/>
          </p:nvSpPr>
          <p:spPr bwMode="gray">
            <a:xfrm>
              <a:off x="4749797" y="3666459"/>
              <a:ext cx="83866" cy="28385"/>
            </a:xfrm>
            <a:custGeom>
              <a:avLst/>
              <a:gdLst/>
              <a:ahLst/>
              <a:cxnLst>
                <a:cxn ang="0">
                  <a:pos x="12" y="32"/>
                </a:cxn>
                <a:cxn ang="0">
                  <a:pos x="6" y="31"/>
                </a:cxn>
                <a:cxn ang="0">
                  <a:pos x="1" y="21"/>
                </a:cxn>
                <a:cxn ang="0">
                  <a:pos x="9" y="14"/>
                </a:cxn>
                <a:cxn ang="0">
                  <a:pos x="54" y="8"/>
                </a:cxn>
                <a:cxn ang="0">
                  <a:pos x="82" y="2"/>
                </a:cxn>
                <a:cxn ang="0">
                  <a:pos x="95" y="7"/>
                </a:cxn>
                <a:cxn ang="0">
                  <a:pos x="87" y="20"/>
                </a:cxn>
                <a:cxn ang="0">
                  <a:pos x="26" y="31"/>
                </a:cxn>
                <a:cxn ang="0">
                  <a:pos x="12" y="32"/>
                </a:cxn>
              </a:cxnLst>
              <a:rect l="0" t="0" r="r" b="b"/>
              <a:pathLst>
                <a:path w="97" h="32">
                  <a:moveTo>
                    <a:pt x="12" y="32"/>
                  </a:moveTo>
                  <a:cubicBezTo>
                    <a:pt x="11" y="32"/>
                    <a:pt x="8" y="32"/>
                    <a:pt x="6" y="31"/>
                  </a:cubicBezTo>
                  <a:cubicBezTo>
                    <a:pt x="2" y="29"/>
                    <a:pt x="0" y="26"/>
                    <a:pt x="1" y="21"/>
                  </a:cubicBezTo>
                  <a:cubicBezTo>
                    <a:pt x="2" y="17"/>
                    <a:pt x="5" y="14"/>
                    <a:pt x="9" y="14"/>
                  </a:cubicBezTo>
                  <a:cubicBezTo>
                    <a:pt x="24" y="12"/>
                    <a:pt x="39" y="10"/>
                    <a:pt x="54" y="8"/>
                  </a:cubicBezTo>
                  <a:cubicBezTo>
                    <a:pt x="64" y="7"/>
                    <a:pt x="73" y="4"/>
                    <a:pt x="82" y="2"/>
                  </a:cubicBezTo>
                  <a:cubicBezTo>
                    <a:pt x="89" y="0"/>
                    <a:pt x="94" y="2"/>
                    <a:pt x="95" y="7"/>
                  </a:cubicBezTo>
                  <a:cubicBezTo>
                    <a:pt x="97" y="13"/>
                    <a:pt x="94" y="17"/>
                    <a:pt x="87" y="20"/>
                  </a:cubicBezTo>
                  <a:cubicBezTo>
                    <a:pt x="67" y="26"/>
                    <a:pt x="47" y="29"/>
                    <a:pt x="26" y="31"/>
                  </a:cubicBezTo>
                  <a:cubicBezTo>
                    <a:pt x="22" y="31"/>
                    <a:pt x="18" y="32"/>
                    <a:pt x="12" y="32"/>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4"/>
            <p:cNvSpPr>
              <a:spLocks/>
            </p:cNvSpPr>
            <p:nvPr/>
          </p:nvSpPr>
          <p:spPr bwMode="gray">
            <a:xfrm>
              <a:off x="4751087" y="3770968"/>
              <a:ext cx="82575" cy="28385"/>
            </a:xfrm>
            <a:custGeom>
              <a:avLst/>
              <a:gdLst/>
              <a:ahLst/>
              <a:cxnLst>
                <a:cxn ang="0">
                  <a:pos x="11" y="33"/>
                </a:cxn>
                <a:cxn ang="0">
                  <a:pos x="0" y="24"/>
                </a:cxn>
                <a:cxn ang="0">
                  <a:pos x="10" y="14"/>
                </a:cxn>
                <a:cxn ang="0">
                  <a:pos x="66" y="6"/>
                </a:cxn>
                <a:cxn ang="0">
                  <a:pos x="82" y="2"/>
                </a:cxn>
                <a:cxn ang="0">
                  <a:pos x="94" y="8"/>
                </a:cxn>
                <a:cxn ang="0">
                  <a:pos x="87" y="20"/>
                </a:cxn>
                <a:cxn ang="0">
                  <a:pos x="29" y="31"/>
                </a:cxn>
                <a:cxn ang="0">
                  <a:pos x="11" y="33"/>
                </a:cxn>
              </a:cxnLst>
              <a:rect l="0" t="0" r="r" b="b"/>
              <a:pathLst>
                <a:path w="96" h="33">
                  <a:moveTo>
                    <a:pt x="11" y="33"/>
                  </a:moveTo>
                  <a:cubicBezTo>
                    <a:pt x="5" y="33"/>
                    <a:pt x="0" y="30"/>
                    <a:pt x="0" y="24"/>
                  </a:cubicBezTo>
                  <a:cubicBezTo>
                    <a:pt x="0" y="18"/>
                    <a:pt x="4" y="15"/>
                    <a:pt x="10" y="14"/>
                  </a:cubicBezTo>
                  <a:cubicBezTo>
                    <a:pt x="29" y="11"/>
                    <a:pt x="47" y="9"/>
                    <a:pt x="66" y="6"/>
                  </a:cubicBezTo>
                  <a:cubicBezTo>
                    <a:pt x="71" y="5"/>
                    <a:pt x="76" y="3"/>
                    <a:pt x="82" y="2"/>
                  </a:cubicBezTo>
                  <a:cubicBezTo>
                    <a:pt x="88" y="0"/>
                    <a:pt x="93" y="3"/>
                    <a:pt x="94" y="8"/>
                  </a:cubicBezTo>
                  <a:cubicBezTo>
                    <a:pt x="96" y="13"/>
                    <a:pt x="93" y="18"/>
                    <a:pt x="87" y="20"/>
                  </a:cubicBezTo>
                  <a:cubicBezTo>
                    <a:pt x="68" y="26"/>
                    <a:pt x="49" y="29"/>
                    <a:pt x="29" y="31"/>
                  </a:cubicBezTo>
                  <a:cubicBezTo>
                    <a:pt x="23" y="32"/>
                    <a:pt x="17" y="32"/>
                    <a:pt x="11" y="33"/>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5"/>
            <p:cNvSpPr>
              <a:spLocks noEditPoints="1"/>
            </p:cNvSpPr>
            <p:nvPr/>
          </p:nvSpPr>
          <p:spPr bwMode="gray">
            <a:xfrm>
              <a:off x="4529166" y="3538725"/>
              <a:ext cx="323850" cy="108380"/>
            </a:xfrm>
            <a:custGeom>
              <a:avLst/>
              <a:gdLst/>
              <a:ahLst/>
              <a:cxnLst>
                <a:cxn ang="0">
                  <a:pos x="0" y="1"/>
                </a:cxn>
                <a:cxn ang="0">
                  <a:pos x="35" y="11"/>
                </a:cxn>
                <a:cxn ang="0">
                  <a:pos x="109" y="21"/>
                </a:cxn>
                <a:cxn ang="0">
                  <a:pos x="213" y="24"/>
                </a:cxn>
                <a:cxn ang="0">
                  <a:pos x="341" y="10"/>
                </a:cxn>
                <a:cxn ang="0">
                  <a:pos x="371" y="0"/>
                </a:cxn>
                <a:cxn ang="0">
                  <a:pos x="371" y="5"/>
                </a:cxn>
                <a:cxn ang="0">
                  <a:pos x="371" y="86"/>
                </a:cxn>
                <a:cxn ang="0">
                  <a:pos x="364" y="98"/>
                </a:cxn>
                <a:cxn ang="0">
                  <a:pos x="327" y="110"/>
                </a:cxn>
                <a:cxn ang="0">
                  <a:pos x="225" y="123"/>
                </a:cxn>
                <a:cxn ang="0">
                  <a:pos x="219" y="123"/>
                </a:cxn>
                <a:cxn ang="0">
                  <a:pos x="185" y="117"/>
                </a:cxn>
                <a:cxn ang="0">
                  <a:pos x="126" y="102"/>
                </a:cxn>
                <a:cxn ang="0">
                  <a:pos x="10" y="94"/>
                </a:cxn>
                <a:cxn ang="0">
                  <a:pos x="0" y="84"/>
                </a:cxn>
                <a:cxn ang="0">
                  <a:pos x="0" y="6"/>
                </a:cxn>
                <a:cxn ang="0">
                  <a:pos x="0" y="1"/>
                </a:cxn>
                <a:cxn ang="0">
                  <a:pos x="269" y="64"/>
                </a:cxn>
                <a:cxn ang="0">
                  <a:pos x="301" y="60"/>
                </a:cxn>
                <a:cxn ang="0">
                  <a:pos x="343" y="50"/>
                </a:cxn>
                <a:cxn ang="0">
                  <a:pos x="349" y="39"/>
                </a:cxn>
                <a:cxn ang="0">
                  <a:pos x="337" y="33"/>
                </a:cxn>
                <a:cxn ang="0">
                  <a:pos x="329" y="35"/>
                </a:cxn>
                <a:cxn ang="0">
                  <a:pos x="265" y="45"/>
                </a:cxn>
                <a:cxn ang="0">
                  <a:pos x="255" y="55"/>
                </a:cxn>
                <a:cxn ang="0">
                  <a:pos x="269" y="64"/>
                </a:cxn>
              </a:cxnLst>
              <a:rect l="0" t="0" r="r" b="b"/>
              <a:pathLst>
                <a:path w="372" h="124">
                  <a:moveTo>
                    <a:pt x="0" y="1"/>
                  </a:moveTo>
                  <a:cubicBezTo>
                    <a:pt x="12" y="4"/>
                    <a:pt x="23" y="9"/>
                    <a:pt x="35" y="11"/>
                  </a:cubicBezTo>
                  <a:cubicBezTo>
                    <a:pt x="59" y="15"/>
                    <a:pt x="84" y="19"/>
                    <a:pt x="109" y="21"/>
                  </a:cubicBezTo>
                  <a:cubicBezTo>
                    <a:pt x="144" y="25"/>
                    <a:pt x="178" y="25"/>
                    <a:pt x="213" y="24"/>
                  </a:cubicBezTo>
                  <a:cubicBezTo>
                    <a:pt x="256" y="22"/>
                    <a:pt x="299" y="20"/>
                    <a:pt x="341" y="10"/>
                  </a:cubicBezTo>
                  <a:cubicBezTo>
                    <a:pt x="351" y="7"/>
                    <a:pt x="361" y="4"/>
                    <a:pt x="371" y="0"/>
                  </a:cubicBezTo>
                  <a:cubicBezTo>
                    <a:pt x="371" y="2"/>
                    <a:pt x="371" y="4"/>
                    <a:pt x="371" y="5"/>
                  </a:cubicBezTo>
                  <a:cubicBezTo>
                    <a:pt x="371" y="32"/>
                    <a:pt x="371" y="59"/>
                    <a:pt x="371" y="86"/>
                  </a:cubicBezTo>
                  <a:cubicBezTo>
                    <a:pt x="372" y="92"/>
                    <a:pt x="369" y="96"/>
                    <a:pt x="364" y="98"/>
                  </a:cubicBezTo>
                  <a:cubicBezTo>
                    <a:pt x="352" y="102"/>
                    <a:pt x="340" y="107"/>
                    <a:pt x="327" y="110"/>
                  </a:cubicBezTo>
                  <a:cubicBezTo>
                    <a:pt x="293" y="118"/>
                    <a:pt x="259" y="121"/>
                    <a:pt x="225" y="123"/>
                  </a:cubicBezTo>
                  <a:cubicBezTo>
                    <a:pt x="223" y="123"/>
                    <a:pt x="221" y="123"/>
                    <a:pt x="219" y="123"/>
                  </a:cubicBezTo>
                  <a:cubicBezTo>
                    <a:pt x="207" y="124"/>
                    <a:pt x="196" y="123"/>
                    <a:pt x="185" y="117"/>
                  </a:cubicBezTo>
                  <a:cubicBezTo>
                    <a:pt x="167" y="108"/>
                    <a:pt x="146" y="105"/>
                    <a:pt x="126" y="102"/>
                  </a:cubicBezTo>
                  <a:cubicBezTo>
                    <a:pt x="88" y="97"/>
                    <a:pt x="49" y="95"/>
                    <a:pt x="10" y="94"/>
                  </a:cubicBezTo>
                  <a:cubicBezTo>
                    <a:pt x="0" y="94"/>
                    <a:pt x="0" y="94"/>
                    <a:pt x="0" y="84"/>
                  </a:cubicBezTo>
                  <a:cubicBezTo>
                    <a:pt x="0" y="58"/>
                    <a:pt x="0" y="32"/>
                    <a:pt x="0" y="6"/>
                  </a:cubicBezTo>
                  <a:cubicBezTo>
                    <a:pt x="0" y="4"/>
                    <a:pt x="0" y="3"/>
                    <a:pt x="0" y="1"/>
                  </a:cubicBezTo>
                  <a:close/>
                  <a:moveTo>
                    <a:pt x="269" y="64"/>
                  </a:moveTo>
                  <a:cubicBezTo>
                    <a:pt x="278" y="63"/>
                    <a:pt x="289" y="62"/>
                    <a:pt x="301" y="60"/>
                  </a:cubicBezTo>
                  <a:cubicBezTo>
                    <a:pt x="315" y="57"/>
                    <a:pt x="329" y="54"/>
                    <a:pt x="343" y="50"/>
                  </a:cubicBezTo>
                  <a:cubicBezTo>
                    <a:pt x="349" y="49"/>
                    <a:pt x="351" y="44"/>
                    <a:pt x="349" y="39"/>
                  </a:cubicBezTo>
                  <a:cubicBezTo>
                    <a:pt x="348" y="34"/>
                    <a:pt x="343" y="31"/>
                    <a:pt x="337" y="33"/>
                  </a:cubicBezTo>
                  <a:cubicBezTo>
                    <a:pt x="334" y="33"/>
                    <a:pt x="332" y="34"/>
                    <a:pt x="329" y="35"/>
                  </a:cubicBezTo>
                  <a:cubicBezTo>
                    <a:pt x="308" y="41"/>
                    <a:pt x="287" y="43"/>
                    <a:pt x="265" y="45"/>
                  </a:cubicBezTo>
                  <a:cubicBezTo>
                    <a:pt x="258" y="46"/>
                    <a:pt x="255" y="49"/>
                    <a:pt x="255" y="55"/>
                  </a:cubicBezTo>
                  <a:cubicBezTo>
                    <a:pt x="256" y="61"/>
                    <a:pt x="260" y="64"/>
                    <a:pt x="269" y="64"/>
                  </a:cubicBezTo>
                  <a:close/>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7"/>
            <p:cNvSpPr>
              <a:spLocks/>
            </p:cNvSpPr>
            <p:nvPr/>
          </p:nvSpPr>
          <p:spPr bwMode="gray">
            <a:xfrm>
              <a:off x="4371756" y="3636783"/>
              <a:ext cx="323850" cy="50319"/>
            </a:xfrm>
            <a:custGeom>
              <a:avLst/>
              <a:gdLst/>
              <a:ahLst/>
              <a:cxnLst>
                <a:cxn ang="0">
                  <a:pos x="0" y="28"/>
                </a:cxn>
                <a:cxn ang="0">
                  <a:pos x="12" y="22"/>
                </a:cxn>
                <a:cxn ang="0">
                  <a:pos x="63" y="9"/>
                </a:cxn>
                <a:cxn ang="0">
                  <a:pos x="211" y="1"/>
                </a:cxn>
                <a:cxn ang="0">
                  <a:pos x="337" y="15"/>
                </a:cxn>
                <a:cxn ang="0">
                  <a:pos x="364" y="24"/>
                </a:cxn>
                <a:cxn ang="0">
                  <a:pos x="372" y="29"/>
                </a:cxn>
                <a:cxn ang="0">
                  <a:pos x="364" y="34"/>
                </a:cxn>
                <a:cxn ang="0">
                  <a:pos x="320" y="47"/>
                </a:cxn>
                <a:cxn ang="0">
                  <a:pos x="217" y="57"/>
                </a:cxn>
                <a:cxn ang="0">
                  <a:pos x="99" y="53"/>
                </a:cxn>
                <a:cxn ang="0">
                  <a:pos x="18" y="38"/>
                </a:cxn>
                <a:cxn ang="0">
                  <a:pos x="0" y="31"/>
                </a:cxn>
                <a:cxn ang="0">
                  <a:pos x="0" y="28"/>
                </a:cxn>
              </a:cxnLst>
              <a:rect l="0" t="0" r="r" b="b"/>
              <a:pathLst>
                <a:path w="372" h="58">
                  <a:moveTo>
                    <a:pt x="0" y="28"/>
                  </a:moveTo>
                  <a:cubicBezTo>
                    <a:pt x="4" y="26"/>
                    <a:pt x="8" y="23"/>
                    <a:pt x="12" y="22"/>
                  </a:cubicBezTo>
                  <a:cubicBezTo>
                    <a:pt x="29" y="17"/>
                    <a:pt x="46" y="12"/>
                    <a:pt x="63" y="9"/>
                  </a:cubicBezTo>
                  <a:cubicBezTo>
                    <a:pt x="112" y="1"/>
                    <a:pt x="162" y="0"/>
                    <a:pt x="211" y="1"/>
                  </a:cubicBezTo>
                  <a:cubicBezTo>
                    <a:pt x="254" y="2"/>
                    <a:pt x="296" y="5"/>
                    <a:pt x="337" y="15"/>
                  </a:cubicBezTo>
                  <a:cubicBezTo>
                    <a:pt x="346" y="17"/>
                    <a:pt x="355" y="21"/>
                    <a:pt x="364" y="24"/>
                  </a:cubicBezTo>
                  <a:cubicBezTo>
                    <a:pt x="366" y="25"/>
                    <a:pt x="369" y="27"/>
                    <a:pt x="372" y="29"/>
                  </a:cubicBezTo>
                  <a:cubicBezTo>
                    <a:pt x="369" y="31"/>
                    <a:pt x="366" y="33"/>
                    <a:pt x="364" y="34"/>
                  </a:cubicBezTo>
                  <a:cubicBezTo>
                    <a:pt x="349" y="39"/>
                    <a:pt x="335" y="44"/>
                    <a:pt x="320" y="47"/>
                  </a:cubicBezTo>
                  <a:cubicBezTo>
                    <a:pt x="286" y="53"/>
                    <a:pt x="252" y="56"/>
                    <a:pt x="217" y="57"/>
                  </a:cubicBezTo>
                  <a:cubicBezTo>
                    <a:pt x="178" y="58"/>
                    <a:pt x="139" y="57"/>
                    <a:pt x="99" y="53"/>
                  </a:cubicBezTo>
                  <a:cubicBezTo>
                    <a:pt x="72" y="51"/>
                    <a:pt x="44" y="47"/>
                    <a:pt x="18" y="38"/>
                  </a:cubicBezTo>
                  <a:cubicBezTo>
                    <a:pt x="12" y="36"/>
                    <a:pt x="6" y="33"/>
                    <a:pt x="0" y="31"/>
                  </a:cubicBezTo>
                  <a:cubicBezTo>
                    <a:pt x="0" y="30"/>
                    <a:pt x="0" y="29"/>
                    <a:pt x="0"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8"/>
            <p:cNvSpPr>
              <a:spLocks/>
            </p:cNvSpPr>
            <p:nvPr/>
          </p:nvSpPr>
          <p:spPr bwMode="gray">
            <a:xfrm>
              <a:off x="4681414" y="3359382"/>
              <a:ext cx="323850" cy="50319"/>
            </a:xfrm>
            <a:custGeom>
              <a:avLst/>
              <a:gdLst/>
              <a:ahLst/>
              <a:cxnLst>
                <a:cxn ang="0">
                  <a:pos x="372" y="30"/>
                </a:cxn>
                <a:cxn ang="0">
                  <a:pos x="359" y="37"/>
                </a:cxn>
                <a:cxn ang="0">
                  <a:pos x="302" y="50"/>
                </a:cxn>
                <a:cxn ang="0">
                  <a:pos x="188" y="57"/>
                </a:cxn>
                <a:cxn ang="0">
                  <a:pos x="49" y="46"/>
                </a:cxn>
                <a:cxn ang="0">
                  <a:pos x="11" y="35"/>
                </a:cxn>
                <a:cxn ang="0">
                  <a:pos x="0" y="29"/>
                </a:cxn>
                <a:cxn ang="0">
                  <a:pos x="11" y="23"/>
                </a:cxn>
                <a:cxn ang="0">
                  <a:pos x="58" y="11"/>
                </a:cxn>
                <a:cxn ang="0">
                  <a:pos x="151" y="2"/>
                </a:cxn>
                <a:cxn ang="0">
                  <a:pos x="275" y="5"/>
                </a:cxn>
                <a:cxn ang="0">
                  <a:pos x="350" y="18"/>
                </a:cxn>
                <a:cxn ang="0">
                  <a:pos x="365" y="24"/>
                </a:cxn>
                <a:cxn ang="0">
                  <a:pos x="372" y="28"/>
                </a:cxn>
                <a:cxn ang="0">
                  <a:pos x="372" y="30"/>
                </a:cxn>
              </a:cxnLst>
              <a:rect l="0" t="0" r="r" b="b"/>
              <a:pathLst>
                <a:path w="372" h="58">
                  <a:moveTo>
                    <a:pt x="372" y="30"/>
                  </a:moveTo>
                  <a:cubicBezTo>
                    <a:pt x="368" y="33"/>
                    <a:pt x="364" y="35"/>
                    <a:pt x="359" y="37"/>
                  </a:cubicBezTo>
                  <a:cubicBezTo>
                    <a:pt x="341" y="44"/>
                    <a:pt x="321" y="47"/>
                    <a:pt x="302" y="50"/>
                  </a:cubicBezTo>
                  <a:cubicBezTo>
                    <a:pt x="264" y="56"/>
                    <a:pt x="226" y="58"/>
                    <a:pt x="188" y="57"/>
                  </a:cubicBezTo>
                  <a:cubicBezTo>
                    <a:pt x="142" y="57"/>
                    <a:pt x="95" y="55"/>
                    <a:pt x="49" y="46"/>
                  </a:cubicBezTo>
                  <a:cubicBezTo>
                    <a:pt x="36" y="43"/>
                    <a:pt x="24" y="39"/>
                    <a:pt x="11" y="35"/>
                  </a:cubicBezTo>
                  <a:cubicBezTo>
                    <a:pt x="8" y="34"/>
                    <a:pt x="5" y="32"/>
                    <a:pt x="0" y="29"/>
                  </a:cubicBezTo>
                  <a:cubicBezTo>
                    <a:pt x="4" y="27"/>
                    <a:pt x="7" y="24"/>
                    <a:pt x="11" y="23"/>
                  </a:cubicBezTo>
                  <a:cubicBezTo>
                    <a:pt x="26" y="19"/>
                    <a:pt x="42" y="14"/>
                    <a:pt x="58" y="11"/>
                  </a:cubicBezTo>
                  <a:cubicBezTo>
                    <a:pt x="88" y="5"/>
                    <a:pt x="119" y="3"/>
                    <a:pt x="151" y="2"/>
                  </a:cubicBezTo>
                  <a:cubicBezTo>
                    <a:pt x="192" y="0"/>
                    <a:pt x="233" y="1"/>
                    <a:pt x="275" y="5"/>
                  </a:cubicBezTo>
                  <a:cubicBezTo>
                    <a:pt x="300" y="7"/>
                    <a:pt x="325" y="11"/>
                    <a:pt x="350" y="18"/>
                  </a:cubicBezTo>
                  <a:cubicBezTo>
                    <a:pt x="355" y="20"/>
                    <a:pt x="360" y="22"/>
                    <a:pt x="365" y="24"/>
                  </a:cubicBezTo>
                  <a:cubicBezTo>
                    <a:pt x="368" y="25"/>
                    <a:pt x="370" y="27"/>
                    <a:pt x="372" y="28"/>
                  </a:cubicBezTo>
                  <a:cubicBezTo>
                    <a:pt x="372" y="29"/>
                    <a:pt x="372" y="30"/>
                    <a:pt x="372" y="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9"/>
            <p:cNvSpPr>
              <a:spLocks/>
            </p:cNvSpPr>
            <p:nvPr/>
          </p:nvSpPr>
          <p:spPr bwMode="gray">
            <a:xfrm>
              <a:off x="4529166" y="3494857"/>
              <a:ext cx="322560" cy="49029"/>
            </a:xfrm>
            <a:custGeom>
              <a:avLst/>
              <a:gdLst/>
              <a:ahLst/>
              <a:cxnLst>
                <a:cxn ang="0">
                  <a:pos x="0" y="27"/>
                </a:cxn>
                <a:cxn ang="0">
                  <a:pos x="16" y="20"/>
                </a:cxn>
                <a:cxn ang="0">
                  <a:pos x="79" y="6"/>
                </a:cxn>
                <a:cxn ang="0">
                  <a:pos x="185" y="0"/>
                </a:cxn>
                <a:cxn ang="0">
                  <a:pos x="311" y="9"/>
                </a:cxn>
                <a:cxn ang="0">
                  <a:pos x="358" y="21"/>
                </a:cxn>
                <a:cxn ang="0">
                  <a:pos x="371" y="27"/>
                </a:cxn>
                <a:cxn ang="0">
                  <a:pos x="371" y="29"/>
                </a:cxn>
                <a:cxn ang="0">
                  <a:pos x="361" y="35"/>
                </a:cxn>
                <a:cxn ang="0">
                  <a:pos x="313" y="47"/>
                </a:cxn>
                <a:cxn ang="0">
                  <a:pos x="201" y="57"/>
                </a:cxn>
                <a:cxn ang="0">
                  <a:pos x="85" y="51"/>
                </a:cxn>
                <a:cxn ang="0">
                  <a:pos x="15" y="37"/>
                </a:cxn>
                <a:cxn ang="0">
                  <a:pos x="0" y="30"/>
                </a:cxn>
                <a:cxn ang="0">
                  <a:pos x="0" y="27"/>
                </a:cxn>
              </a:cxnLst>
              <a:rect l="0" t="0" r="r" b="b"/>
              <a:pathLst>
                <a:path w="371" h="57">
                  <a:moveTo>
                    <a:pt x="0" y="27"/>
                  </a:moveTo>
                  <a:cubicBezTo>
                    <a:pt x="6" y="25"/>
                    <a:pt x="11" y="22"/>
                    <a:pt x="16" y="20"/>
                  </a:cubicBezTo>
                  <a:cubicBezTo>
                    <a:pt x="37" y="13"/>
                    <a:pt x="58" y="9"/>
                    <a:pt x="79" y="6"/>
                  </a:cubicBezTo>
                  <a:cubicBezTo>
                    <a:pt x="114" y="2"/>
                    <a:pt x="150" y="0"/>
                    <a:pt x="185" y="0"/>
                  </a:cubicBezTo>
                  <a:cubicBezTo>
                    <a:pt x="227" y="0"/>
                    <a:pt x="269" y="2"/>
                    <a:pt x="311" y="9"/>
                  </a:cubicBezTo>
                  <a:cubicBezTo>
                    <a:pt x="327" y="12"/>
                    <a:pt x="342" y="17"/>
                    <a:pt x="358" y="21"/>
                  </a:cubicBezTo>
                  <a:cubicBezTo>
                    <a:pt x="362" y="22"/>
                    <a:pt x="367" y="25"/>
                    <a:pt x="371" y="27"/>
                  </a:cubicBezTo>
                  <a:cubicBezTo>
                    <a:pt x="371" y="28"/>
                    <a:pt x="371" y="29"/>
                    <a:pt x="371" y="29"/>
                  </a:cubicBezTo>
                  <a:cubicBezTo>
                    <a:pt x="368" y="31"/>
                    <a:pt x="364" y="34"/>
                    <a:pt x="361" y="35"/>
                  </a:cubicBezTo>
                  <a:cubicBezTo>
                    <a:pt x="345" y="39"/>
                    <a:pt x="329" y="44"/>
                    <a:pt x="313" y="47"/>
                  </a:cubicBezTo>
                  <a:cubicBezTo>
                    <a:pt x="276" y="54"/>
                    <a:pt x="238" y="56"/>
                    <a:pt x="201" y="57"/>
                  </a:cubicBezTo>
                  <a:cubicBezTo>
                    <a:pt x="162" y="57"/>
                    <a:pt x="124" y="56"/>
                    <a:pt x="85" y="51"/>
                  </a:cubicBezTo>
                  <a:cubicBezTo>
                    <a:pt x="62" y="49"/>
                    <a:pt x="38" y="45"/>
                    <a:pt x="15" y="37"/>
                  </a:cubicBezTo>
                  <a:cubicBezTo>
                    <a:pt x="10" y="35"/>
                    <a:pt x="5" y="32"/>
                    <a:pt x="0" y="30"/>
                  </a:cubicBezTo>
                  <a:cubicBezTo>
                    <a:pt x="0" y="29"/>
                    <a:pt x="0" y="28"/>
                    <a:pt x="0" y="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30"/>
            <p:cNvSpPr>
              <a:spLocks noEditPoints="1"/>
            </p:cNvSpPr>
            <p:nvPr/>
          </p:nvSpPr>
          <p:spPr bwMode="gray">
            <a:xfrm>
              <a:off x="4868499" y="3610979"/>
              <a:ext cx="136766" cy="110961"/>
            </a:xfrm>
            <a:custGeom>
              <a:avLst/>
              <a:gdLst/>
              <a:ahLst/>
              <a:cxnLst>
                <a:cxn ang="0">
                  <a:pos x="0" y="128"/>
                </a:cxn>
                <a:cxn ang="0">
                  <a:pos x="0" y="26"/>
                </a:cxn>
                <a:cxn ang="0">
                  <a:pos x="157" y="0"/>
                </a:cxn>
                <a:cxn ang="0">
                  <a:pos x="157" y="6"/>
                </a:cxn>
                <a:cxn ang="0">
                  <a:pos x="157" y="94"/>
                </a:cxn>
                <a:cxn ang="0">
                  <a:pos x="151" y="104"/>
                </a:cxn>
                <a:cxn ang="0">
                  <a:pos x="112" y="116"/>
                </a:cxn>
                <a:cxn ang="0">
                  <a:pos x="16" y="127"/>
                </a:cxn>
                <a:cxn ang="0">
                  <a:pos x="0" y="128"/>
                </a:cxn>
                <a:cxn ang="0">
                  <a:pos x="55" y="62"/>
                </a:cxn>
                <a:cxn ang="0">
                  <a:pos x="80" y="59"/>
                </a:cxn>
                <a:cxn ang="0">
                  <a:pos x="129" y="49"/>
                </a:cxn>
                <a:cxn ang="0">
                  <a:pos x="135" y="37"/>
                </a:cxn>
                <a:cxn ang="0">
                  <a:pos x="123" y="31"/>
                </a:cxn>
                <a:cxn ang="0">
                  <a:pos x="111" y="35"/>
                </a:cxn>
                <a:cxn ang="0">
                  <a:pos x="54" y="43"/>
                </a:cxn>
                <a:cxn ang="0">
                  <a:pos x="51" y="44"/>
                </a:cxn>
                <a:cxn ang="0">
                  <a:pos x="41" y="54"/>
                </a:cxn>
                <a:cxn ang="0">
                  <a:pos x="55" y="62"/>
                </a:cxn>
              </a:cxnLst>
              <a:rect l="0" t="0" r="r" b="b"/>
              <a:pathLst>
                <a:path w="157" h="128">
                  <a:moveTo>
                    <a:pt x="0" y="128"/>
                  </a:moveTo>
                  <a:cubicBezTo>
                    <a:pt x="0" y="93"/>
                    <a:pt x="0" y="60"/>
                    <a:pt x="0" y="26"/>
                  </a:cubicBezTo>
                  <a:cubicBezTo>
                    <a:pt x="53" y="23"/>
                    <a:pt x="107" y="21"/>
                    <a:pt x="157" y="0"/>
                  </a:cubicBezTo>
                  <a:cubicBezTo>
                    <a:pt x="157" y="2"/>
                    <a:pt x="157" y="4"/>
                    <a:pt x="157" y="6"/>
                  </a:cubicBezTo>
                  <a:cubicBezTo>
                    <a:pt x="157" y="35"/>
                    <a:pt x="157" y="65"/>
                    <a:pt x="157" y="94"/>
                  </a:cubicBezTo>
                  <a:cubicBezTo>
                    <a:pt x="157" y="100"/>
                    <a:pt x="156" y="103"/>
                    <a:pt x="151" y="104"/>
                  </a:cubicBezTo>
                  <a:cubicBezTo>
                    <a:pt x="138" y="109"/>
                    <a:pt x="126" y="113"/>
                    <a:pt x="112" y="116"/>
                  </a:cubicBezTo>
                  <a:cubicBezTo>
                    <a:pt x="81" y="123"/>
                    <a:pt x="48" y="126"/>
                    <a:pt x="16" y="127"/>
                  </a:cubicBezTo>
                  <a:cubicBezTo>
                    <a:pt x="11" y="127"/>
                    <a:pt x="6" y="128"/>
                    <a:pt x="0" y="128"/>
                  </a:cubicBezTo>
                  <a:close/>
                  <a:moveTo>
                    <a:pt x="55" y="62"/>
                  </a:moveTo>
                  <a:cubicBezTo>
                    <a:pt x="62" y="61"/>
                    <a:pt x="71" y="61"/>
                    <a:pt x="80" y="59"/>
                  </a:cubicBezTo>
                  <a:cubicBezTo>
                    <a:pt x="96" y="56"/>
                    <a:pt x="113" y="53"/>
                    <a:pt x="129" y="49"/>
                  </a:cubicBezTo>
                  <a:cubicBezTo>
                    <a:pt x="135" y="48"/>
                    <a:pt x="137" y="42"/>
                    <a:pt x="135" y="37"/>
                  </a:cubicBezTo>
                  <a:cubicBezTo>
                    <a:pt x="134" y="32"/>
                    <a:pt x="129" y="30"/>
                    <a:pt x="123" y="31"/>
                  </a:cubicBezTo>
                  <a:cubicBezTo>
                    <a:pt x="119" y="32"/>
                    <a:pt x="115" y="34"/>
                    <a:pt x="111" y="35"/>
                  </a:cubicBezTo>
                  <a:cubicBezTo>
                    <a:pt x="92" y="38"/>
                    <a:pt x="73" y="40"/>
                    <a:pt x="54" y="43"/>
                  </a:cubicBezTo>
                  <a:cubicBezTo>
                    <a:pt x="53" y="43"/>
                    <a:pt x="52" y="43"/>
                    <a:pt x="51" y="44"/>
                  </a:cubicBezTo>
                  <a:cubicBezTo>
                    <a:pt x="45" y="44"/>
                    <a:pt x="41" y="48"/>
                    <a:pt x="41" y="54"/>
                  </a:cubicBezTo>
                  <a:cubicBezTo>
                    <a:pt x="42" y="59"/>
                    <a:pt x="46" y="63"/>
                    <a:pt x="55" y="6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31"/>
            <p:cNvSpPr>
              <a:spLocks noEditPoints="1"/>
            </p:cNvSpPr>
            <p:nvPr/>
          </p:nvSpPr>
          <p:spPr bwMode="gray">
            <a:xfrm>
              <a:off x="4868499" y="3506469"/>
              <a:ext cx="136766" cy="109670"/>
            </a:xfrm>
            <a:custGeom>
              <a:avLst/>
              <a:gdLst/>
              <a:ahLst/>
              <a:cxnLst>
                <a:cxn ang="0">
                  <a:pos x="0" y="127"/>
                </a:cxn>
                <a:cxn ang="0">
                  <a:pos x="0" y="122"/>
                </a:cxn>
                <a:cxn ang="0">
                  <a:pos x="0" y="31"/>
                </a:cxn>
                <a:cxn ang="0">
                  <a:pos x="5" y="25"/>
                </a:cxn>
                <a:cxn ang="0">
                  <a:pos x="124" y="10"/>
                </a:cxn>
                <a:cxn ang="0">
                  <a:pos x="157" y="0"/>
                </a:cxn>
                <a:cxn ang="0">
                  <a:pos x="157" y="4"/>
                </a:cxn>
                <a:cxn ang="0">
                  <a:pos x="157" y="91"/>
                </a:cxn>
                <a:cxn ang="0">
                  <a:pos x="151" y="102"/>
                </a:cxn>
                <a:cxn ang="0">
                  <a:pos x="113" y="114"/>
                </a:cxn>
                <a:cxn ang="0">
                  <a:pos x="8" y="127"/>
                </a:cxn>
                <a:cxn ang="0">
                  <a:pos x="0" y="127"/>
                </a:cxn>
                <a:cxn ang="0">
                  <a:pos x="126" y="31"/>
                </a:cxn>
                <a:cxn ang="0">
                  <a:pos x="123" y="32"/>
                </a:cxn>
                <a:cxn ang="0">
                  <a:pos x="50" y="44"/>
                </a:cxn>
                <a:cxn ang="0">
                  <a:pos x="41" y="54"/>
                </a:cxn>
                <a:cxn ang="0">
                  <a:pos x="52" y="63"/>
                </a:cxn>
                <a:cxn ang="0">
                  <a:pos x="103" y="56"/>
                </a:cxn>
                <a:cxn ang="0">
                  <a:pos x="129" y="50"/>
                </a:cxn>
                <a:cxn ang="0">
                  <a:pos x="136" y="39"/>
                </a:cxn>
                <a:cxn ang="0">
                  <a:pos x="126" y="31"/>
                </a:cxn>
              </a:cxnLst>
              <a:rect l="0" t="0" r="r" b="b"/>
              <a:pathLst>
                <a:path w="157" h="127">
                  <a:moveTo>
                    <a:pt x="0" y="127"/>
                  </a:moveTo>
                  <a:cubicBezTo>
                    <a:pt x="0" y="125"/>
                    <a:pt x="0" y="124"/>
                    <a:pt x="0" y="122"/>
                  </a:cubicBezTo>
                  <a:cubicBezTo>
                    <a:pt x="0" y="92"/>
                    <a:pt x="0" y="61"/>
                    <a:pt x="0" y="31"/>
                  </a:cubicBezTo>
                  <a:cubicBezTo>
                    <a:pt x="0" y="26"/>
                    <a:pt x="1" y="25"/>
                    <a:pt x="5" y="25"/>
                  </a:cubicBezTo>
                  <a:cubicBezTo>
                    <a:pt x="45" y="24"/>
                    <a:pt x="85" y="20"/>
                    <a:pt x="124" y="10"/>
                  </a:cubicBezTo>
                  <a:cubicBezTo>
                    <a:pt x="135" y="8"/>
                    <a:pt x="146" y="3"/>
                    <a:pt x="157" y="0"/>
                  </a:cubicBezTo>
                  <a:cubicBezTo>
                    <a:pt x="157" y="1"/>
                    <a:pt x="157" y="3"/>
                    <a:pt x="157" y="4"/>
                  </a:cubicBezTo>
                  <a:cubicBezTo>
                    <a:pt x="157" y="33"/>
                    <a:pt x="157" y="62"/>
                    <a:pt x="157" y="91"/>
                  </a:cubicBezTo>
                  <a:cubicBezTo>
                    <a:pt x="157" y="97"/>
                    <a:pt x="155" y="100"/>
                    <a:pt x="151" y="102"/>
                  </a:cubicBezTo>
                  <a:cubicBezTo>
                    <a:pt x="138" y="106"/>
                    <a:pt x="126" y="111"/>
                    <a:pt x="113" y="114"/>
                  </a:cubicBezTo>
                  <a:cubicBezTo>
                    <a:pt x="78" y="122"/>
                    <a:pt x="43" y="126"/>
                    <a:pt x="8" y="127"/>
                  </a:cubicBezTo>
                  <a:cubicBezTo>
                    <a:pt x="5" y="127"/>
                    <a:pt x="3" y="127"/>
                    <a:pt x="0" y="127"/>
                  </a:cubicBezTo>
                  <a:close/>
                  <a:moveTo>
                    <a:pt x="126" y="31"/>
                  </a:moveTo>
                  <a:cubicBezTo>
                    <a:pt x="125" y="32"/>
                    <a:pt x="124" y="32"/>
                    <a:pt x="123" y="32"/>
                  </a:cubicBezTo>
                  <a:cubicBezTo>
                    <a:pt x="99" y="39"/>
                    <a:pt x="75" y="42"/>
                    <a:pt x="50" y="44"/>
                  </a:cubicBezTo>
                  <a:cubicBezTo>
                    <a:pt x="45" y="45"/>
                    <a:pt x="41" y="49"/>
                    <a:pt x="41" y="54"/>
                  </a:cubicBezTo>
                  <a:cubicBezTo>
                    <a:pt x="41" y="59"/>
                    <a:pt x="46" y="64"/>
                    <a:pt x="52" y="63"/>
                  </a:cubicBezTo>
                  <a:cubicBezTo>
                    <a:pt x="69" y="61"/>
                    <a:pt x="86" y="59"/>
                    <a:pt x="103" y="56"/>
                  </a:cubicBezTo>
                  <a:cubicBezTo>
                    <a:pt x="112" y="55"/>
                    <a:pt x="121" y="52"/>
                    <a:pt x="129" y="50"/>
                  </a:cubicBezTo>
                  <a:cubicBezTo>
                    <a:pt x="134" y="48"/>
                    <a:pt x="137" y="44"/>
                    <a:pt x="136" y="39"/>
                  </a:cubicBezTo>
                  <a:cubicBezTo>
                    <a:pt x="135" y="34"/>
                    <a:pt x="131" y="32"/>
                    <a:pt x="126" y="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32"/>
            <p:cNvSpPr>
              <a:spLocks/>
            </p:cNvSpPr>
            <p:nvPr/>
          </p:nvSpPr>
          <p:spPr bwMode="gray">
            <a:xfrm>
              <a:off x="4583356" y="3807095"/>
              <a:ext cx="105800" cy="30966"/>
            </a:xfrm>
            <a:custGeom>
              <a:avLst/>
              <a:gdLst/>
              <a:ahLst/>
              <a:cxnLst>
                <a:cxn ang="0">
                  <a:pos x="18" y="36"/>
                </a:cxn>
                <a:cxn ang="0">
                  <a:pos x="2" y="25"/>
                </a:cxn>
                <a:cxn ang="0">
                  <a:pos x="14" y="17"/>
                </a:cxn>
                <a:cxn ang="0">
                  <a:pos x="70" y="11"/>
                </a:cxn>
                <a:cxn ang="0">
                  <a:pos x="107" y="2"/>
                </a:cxn>
                <a:cxn ang="0">
                  <a:pos x="120" y="7"/>
                </a:cxn>
                <a:cxn ang="0">
                  <a:pos x="113" y="20"/>
                </a:cxn>
                <a:cxn ang="0">
                  <a:pos x="55" y="32"/>
                </a:cxn>
                <a:cxn ang="0">
                  <a:pos x="18" y="36"/>
                </a:cxn>
              </a:cxnLst>
              <a:rect l="0" t="0" r="r" b="b"/>
              <a:pathLst>
                <a:path w="122" h="36">
                  <a:moveTo>
                    <a:pt x="18" y="36"/>
                  </a:moveTo>
                  <a:cubicBezTo>
                    <a:pt x="6" y="36"/>
                    <a:pt x="0" y="32"/>
                    <a:pt x="2" y="25"/>
                  </a:cubicBezTo>
                  <a:cubicBezTo>
                    <a:pt x="3" y="20"/>
                    <a:pt x="7" y="18"/>
                    <a:pt x="14" y="17"/>
                  </a:cubicBezTo>
                  <a:cubicBezTo>
                    <a:pt x="32" y="15"/>
                    <a:pt x="51" y="14"/>
                    <a:pt x="70" y="11"/>
                  </a:cubicBezTo>
                  <a:cubicBezTo>
                    <a:pt x="82" y="9"/>
                    <a:pt x="95" y="5"/>
                    <a:pt x="107" y="2"/>
                  </a:cubicBezTo>
                  <a:cubicBezTo>
                    <a:pt x="113" y="0"/>
                    <a:pt x="118" y="2"/>
                    <a:pt x="120" y="7"/>
                  </a:cubicBezTo>
                  <a:cubicBezTo>
                    <a:pt x="122" y="12"/>
                    <a:pt x="120" y="17"/>
                    <a:pt x="113" y="20"/>
                  </a:cubicBezTo>
                  <a:cubicBezTo>
                    <a:pt x="95" y="27"/>
                    <a:pt x="75" y="30"/>
                    <a:pt x="55" y="32"/>
                  </a:cubicBezTo>
                  <a:cubicBezTo>
                    <a:pt x="41" y="34"/>
                    <a:pt x="28" y="35"/>
                    <a:pt x="18" y="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33"/>
            <p:cNvSpPr>
              <a:spLocks/>
            </p:cNvSpPr>
            <p:nvPr/>
          </p:nvSpPr>
          <p:spPr bwMode="gray">
            <a:xfrm>
              <a:off x="4583356" y="3693554"/>
              <a:ext cx="105800" cy="32256"/>
            </a:xfrm>
            <a:custGeom>
              <a:avLst/>
              <a:gdLst/>
              <a:ahLst/>
              <a:cxnLst>
                <a:cxn ang="0">
                  <a:pos x="14" y="37"/>
                </a:cxn>
                <a:cxn ang="0">
                  <a:pos x="10" y="37"/>
                </a:cxn>
                <a:cxn ang="0">
                  <a:pos x="1" y="28"/>
                </a:cxn>
                <a:cxn ang="0">
                  <a:pos x="9" y="18"/>
                </a:cxn>
                <a:cxn ang="0">
                  <a:pos x="41" y="15"/>
                </a:cxn>
                <a:cxn ang="0">
                  <a:pos x="106" y="2"/>
                </a:cxn>
                <a:cxn ang="0">
                  <a:pos x="119" y="8"/>
                </a:cxn>
                <a:cxn ang="0">
                  <a:pos x="113" y="20"/>
                </a:cxn>
                <a:cxn ang="0">
                  <a:pos x="64" y="31"/>
                </a:cxn>
                <a:cxn ang="0">
                  <a:pos x="14" y="37"/>
                </a:cxn>
                <a:cxn ang="0">
                  <a:pos x="14" y="37"/>
                </a:cxn>
              </a:cxnLst>
              <a:rect l="0" t="0" r="r" b="b"/>
              <a:pathLst>
                <a:path w="121" h="37">
                  <a:moveTo>
                    <a:pt x="14" y="37"/>
                  </a:moveTo>
                  <a:cubicBezTo>
                    <a:pt x="12" y="37"/>
                    <a:pt x="11" y="37"/>
                    <a:pt x="10" y="37"/>
                  </a:cubicBezTo>
                  <a:cubicBezTo>
                    <a:pt x="5" y="36"/>
                    <a:pt x="1" y="33"/>
                    <a:pt x="1" y="28"/>
                  </a:cubicBezTo>
                  <a:cubicBezTo>
                    <a:pt x="0" y="23"/>
                    <a:pt x="3" y="19"/>
                    <a:pt x="9" y="18"/>
                  </a:cubicBezTo>
                  <a:cubicBezTo>
                    <a:pt x="19" y="17"/>
                    <a:pt x="30" y="16"/>
                    <a:pt x="41" y="15"/>
                  </a:cubicBezTo>
                  <a:cubicBezTo>
                    <a:pt x="63" y="13"/>
                    <a:pt x="85" y="10"/>
                    <a:pt x="106" y="2"/>
                  </a:cubicBezTo>
                  <a:cubicBezTo>
                    <a:pt x="112" y="0"/>
                    <a:pt x="117" y="2"/>
                    <a:pt x="119" y="8"/>
                  </a:cubicBezTo>
                  <a:cubicBezTo>
                    <a:pt x="121" y="13"/>
                    <a:pt x="119" y="18"/>
                    <a:pt x="113" y="20"/>
                  </a:cubicBezTo>
                  <a:cubicBezTo>
                    <a:pt x="97" y="24"/>
                    <a:pt x="81" y="28"/>
                    <a:pt x="64" y="31"/>
                  </a:cubicBezTo>
                  <a:cubicBezTo>
                    <a:pt x="48" y="34"/>
                    <a:pt x="31" y="35"/>
                    <a:pt x="14" y="37"/>
                  </a:cubicBezTo>
                  <a:cubicBezTo>
                    <a:pt x="14" y="37"/>
                    <a:pt x="14" y="37"/>
                    <a:pt x="14" y="3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34"/>
            <p:cNvSpPr>
              <a:spLocks/>
            </p:cNvSpPr>
            <p:nvPr/>
          </p:nvSpPr>
          <p:spPr bwMode="gray">
            <a:xfrm>
              <a:off x="4583356" y="3919346"/>
              <a:ext cx="105800" cy="32256"/>
            </a:xfrm>
            <a:custGeom>
              <a:avLst/>
              <a:gdLst/>
              <a:ahLst/>
              <a:cxnLst>
                <a:cxn ang="0">
                  <a:pos x="11" y="37"/>
                </a:cxn>
                <a:cxn ang="0">
                  <a:pos x="1" y="28"/>
                </a:cxn>
                <a:cxn ang="0">
                  <a:pos x="11" y="18"/>
                </a:cxn>
                <a:cxn ang="0">
                  <a:pos x="47" y="14"/>
                </a:cxn>
                <a:cxn ang="0">
                  <a:pos x="106" y="2"/>
                </a:cxn>
                <a:cxn ang="0">
                  <a:pos x="119" y="7"/>
                </a:cxn>
                <a:cxn ang="0">
                  <a:pos x="113" y="20"/>
                </a:cxn>
                <a:cxn ang="0">
                  <a:pos x="62" y="31"/>
                </a:cxn>
                <a:cxn ang="0">
                  <a:pos x="11" y="37"/>
                </a:cxn>
              </a:cxnLst>
              <a:rect l="0" t="0" r="r" b="b"/>
              <a:pathLst>
                <a:path w="121" h="37">
                  <a:moveTo>
                    <a:pt x="11" y="37"/>
                  </a:moveTo>
                  <a:cubicBezTo>
                    <a:pt x="5" y="37"/>
                    <a:pt x="1" y="33"/>
                    <a:pt x="1" y="28"/>
                  </a:cubicBezTo>
                  <a:cubicBezTo>
                    <a:pt x="0" y="22"/>
                    <a:pt x="4" y="18"/>
                    <a:pt x="11" y="18"/>
                  </a:cubicBezTo>
                  <a:cubicBezTo>
                    <a:pt x="23" y="16"/>
                    <a:pt x="35" y="16"/>
                    <a:pt x="47" y="14"/>
                  </a:cubicBezTo>
                  <a:cubicBezTo>
                    <a:pt x="67" y="12"/>
                    <a:pt x="87" y="9"/>
                    <a:pt x="106" y="2"/>
                  </a:cubicBezTo>
                  <a:cubicBezTo>
                    <a:pt x="112" y="0"/>
                    <a:pt x="117" y="2"/>
                    <a:pt x="119" y="7"/>
                  </a:cubicBezTo>
                  <a:cubicBezTo>
                    <a:pt x="121" y="13"/>
                    <a:pt x="119" y="18"/>
                    <a:pt x="113" y="20"/>
                  </a:cubicBezTo>
                  <a:cubicBezTo>
                    <a:pt x="96" y="24"/>
                    <a:pt x="79" y="29"/>
                    <a:pt x="62" y="31"/>
                  </a:cubicBezTo>
                  <a:cubicBezTo>
                    <a:pt x="45" y="34"/>
                    <a:pt x="28" y="35"/>
                    <a:pt x="11" y="3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35"/>
            <p:cNvSpPr>
              <a:spLocks/>
            </p:cNvSpPr>
            <p:nvPr/>
          </p:nvSpPr>
          <p:spPr bwMode="gray">
            <a:xfrm>
              <a:off x="4751087" y="3565820"/>
              <a:ext cx="82575" cy="28385"/>
            </a:xfrm>
            <a:custGeom>
              <a:avLst/>
              <a:gdLst/>
              <a:ahLst/>
              <a:cxnLst>
                <a:cxn ang="0">
                  <a:pos x="14" y="33"/>
                </a:cxn>
                <a:cxn ang="0">
                  <a:pos x="0" y="24"/>
                </a:cxn>
                <a:cxn ang="0">
                  <a:pos x="10" y="14"/>
                </a:cxn>
                <a:cxn ang="0">
                  <a:pos x="74" y="4"/>
                </a:cxn>
                <a:cxn ang="0">
                  <a:pos x="82" y="2"/>
                </a:cxn>
                <a:cxn ang="0">
                  <a:pos x="94" y="8"/>
                </a:cxn>
                <a:cxn ang="0">
                  <a:pos x="88" y="19"/>
                </a:cxn>
                <a:cxn ang="0">
                  <a:pos x="46" y="29"/>
                </a:cxn>
                <a:cxn ang="0">
                  <a:pos x="14" y="33"/>
                </a:cxn>
              </a:cxnLst>
              <a:rect l="0" t="0" r="r" b="b"/>
              <a:pathLst>
                <a:path w="96" h="33">
                  <a:moveTo>
                    <a:pt x="14" y="33"/>
                  </a:moveTo>
                  <a:cubicBezTo>
                    <a:pt x="5" y="33"/>
                    <a:pt x="1" y="30"/>
                    <a:pt x="0" y="24"/>
                  </a:cubicBezTo>
                  <a:cubicBezTo>
                    <a:pt x="0" y="18"/>
                    <a:pt x="3" y="15"/>
                    <a:pt x="10" y="14"/>
                  </a:cubicBezTo>
                  <a:cubicBezTo>
                    <a:pt x="32" y="12"/>
                    <a:pt x="53" y="10"/>
                    <a:pt x="74" y="4"/>
                  </a:cubicBezTo>
                  <a:cubicBezTo>
                    <a:pt x="77" y="3"/>
                    <a:pt x="79" y="2"/>
                    <a:pt x="82" y="2"/>
                  </a:cubicBezTo>
                  <a:cubicBezTo>
                    <a:pt x="88" y="0"/>
                    <a:pt x="93" y="3"/>
                    <a:pt x="94" y="8"/>
                  </a:cubicBezTo>
                  <a:cubicBezTo>
                    <a:pt x="96" y="13"/>
                    <a:pt x="94" y="18"/>
                    <a:pt x="88" y="19"/>
                  </a:cubicBezTo>
                  <a:cubicBezTo>
                    <a:pt x="74" y="23"/>
                    <a:pt x="60" y="26"/>
                    <a:pt x="46" y="29"/>
                  </a:cubicBezTo>
                  <a:cubicBezTo>
                    <a:pt x="34" y="31"/>
                    <a:pt x="23" y="32"/>
                    <a:pt x="14" y="33"/>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36"/>
            <p:cNvSpPr>
              <a:spLocks/>
            </p:cNvSpPr>
            <p:nvPr/>
          </p:nvSpPr>
          <p:spPr bwMode="gray">
            <a:xfrm>
              <a:off x="4903335" y="3431635"/>
              <a:ext cx="83866" cy="29676"/>
            </a:xfrm>
            <a:custGeom>
              <a:avLst/>
              <a:gdLst/>
              <a:ahLst/>
              <a:cxnLst>
                <a:cxn ang="0">
                  <a:pos x="15" y="32"/>
                </a:cxn>
                <a:cxn ang="0">
                  <a:pos x="1" y="22"/>
                </a:cxn>
                <a:cxn ang="0">
                  <a:pos x="10" y="14"/>
                </a:cxn>
                <a:cxn ang="0">
                  <a:pos x="54" y="8"/>
                </a:cxn>
                <a:cxn ang="0">
                  <a:pos x="82" y="2"/>
                </a:cxn>
                <a:cxn ang="0">
                  <a:pos x="95" y="7"/>
                </a:cxn>
                <a:cxn ang="0">
                  <a:pos x="88" y="19"/>
                </a:cxn>
                <a:cxn ang="0">
                  <a:pos x="34" y="30"/>
                </a:cxn>
                <a:cxn ang="0">
                  <a:pos x="15" y="32"/>
                </a:cxn>
              </a:cxnLst>
              <a:rect l="0" t="0" r="r" b="b"/>
              <a:pathLst>
                <a:path w="97" h="33">
                  <a:moveTo>
                    <a:pt x="15" y="32"/>
                  </a:moveTo>
                  <a:cubicBezTo>
                    <a:pt x="5" y="33"/>
                    <a:pt x="0" y="28"/>
                    <a:pt x="1" y="22"/>
                  </a:cubicBezTo>
                  <a:cubicBezTo>
                    <a:pt x="2" y="17"/>
                    <a:pt x="5" y="14"/>
                    <a:pt x="10" y="14"/>
                  </a:cubicBezTo>
                  <a:cubicBezTo>
                    <a:pt x="25" y="12"/>
                    <a:pt x="39" y="11"/>
                    <a:pt x="54" y="8"/>
                  </a:cubicBezTo>
                  <a:cubicBezTo>
                    <a:pt x="63" y="7"/>
                    <a:pt x="73" y="4"/>
                    <a:pt x="82" y="2"/>
                  </a:cubicBezTo>
                  <a:cubicBezTo>
                    <a:pt x="89" y="0"/>
                    <a:pt x="94" y="2"/>
                    <a:pt x="95" y="7"/>
                  </a:cubicBezTo>
                  <a:cubicBezTo>
                    <a:pt x="97" y="13"/>
                    <a:pt x="95" y="18"/>
                    <a:pt x="88" y="19"/>
                  </a:cubicBezTo>
                  <a:cubicBezTo>
                    <a:pt x="70" y="23"/>
                    <a:pt x="52" y="27"/>
                    <a:pt x="34" y="30"/>
                  </a:cubicBezTo>
                  <a:cubicBezTo>
                    <a:pt x="27" y="31"/>
                    <a:pt x="20" y="32"/>
                    <a:pt x="15" y="32"/>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37"/>
            <p:cNvSpPr>
              <a:spLocks/>
            </p:cNvSpPr>
            <p:nvPr/>
          </p:nvSpPr>
          <p:spPr bwMode="gray">
            <a:xfrm>
              <a:off x="4903335" y="3636783"/>
              <a:ext cx="83866" cy="28385"/>
            </a:xfrm>
            <a:custGeom>
              <a:avLst/>
              <a:gdLst/>
              <a:ahLst/>
              <a:cxnLst>
                <a:cxn ang="0">
                  <a:pos x="14" y="32"/>
                </a:cxn>
                <a:cxn ang="0">
                  <a:pos x="0" y="24"/>
                </a:cxn>
                <a:cxn ang="0">
                  <a:pos x="10" y="14"/>
                </a:cxn>
                <a:cxn ang="0">
                  <a:pos x="13" y="13"/>
                </a:cxn>
                <a:cxn ang="0">
                  <a:pos x="70" y="5"/>
                </a:cxn>
                <a:cxn ang="0">
                  <a:pos x="82" y="1"/>
                </a:cxn>
                <a:cxn ang="0">
                  <a:pos x="94" y="7"/>
                </a:cxn>
                <a:cxn ang="0">
                  <a:pos x="88" y="19"/>
                </a:cxn>
                <a:cxn ang="0">
                  <a:pos x="39" y="29"/>
                </a:cxn>
                <a:cxn ang="0">
                  <a:pos x="14" y="32"/>
                </a:cxn>
              </a:cxnLst>
              <a:rect l="0" t="0" r="r" b="b"/>
              <a:pathLst>
                <a:path w="96" h="33">
                  <a:moveTo>
                    <a:pt x="14" y="32"/>
                  </a:moveTo>
                  <a:cubicBezTo>
                    <a:pt x="5" y="33"/>
                    <a:pt x="1" y="29"/>
                    <a:pt x="0" y="24"/>
                  </a:cubicBezTo>
                  <a:cubicBezTo>
                    <a:pt x="0" y="18"/>
                    <a:pt x="4" y="14"/>
                    <a:pt x="10" y="14"/>
                  </a:cubicBezTo>
                  <a:cubicBezTo>
                    <a:pt x="11" y="13"/>
                    <a:pt x="12" y="13"/>
                    <a:pt x="13" y="13"/>
                  </a:cubicBezTo>
                  <a:cubicBezTo>
                    <a:pt x="32" y="10"/>
                    <a:pt x="51" y="8"/>
                    <a:pt x="70" y="5"/>
                  </a:cubicBezTo>
                  <a:cubicBezTo>
                    <a:pt x="74" y="4"/>
                    <a:pt x="78" y="2"/>
                    <a:pt x="82" y="1"/>
                  </a:cubicBezTo>
                  <a:cubicBezTo>
                    <a:pt x="88" y="0"/>
                    <a:pt x="93" y="2"/>
                    <a:pt x="94" y="7"/>
                  </a:cubicBezTo>
                  <a:cubicBezTo>
                    <a:pt x="96" y="12"/>
                    <a:pt x="94" y="18"/>
                    <a:pt x="88" y="19"/>
                  </a:cubicBezTo>
                  <a:cubicBezTo>
                    <a:pt x="72" y="23"/>
                    <a:pt x="55" y="26"/>
                    <a:pt x="39" y="29"/>
                  </a:cubicBezTo>
                  <a:cubicBezTo>
                    <a:pt x="30" y="31"/>
                    <a:pt x="21" y="31"/>
                    <a:pt x="14" y="32"/>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38"/>
            <p:cNvSpPr>
              <a:spLocks/>
            </p:cNvSpPr>
            <p:nvPr/>
          </p:nvSpPr>
          <p:spPr bwMode="gray">
            <a:xfrm>
              <a:off x="4903335" y="3533564"/>
              <a:ext cx="83866" cy="28385"/>
            </a:xfrm>
            <a:custGeom>
              <a:avLst/>
              <a:gdLst/>
              <a:ahLst/>
              <a:cxnLst>
                <a:cxn ang="0">
                  <a:pos x="85" y="0"/>
                </a:cxn>
                <a:cxn ang="0">
                  <a:pos x="95" y="8"/>
                </a:cxn>
                <a:cxn ang="0">
                  <a:pos x="88" y="19"/>
                </a:cxn>
                <a:cxn ang="0">
                  <a:pos x="62" y="25"/>
                </a:cxn>
                <a:cxn ang="0">
                  <a:pos x="11" y="32"/>
                </a:cxn>
                <a:cxn ang="0">
                  <a:pos x="0" y="23"/>
                </a:cxn>
                <a:cxn ang="0">
                  <a:pos x="9" y="13"/>
                </a:cxn>
                <a:cxn ang="0">
                  <a:pos x="82" y="1"/>
                </a:cxn>
                <a:cxn ang="0">
                  <a:pos x="85" y="0"/>
                </a:cxn>
              </a:cxnLst>
              <a:rect l="0" t="0" r="r" b="b"/>
              <a:pathLst>
                <a:path w="96" h="33">
                  <a:moveTo>
                    <a:pt x="85" y="0"/>
                  </a:moveTo>
                  <a:cubicBezTo>
                    <a:pt x="90" y="1"/>
                    <a:pt x="94" y="3"/>
                    <a:pt x="95" y="8"/>
                  </a:cubicBezTo>
                  <a:cubicBezTo>
                    <a:pt x="96" y="13"/>
                    <a:pt x="93" y="17"/>
                    <a:pt x="88" y="19"/>
                  </a:cubicBezTo>
                  <a:cubicBezTo>
                    <a:pt x="80" y="21"/>
                    <a:pt x="71" y="24"/>
                    <a:pt x="62" y="25"/>
                  </a:cubicBezTo>
                  <a:cubicBezTo>
                    <a:pt x="45" y="28"/>
                    <a:pt x="28" y="30"/>
                    <a:pt x="11" y="32"/>
                  </a:cubicBezTo>
                  <a:cubicBezTo>
                    <a:pt x="5" y="33"/>
                    <a:pt x="0" y="28"/>
                    <a:pt x="0" y="23"/>
                  </a:cubicBezTo>
                  <a:cubicBezTo>
                    <a:pt x="0" y="18"/>
                    <a:pt x="4" y="14"/>
                    <a:pt x="9" y="13"/>
                  </a:cubicBezTo>
                  <a:cubicBezTo>
                    <a:pt x="34" y="11"/>
                    <a:pt x="58" y="8"/>
                    <a:pt x="82" y="1"/>
                  </a:cubicBezTo>
                  <a:cubicBezTo>
                    <a:pt x="83" y="1"/>
                    <a:pt x="84" y="1"/>
                    <a:pt x="85" y="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25" name="Oval 124"/>
          <p:cNvSpPr/>
          <p:nvPr/>
        </p:nvSpPr>
        <p:spPr bwMode="gray">
          <a:xfrm>
            <a:off x="5285461" y="3665487"/>
            <a:ext cx="76200" cy="76200"/>
          </a:xfrm>
          <a:prstGeom prst="ellipse">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26" name="Oval 125"/>
          <p:cNvSpPr/>
          <p:nvPr/>
        </p:nvSpPr>
        <p:spPr bwMode="gray">
          <a:xfrm>
            <a:off x="5285461" y="5442459"/>
            <a:ext cx="76200" cy="76200"/>
          </a:xfrm>
          <a:prstGeom prst="ellipse">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19</a:t>
            </a:fld>
            <a:endParaRPr lang="en-US" dirty="0"/>
          </a:p>
        </p:txBody>
      </p:sp>
    </p:spTree>
    <p:extLst>
      <p:ext uri="{BB962C8B-B14F-4D97-AF65-F5344CB8AC3E}">
        <p14:creationId xmlns:p14="http://schemas.microsoft.com/office/powerpoint/2010/main" val="24416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gray"/>
        <p:txBody>
          <a:bodyPr/>
          <a:lstStyle/>
          <a:p>
            <a:r>
              <a:rPr lang="en-US" dirty="0"/>
              <a:t>Re-Think Mobile…</a:t>
            </a:r>
            <a:br>
              <a:rPr lang="en-US" dirty="0"/>
            </a:br>
            <a:r>
              <a:rPr lang="en-US" dirty="0"/>
              <a:t>Beyond Mobile-First</a:t>
            </a:r>
          </a:p>
        </p:txBody>
      </p:sp>
      <p:sp>
        <p:nvSpPr>
          <p:cNvPr id="6" name="Text Placeholder 5"/>
          <p:cNvSpPr>
            <a:spLocks noGrp="1"/>
          </p:cNvSpPr>
          <p:nvPr>
            <p:ph type="body" sz="quarter" idx="13"/>
          </p:nvPr>
        </p:nvSpPr>
        <p:spPr bwMode="gray">
          <a:xfrm>
            <a:off x="531812" y="5257800"/>
            <a:ext cx="8763000" cy="533400"/>
          </a:xfrm>
        </p:spPr>
        <p:txBody>
          <a:bodyPr/>
          <a:lstStyle/>
          <a:p>
            <a:r>
              <a:rPr lang="en-US" dirty="0" smtClean="0"/>
              <a:t>August 27, 2015</a:t>
            </a:r>
            <a:endParaRPr lang="en-US" dirty="0"/>
          </a:p>
        </p:txBody>
      </p:sp>
      <p:sp>
        <p:nvSpPr>
          <p:cNvPr id="5" name="Slide Number Placeholder 4"/>
          <p:cNvSpPr>
            <a:spLocks noGrp="1"/>
          </p:cNvSpPr>
          <p:nvPr>
            <p:ph type="sldNum" sz="quarter" idx="12"/>
          </p:nvPr>
        </p:nvSpPr>
        <p:spPr bwMode="gray"/>
        <p:txBody>
          <a:bodyPr/>
          <a:lstStyle/>
          <a:p>
            <a:fld id="{C51EAA63-D034-42AE-91FA-B13B9518C7BE}" type="slidenum">
              <a:rPr lang="en-US" smtClean="0"/>
              <a:pPr/>
              <a:t>2</a:t>
            </a:fld>
            <a:endParaRPr lang="en-US" dirty="0"/>
          </a:p>
        </p:txBody>
      </p:sp>
    </p:spTree>
    <p:extLst>
      <p:ext uri="{BB962C8B-B14F-4D97-AF65-F5344CB8AC3E}">
        <p14:creationId xmlns:p14="http://schemas.microsoft.com/office/powerpoint/2010/main" val="3367760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pPr/>
              <a:t>20</a:t>
            </a:fld>
            <a:endParaRPr lang="en-US" dirty="0"/>
          </a:p>
        </p:txBody>
      </p:sp>
      <p:sp>
        <p:nvSpPr>
          <p:cNvPr id="6" name="Title 5"/>
          <p:cNvSpPr>
            <a:spLocks noGrp="1"/>
          </p:cNvSpPr>
          <p:nvPr>
            <p:ph type="title"/>
          </p:nvPr>
        </p:nvSpPr>
        <p:spPr>
          <a:xfrm>
            <a:off x="227012" y="1016000"/>
            <a:ext cx="11125200" cy="889000"/>
          </a:xfrm>
        </p:spPr>
        <p:txBody>
          <a:bodyPr/>
          <a:lstStyle/>
          <a:p>
            <a:pPr algn="ctr"/>
            <a:r>
              <a:rPr lang="en-US" dirty="0" smtClean="0"/>
              <a:t>DEMO</a:t>
            </a:r>
            <a:endParaRPr lang="en-US" dirty="0"/>
          </a:p>
        </p:txBody>
      </p:sp>
      <p:grpSp>
        <p:nvGrpSpPr>
          <p:cNvPr id="3" name="Group 7"/>
          <p:cNvGrpSpPr/>
          <p:nvPr/>
        </p:nvGrpSpPr>
        <p:grpSpPr>
          <a:xfrm>
            <a:off x="1827212" y="2710212"/>
            <a:ext cx="876300" cy="1371600"/>
            <a:chOff x="2246312" y="2438400"/>
            <a:chExt cx="1790700" cy="2895600"/>
          </a:xfrm>
        </p:grpSpPr>
        <p:sp>
          <p:nvSpPr>
            <p:cNvPr id="10" name="Rounded Rectangle 9"/>
            <p:cNvSpPr/>
            <p:nvPr/>
          </p:nvSpPr>
          <p:spPr>
            <a:xfrm rot="5400000">
              <a:off x="1693862" y="2990850"/>
              <a:ext cx="2895600" cy="1790700"/>
            </a:xfrm>
            <a:prstGeom prst="roundRect">
              <a:avLst>
                <a:gd name="adj" fmla="val 7126"/>
              </a:avLst>
            </a:prstGeom>
            <a:solidFill>
              <a:schemeClr val="accent6">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 name="Rectangle 10"/>
            <p:cNvSpPr/>
            <p:nvPr/>
          </p:nvSpPr>
          <p:spPr>
            <a:xfrm rot="5400000">
              <a:off x="1988784" y="2945512"/>
              <a:ext cx="2305756" cy="1559642"/>
            </a:xfrm>
            <a:prstGeom prst="rect">
              <a:avLst/>
            </a:prstGeom>
            <a:solidFill>
              <a:schemeClr val="bg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 name="Oval 11"/>
            <p:cNvSpPr/>
            <p:nvPr/>
          </p:nvSpPr>
          <p:spPr>
            <a:xfrm>
              <a:off x="2968368" y="4931833"/>
              <a:ext cx="346587" cy="321733"/>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grpSp>
        <p:nvGrpSpPr>
          <p:cNvPr id="4" name="Group 58"/>
          <p:cNvGrpSpPr/>
          <p:nvPr/>
        </p:nvGrpSpPr>
        <p:grpSpPr>
          <a:xfrm>
            <a:off x="4496555" y="2507239"/>
            <a:ext cx="2957116" cy="1988561"/>
            <a:chOff x="4496555" y="2723713"/>
            <a:chExt cx="2957116" cy="1988561"/>
          </a:xfrm>
        </p:grpSpPr>
        <p:sp>
          <p:nvSpPr>
            <p:cNvPr id="13" name="TextBox 12"/>
            <p:cNvSpPr txBox="1"/>
            <p:nvPr/>
          </p:nvSpPr>
          <p:spPr bwMode="gray">
            <a:xfrm>
              <a:off x="4721486" y="4235243"/>
              <a:ext cx="2354263" cy="477031"/>
            </a:xfrm>
            <a:prstGeom prst="rect">
              <a:avLst/>
            </a:prstGeom>
            <a:noFill/>
            <a:ln>
              <a:noFill/>
            </a:ln>
          </p:spPr>
          <p:txBody>
            <a:bodyPr lIns="45700" tIns="22849" rIns="45700" bIns="22849">
              <a:spAutoFit/>
            </a:bodyPr>
            <a:lstStyle/>
            <a:p>
              <a:pPr algn="ctr">
                <a:defRPr/>
              </a:pPr>
              <a:r>
                <a:rPr lang="en-US" sz="1400" b="1" cap="all" dirty="0">
                  <a:solidFill>
                    <a:srgbClr val="FF7700"/>
                  </a:solidFill>
                </a:rPr>
                <a:t>Mobile </a:t>
              </a:r>
            </a:p>
            <a:p>
              <a:pPr algn="ctr">
                <a:defRPr/>
              </a:pPr>
              <a:r>
                <a:rPr lang="en-US" sz="1400" b="1" cap="all" dirty="0">
                  <a:solidFill>
                    <a:srgbClr val="FF7700"/>
                  </a:solidFill>
                </a:rPr>
                <a:t>Cloud Service</a:t>
              </a:r>
            </a:p>
          </p:txBody>
        </p:sp>
        <p:sp>
          <p:nvSpPr>
            <p:cNvPr id="14" name="Freeform 12"/>
            <p:cNvSpPr>
              <a:spLocks noChangeArrowheads="1"/>
            </p:cNvSpPr>
            <p:nvPr/>
          </p:nvSpPr>
          <p:spPr bwMode="gray">
            <a:xfrm>
              <a:off x="4496555" y="2723713"/>
              <a:ext cx="2957116" cy="1188944"/>
            </a:xfrm>
            <a:custGeom>
              <a:avLst/>
              <a:gdLst>
                <a:gd name="T0" fmla="*/ 344 w 6844"/>
                <a:gd name="T1" fmla="*/ 2749 h 2750"/>
                <a:gd name="T2" fmla="*/ 344 w 6844"/>
                <a:gd name="T3" fmla="*/ 2749 h 2750"/>
                <a:gd name="T4" fmla="*/ 1344 w 6844"/>
                <a:gd name="T5" fmla="*/ 1406 h 2750"/>
                <a:gd name="T6" fmla="*/ 1500 w 6844"/>
                <a:gd name="T7" fmla="*/ 1375 h 2750"/>
                <a:gd name="T8" fmla="*/ 1531 w 6844"/>
                <a:gd name="T9" fmla="*/ 1437 h 2750"/>
                <a:gd name="T10" fmla="*/ 1563 w 6844"/>
                <a:gd name="T11" fmla="*/ 1719 h 2750"/>
                <a:gd name="T12" fmla="*/ 1625 w 6844"/>
                <a:gd name="T13" fmla="*/ 1781 h 2750"/>
                <a:gd name="T14" fmla="*/ 1875 w 6844"/>
                <a:gd name="T15" fmla="*/ 1844 h 2750"/>
                <a:gd name="T16" fmla="*/ 1844 w 6844"/>
                <a:gd name="T17" fmla="*/ 1656 h 2750"/>
                <a:gd name="T18" fmla="*/ 2031 w 6844"/>
                <a:gd name="T19" fmla="*/ 875 h 2750"/>
                <a:gd name="T20" fmla="*/ 3999 w 6844"/>
                <a:gd name="T21" fmla="*/ 937 h 2750"/>
                <a:gd name="T22" fmla="*/ 4030 w 6844"/>
                <a:gd name="T23" fmla="*/ 969 h 2750"/>
                <a:gd name="T24" fmla="*/ 3593 w 6844"/>
                <a:gd name="T25" fmla="*/ 1281 h 2750"/>
                <a:gd name="T26" fmla="*/ 3843 w 6844"/>
                <a:gd name="T27" fmla="*/ 1375 h 2750"/>
                <a:gd name="T28" fmla="*/ 3874 w 6844"/>
                <a:gd name="T29" fmla="*/ 1375 h 2750"/>
                <a:gd name="T30" fmla="*/ 4718 w 6844"/>
                <a:gd name="T31" fmla="*/ 1219 h 2750"/>
                <a:gd name="T32" fmla="*/ 5468 w 6844"/>
                <a:gd name="T33" fmla="*/ 1812 h 2750"/>
                <a:gd name="T34" fmla="*/ 5562 w 6844"/>
                <a:gd name="T35" fmla="*/ 1844 h 2750"/>
                <a:gd name="T36" fmla="*/ 6218 w 6844"/>
                <a:gd name="T37" fmla="*/ 2000 h 2750"/>
                <a:gd name="T38" fmla="*/ 6530 w 6844"/>
                <a:gd name="T39" fmla="*/ 2405 h 2750"/>
                <a:gd name="T40" fmla="*/ 6843 w 6844"/>
                <a:gd name="T41" fmla="*/ 2405 h 2750"/>
                <a:gd name="T42" fmla="*/ 5687 w 6844"/>
                <a:gd name="T43" fmla="*/ 1562 h 2750"/>
                <a:gd name="T44" fmla="*/ 5624 w 6844"/>
                <a:gd name="T45" fmla="*/ 1531 h 2750"/>
                <a:gd name="T46" fmla="*/ 4343 w 6844"/>
                <a:gd name="T47" fmla="*/ 906 h 2750"/>
                <a:gd name="T48" fmla="*/ 4280 w 6844"/>
                <a:gd name="T49" fmla="*/ 875 h 2750"/>
                <a:gd name="T50" fmla="*/ 2781 w 6844"/>
                <a:gd name="T51" fmla="*/ 93 h 2750"/>
                <a:gd name="T52" fmla="*/ 1625 w 6844"/>
                <a:gd name="T53" fmla="*/ 1062 h 2750"/>
                <a:gd name="T54" fmla="*/ 1563 w 6844"/>
                <a:gd name="T55" fmla="*/ 1094 h 2750"/>
                <a:gd name="T56" fmla="*/ 469 w 6844"/>
                <a:gd name="T57" fmla="*/ 1562 h 2750"/>
                <a:gd name="T58" fmla="*/ 63 w 6844"/>
                <a:gd name="T59" fmla="*/ 2749 h 2750"/>
                <a:gd name="T60" fmla="*/ 344 w 6844"/>
                <a:gd name="T61" fmla="*/ 2749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844" h="2750">
                  <a:moveTo>
                    <a:pt x="344" y="2749"/>
                  </a:moveTo>
                  <a:lnTo>
                    <a:pt x="344" y="2749"/>
                  </a:lnTo>
                  <a:cubicBezTo>
                    <a:pt x="281" y="2093"/>
                    <a:pt x="688" y="1531"/>
                    <a:pt x="1344" y="1406"/>
                  </a:cubicBezTo>
                  <a:cubicBezTo>
                    <a:pt x="1406" y="1406"/>
                    <a:pt x="1438" y="1406"/>
                    <a:pt x="1500" y="1375"/>
                  </a:cubicBezTo>
                  <a:cubicBezTo>
                    <a:pt x="1531" y="1375"/>
                    <a:pt x="1531" y="1406"/>
                    <a:pt x="1531" y="1437"/>
                  </a:cubicBezTo>
                  <a:cubicBezTo>
                    <a:pt x="1531" y="1531"/>
                    <a:pt x="1563" y="1625"/>
                    <a:pt x="1563" y="1719"/>
                  </a:cubicBezTo>
                  <a:cubicBezTo>
                    <a:pt x="1563" y="1750"/>
                    <a:pt x="1594" y="1750"/>
                    <a:pt x="1625" y="1781"/>
                  </a:cubicBezTo>
                  <a:cubicBezTo>
                    <a:pt x="1688" y="1781"/>
                    <a:pt x="1781" y="1812"/>
                    <a:pt x="1875" y="1844"/>
                  </a:cubicBezTo>
                  <a:cubicBezTo>
                    <a:pt x="1875" y="1781"/>
                    <a:pt x="1844" y="1719"/>
                    <a:pt x="1844" y="1656"/>
                  </a:cubicBezTo>
                  <a:cubicBezTo>
                    <a:pt x="1781" y="1375"/>
                    <a:pt x="1875" y="1094"/>
                    <a:pt x="2031" y="875"/>
                  </a:cubicBezTo>
                  <a:cubicBezTo>
                    <a:pt x="2531" y="187"/>
                    <a:pt x="3562" y="219"/>
                    <a:pt x="3999" y="937"/>
                  </a:cubicBezTo>
                  <a:cubicBezTo>
                    <a:pt x="3999" y="937"/>
                    <a:pt x="3999" y="969"/>
                    <a:pt x="4030" y="969"/>
                  </a:cubicBezTo>
                  <a:cubicBezTo>
                    <a:pt x="3843" y="1031"/>
                    <a:pt x="3718" y="1125"/>
                    <a:pt x="3593" y="1281"/>
                  </a:cubicBezTo>
                  <a:cubicBezTo>
                    <a:pt x="3655" y="1312"/>
                    <a:pt x="3749" y="1344"/>
                    <a:pt x="3843" y="1375"/>
                  </a:cubicBezTo>
                  <a:cubicBezTo>
                    <a:pt x="3843" y="1406"/>
                    <a:pt x="3843" y="1375"/>
                    <a:pt x="3874" y="1375"/>
                  </a:cubicBezTo>
                  <a:cubicBezTo>
                    <a:pt x="4124" y="1156"/>
                    <a:pt x="4405" y="1156"/>
                    <a:pt x="4718" y="1219"/>
                  </a:cubicBezTo>
                  <a:cubicBezTo>
                    <a:pt x="5062" y="1312"/>
                    <a:pt x="5280" y="1500"/>
                    <a:pt x="5468" y="1812"/>
                  </a:cubicBezTo>
                  <a:cubicBezTo>
                    <a:pt x="5468" y="1844"/>
                    <a:pt x="5499" y="1875"/>
                    <a:pt x="5562" y="1844"/>
                  </a:cubicBezTo>
                  <a:cubicBezTo>
                    <a:pt x="5780" y="1844"/>
                    <a:pt x="5999" y="1875"/>
                    <a:pt x="6218" y="2000"/>
                  </a:cubicBezTo>
                  <a:cubicBezTo>
                    <a:pt x="6374" y="2124"/>
                    <a:pt x="6468" y="2249"/>
                    <a:pt x="6530" y="2405"/>
                  </a:cubicBezTo>
                  <a:cubicBezTo>
                    <a:pt x="6624" y="2405"/>
                    <a:pt x="6749" y="2405"/>
                    <a:pt x="6843" y="2405"/>
                  </a:cubicBezTo>
                  <a:cubicBezTo>
                    <a:pt x="6687" y="1906"/>
                    <a:pt x="6218" y="1562"/>
                    <a:pt x="5687" y="1562"/>
                  </a:cubicBezTo>
                  <a:cubicBezTo>
                    <a:pt x="5655" y="1562"/>
                    <a:pt x="5655" y="1562"/>
                    <a:pt x="5624" y="1531"/>
                  </a:cubicBezTo>
                  <a:cubicBezTo>
                    <a:pt x="5312" y="1094"/>
                    <a:pt x="4874" y="906"/>
                    <a:pt x="4343" y="906"/>
                  </a:cubicBezTo>
                  <a:cubicBezTo>
                    <a:pt x="4312" y="906"/>
                    <a:pt x="4312" y="906"/>
                    <a:pt x="4280" y="875"/>
                  </a:cubicBezTo>
                  <a:cubicBezTo>
                    <a:pt x="3999" y="312"/>
                    <a:pt x="3406" y="0"/>
                    <a:pt x="2781" y="93"/>
                  </a:cubicBezTo>
                  <a:cubicBezTo>
                    <a:pt x="2219" y="187"/>
                    <a:pt x="1813" y="531"/>
                    <a:pt x="1625" y="1062"/>
                  </a:cubicBezTo>
                  <a:cubicBezTo>
                    <a:pt x="1594" y="1094"/>
                    <a:pt x="1594" y="1094"/>
                    <a:pt x="1563" y="1094"/>
                  </a:cubicBezTo>
                  <a:cubicBezTo>
                    <a:pt x="1125" y="1094"/>
                    <a:pt x="781" y="1250"/>
                    <a:pt x="469" y="1562"/>
                  </a:cubicBezTo>
                  <a:cubicBezTo>
                    <a:pt x="156" y="1875"/>
                    <a:pt x="0" y="2311"/>
                    <a:pt x="63" y="2749"/>
                  </a:cubicBezTo>
                  <a:cubicBezTo>
                    <a:pt x="156" y="2749"/>
                    <a:pt x="250" y="2749"/>
                    <a:pt x="344" y="2749"/>
                  </a:cubicBezTo>
                </a:path>
              </a:pathLst>
            </a:custGeom>
            <a:solidFill>
              <a:schemeClr val="accent3"/>
            </a:solidFill>
            <a:ln>
              <a:noFill/>
            </a:ln>
            <a:effectLst/>
            <a:extLst/>
          </p:spPr>
          <p:txBody>
            <a:bodyPr wrap="none" anchor="ctr"/>
            <a:lstStyle/>
            <a:p>
              <a:endParaRPr lang="en-US" dirty="0">
                <a:solidFill>
                  <a:srgbClr val="5F5F5F"/>
                </a:solidFill>
              </a:endParaRPr>
            </a:p>
          </p:txBody>
        </p:sp>
        <p:grpSp>
          <p:nvGrpSpPr>
            <p:cNvPr id="5" name="Group 151"/>
            <p:cNvGrpSpPr/>
            <p:nvPr/>
          </p:nvGrpSpPr>
          <p:grpSpPr bwMode="gray">
            <a:xfrm>
              <a:off x="5390548" y="3407201"/>
              <a:ext cx="967558" cy="724297"/>
              <a:chOff x="3385805" y="4038822"/>
              <a:chExt cx="790963" cy="592101"/>
            </a:xfrm>
          </p:grpSpPr>
          <p:sp>
            <p:nvSpPr>
              <p:cNvPr id="16" name="Freeform 242"/>
              <p:cNvSpPr>
                <a:spLocks noEditPoints="1"/>
              </p:cNvSpPr>
              <p:nvPr/>
            </p:nvSpPr>
            <p:spPr bwMode="gray">
              <a:xfrm>
                <a:off x="3385805" y="4038822"/>
                <a:ext cx="790963" cy="592101"/>
              </a:xfrm>
              <a:custGeom>
                <a:avLst/>
                <a:gdLst/>
                <a:ahLst/>
                <a:cxnLst>
                  <a:cxn ang="0">
                    <a:pos x="98" y="0"/>
                  </a:cxn>
                  <a:cxn ang="0">
                    <a:pos x="686" y="0"/>
                  </a:cxn>
                  <a:cxn ang="0">
                    <a:pos x="686" y="6"/>
                  </a:cxn>
                  <a:cxn ang="0">
                    <a:pos x="686" y="408"/>
                  </a:cxn>
                  <a:cxn ang="0">
                    <a:pos x="691" y="421"/>
                  </a:cxn>
                  <a:cxn ang="0">
                    <a:pos x="780" y="510"/>
                  </a:cxn>
                  <a:cxn ang="0">
                    <a:pos x="784" y="519"/>
                  </a:cxn>
                  <a:cxn ang="0">
                    <a:pos x="717" y="587"/>
                  </a:cxn>
                  <a:cxn ang="0">
                    <a:pos x="702" y="588"/>
                  </a:cxn>
                  <a:cxn ang="0">
                    <a:pos x="76" y="588"/>
                  </a:cxn>
                  <a:cxn ang="0">
                    <a:pos x="3" y="535"/>
                  </a:cxn>
                  <a:cxn ang="0">
                    <a:pos x="0" y="517"/>
                  </a:cxn>
                  <a:cxn ang="0">
                    <a:pos x="3" y="511"/>
                  </a:cxn>
                  <a:cxn ang="0">
                    <a:pos x="94" y="420"/>
                  </a:cxn>
                  <a:cxn ang="0">
                    <a:pos x="98" y="410"/>
                  </a:cxn>
                  <a:cxn ang="0">
                    <a:pos x="98" y="7"/>
                  </a:cxn>
                  <a:cxn ang="0">
                    <a:pos x="98" y="0"/>
                  </a:cxn>
                  <a:cxn ang="0">
                    <a:pos x="637" y="49"/>
                  </a:cxn>
                  <a:cxn ang="0">
                    <a:pos x="147" y="49"/>
                  </a:cxn>
                  <a:cxn ang="0">
                    <a:pos x="147" y="391"/>
                  </a:cxn>
                  <a:cxn ang="0">
                    <a:pos x="637" y="391"/>
                  </a:cxn>
                  <a:cxn ang="0">
                    <a:pos x="637" y="49"/>
                  </a:cxn>
                  <a:cxn ang="0">
                    <a:pos x="294" y="514"/>
                  </a:cxn>
                  <a:cxn ang="0">
                    <a:pos x="489" y="514"/>
                  </a:cxn>
                  <a:cxn ang="0">
                    <a:pos x="488" y="510"/>
                  </a:cxn>
                  <a:cxn ang="0">
                    <a:pos x="475" y="469"/>
                  </a:cxn>
                  <a:cxn ang="0">
                    <a:pos x="469" y="465"/>
                  </a:cxn>
                  <a:cxn ang="0">
                    <a:pos x="404" y="465"/>
                  </a:cxn>
                  <a:cxn ang="0">
                    <a:pos x="315" y="465"/>
                  </a:cxn>
                  <a:cxn ang="0">
                    <a:pos x="310" y="467"/>
                  </a:cxn>
                  <a:cxn ang="0">
                    <a:pos x="294" y="514"/>
                  </a:cxn>
                </a:cxnLst>
                <a:rect l="0" t="0" r="r" b="b"/>
                <a:pathLst>
                  <a:path w="784" h="588">
                    <a:moveTo>
                      <a:pt x="98" y="0"/>
                    </a:moveTo>
                    <a:cubicBezTo>
                      <a:pt x="294" y="0"/>
                      <a:pt x="489" y="0"/>
                      <a:pt x="686" y="0"/>
                    </a:cubicBezTo>
                    <a:cubicBezTo>
                      <a:pt x="686" y="2"/>
                      <a:pt x="686" y="4"/>
                      <a:pt x="686" y="6"/>
                    </a:cubicBezTo>
                    <a:cubicBezTo>
                      <a:pt x="686" y="140"/>
                      <a:pt x="686" y="274"/>
                      <a:pt x="686" y="408"/>
                    </a:cubicBezTo>
                    <a:cubicBezTo>
                      <a:pt x="686" y="414"/>
                      <a:pt x="687" y="417"/>
                      <a:pt x="691" y="421"/>
                    </a:cubicBezTo>
                    <a:cubicBezTo>
                      <a:pt x="721" y="451"/>
                      <a:pt x="751" y="481"/>
                      <a:pt x="780" y="510"/>
                    </a:cubicBezTo>
                    <a:cubicBezTo>
                      <a:pt x="783" y="513"/>
                      <a:pt x="784" y="515"/>
                      <a:pt x="784" y="519"/>
                    </a:cubicBezTo>
                    <a:cubicBezTo>
                      <a:pt x="782" y="555"/>
                      <a:pt x="753" y="584"/>
                      <a:pt x="717" y="587"/>
                    </a:cubicBezTo>
                    <a:cubicBezTo>
                      <a:pt x="712" y="587"/>
                      <a:pt x="707" y="588"/>
                      <a:pt x="702" y="588"/>
                    </a:cubicBezTo>
                    <a:cubicBezTo>
                      <a:pt x="494" y="588"/>
                      <a:pt x="285" y="588"/>
                      <a:pt x="76" y="588"/>
                    </a:cubicBezTo>
                    <a:cubicBezTo>
                      <a:pt x="41" y="588"/>
                      <a:pt x="13" y="567"/>
                      <a:pt x="3" y="535"/>
                    </a:cubicBezTo>
                    <a:cubicBezTo>
                      <a:pt x="1" y="529"/>
                      <a:pt x="0" y="523"/>
                      <a:pt x="0" y="517"/>
                    </a:cubicBezTo>
                    <a:cubicBezTo>
                      <a:pt x="0" y="515"/>
                      <a:pt x="1" y="513"/>
                      <a:pt x="3" y="511"/>
                    </a:cubicBezTo>
                    <a:cubicBezTo>
                      <a:pt x="33" y="481"/>
                      <a:pt x="63" y="450"/>
                      <a:pt x="94" y="420"/>
                    </a:cubicBezTo>
                    <a:cubicBezTo>
                      <a:pt x="97" y="417"/>
                      <a:pt x="98" y="414"/>
                      <a:pt x="98" y="410"/>
                    </a:cubicBezTo>
                    <a:cubicBezTo>
                      <a:pt x="98" y="276"/>
                      <a:pt x="98" y="141"/>
                      <a:pt x="98" y="7"/>
                    </a:cubicBezTo>
                    <a:cubicBezTo>
                      <a:pt x="98" y="4"/>
                      <a:pt x="98" y="2"/>
                      <a:pt x="98" y="0"/>
                    </a:cubicBezTo>
                    <a:close/>
                    <a:moveTo>
                      <a:pt x="637" y="49"/>
                    </a:moveTo>
                    <a:cubicBezTo>
                      <a:pt x="473" y="49"/>
                      <a:pt x="310" y="49"/>
                      <a:pt x="147" y="49"/>
                    </a:cubicBezTo>
                    <a:cubicBezTo>
                      <a:pt x="147" y="163"/>
                      <a:pt x="147" y="277"/>
                      <a:pt x="147" y="391"/>
                    </a:cubicBezTo>
                    <a:cubicBezTo>
                      <a:pt x="311" y="391"/>
                      <a:pt x="473" y="391"/>
                      <a:pt x="637" y="391"/>
                    </a:cubicBezTo>
                    <a:cubicBezTo>
                      <a:pt x="637" y="277"/>
                      <a:pt x="637" y="163"/>
                      <a:pt x="637" y="49"/>
                    </a:cubicBezTo>
                    <a:close/>
                    <a:moveTo>
                      <a:pt x="294" y="514"/>
                    </a:moveTo>
                    <a:cubicBezTo>
                      <a:pt x="359" y="514"/>
                      <a:pt x="424" y="514"/>
                      <a:pt x="489" y="514"/>
                    </a:cubicBezTo>
                    <a:cubicBezTo>
                      <a:pt x="489" y="512"/>
                      <a:pt x="489" y="511"/>
                      <a:pt x="488" y="510"/>
                    </a:cubicBezTo>
                    <a:cubicBezTo>
                      <a:pt x="484" y="496"/>
                      <a:pt x="479" y="483"/>
                      <a:pt x="475" y="469"/>
                    </a:cubicBezTo>
                    <a:cubicBezTo>
                      <a:pt x="474" y="466"/>
                      <a:pt x="472" y="465"/>
                      <a:pt x="469" y="465"/>
                    </a:cubicBezTo>
                    <a:cubicBezTo>
                      <a:pt x="447" y="465"/>
                      <a:pt x="425" y="465"/>
                      <a:pt x="404" y="465"/>
                    </a:cubicBezTo>
                    <a:cubicBezTo>
                      <a:pt x="374" y="465"/>
                      <a:pt x="344" y="465"/>
                      <a:pt x="315" y="465"/>
                    </a:cubicBezTo>
                    <a:cubicBezTo>
                      <a:pt x="313" y="465"/>
                      <a:pt x="310" y="466"/>
                      <a:pt x="310" y="467"/>
                    </a:cubicBezTo>
                    <a:cubicBezTo>
                      <a:pt x="304" y="482"/>
                      <a:pt x="299" y="498"/>
                      <a:pt x="294" y="514"/>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7" name="Freeform 243"/>
              <p:cNvSpPr>
                <a:spLocks noEditPoints="1"/>
              </p:cNvSpPr>
              <p:nvPr/>
            </p:nvSpPr>
            <p:spPr bwMode="gray">
              <a:xfrm>
                <a:off x="3533831" y="4088163"/>
                <a:ext cx="494913" cy="343897"/>
              </a:xfrm>
              <a:custGeom>
                <a:avLst/>
                <a:gdLst/>
                <a:ahLst/>
                <a:cxnLst>
                  <a:cxn ang="0">
                    <a:pos x="490" y="0"/>
                  </a:cxn>
                  <a:cxn ang="0">
                    <a:pos x="490" y="342"/>
                  </a:cxn>
                  <a:cxn ang="0">
                    <a:pos x="0" y="342"/>
                  </a:cxn>
                  <a:cxn ang="0">
                    <a:pos x="0" y="0"/>
                  </a:cxn>
                  <a:cxn ang="0">
                    <a:pos x="490" y="0"/>
                  </a:cxn>
                  <a:cxn ang="0">
                    <a:pos x="139" y="75"/>
                  </a:cxn>
                  <a:cxn ang="0">
                    <a:pos x="139" y="81"/>
                  </a:cxn>
                  <a:cxn ang="0">
                    <a:pos x="138" y="168"/>
                  </a:cxn>
                  <a:cxn ang="0">
                    <a:pos x="158" y="238"/>
                  </a:cxn>
                  <a:cxn ang="0">
                    <a:pos x="243" y="312"/>
                  </a:cxn>
                  <a:cxn ang="0">
                    <a:pos x="248" y="312"/>
                  </a:cxn>
                  <a:cxn ang="0">
                    <a:pos x="299" y="278"/>
                  </a:cxn>
                  <a:cxn ang="0">
                    <a:pos x="349" y="195"/>
                  </a:cxn>
                  <a:cxn ang="0">
                    <a:pos x="351" y="172"/>
                  </a:cxn>
                  <a:cxn ang="0">
                    <a:pos x="351" y="76"/>
                  </a:cxn>
                  <a:cxn ang="0">
                    <a:pos x="349" y="75"/>
                  </a:cxn>
                  <a:cxn ang="0">
                    <a:pos x="248" y="31"/>
                  </a:cxn>
                  <a:cxn ang="0">
                    <a:pos x="241" y="32"/>
                  </a:cxn>
                  <a:cxn ang="0">
                    <a:pos x="189" y="54"/>
                  </a:cxn>
                  <a:cxn ang="0">
                    <a:pos x="139" y="75"/>
                  </a:cxn>
                </a:cxnLst>
                <a:rect l="0" t="0" r="r" b="b"/>
                <a:pathLst>
                  <a:path w="490" h="342">
                    <a:moveTo>
                      <a:pt x="490" y="0"/>
                    </a:moveTo>
                    <a:cubicBezTo>
                      <a:pt x="490" y="114"/>
                      <a:pt x="490" y="228"/>
                      <a:pt x="490" y="342"/>
                    </a:cubicBezTo>
                    <a:cubicBezTo>
                      <a:pt x="326" y="342"/>
                      <a:pt x="164" y="342"/>
                      <a:pt x="0" y="342"/>
                    </a:cubicBezTo>
                    <a:cubicBezTo>
                      <a:pt x="0" y="228"/>
                      <a:pt x="0" y="114"/>
                      <a:pt x="0" y="0"/>
                    </a:cubicBezTo>
                    <a:cubicBezTo>
                      <a:pt x="163" y="0"/>
                      <a:pt x="326" y="0"/>
                      <a:pt x="490" y="0"/>
                    </a:cubicBezTo>
                    <a:close/>
                    <a:moveTo>
                      <a:pt x="139" y="75"/>
                    </a:moveTo>
                    <a:cubicBezTo>
                      <a:pt x="139" y="77"/>
                      <a:pt x="139" y="79"/>
                      <a:pt x="139" y="81"/>
                    </a:cubicBezTo>
                    <a:cubicBezTo>
                      <a:pt x="139" y="110"/>
                      <a:pt x="139" y="139"/>
                      <a:pt x="138" y="168"/>
                    </a:cubicBezTo>
                    <a:cubicBezTo>
                      <a:pt x="138" y="193"/>
                      <a:pt x="145" y="216"/>
                      <a:pt x="158" y="238"/>
                    </a:cubicBezTo>
                    <a:cubicBezTo>
                      <a:pt x="178" y="271"/>
                      <a:pt x="208" y="295"/>
                      <a:pt x="243" y="312"/>
                    </a:cubicBezTo>
                    <a:cubicBezTo>
                      <a:pt x="244" y="313"/>
                      <a:pt x="247" y="313"/>
                      <a:pt x="248" y="312"/>
                    </a:cubicBezTo>
                    <a:cubicBezTo>
                      <a:pt x="267" y="303"/>
                      <a:pt x="284" y="291"/>
                      <a:pt x="299" y="278"/>
                    </a:cubicBezTo>
                    <a:cubicBezTo>
                      <a:pt x="324" y="255"/>
                      <a:pt x="342" y="228"/>
                      <a:pt x="349" y="195"/>
                    </a:cubicBezTo>
                    <a:cubicBezTo>
                      <a:pt x="350" y="188"/>
                      <a:pt x="351" y="180"/>
                      <a:pt x="351" y="172"/>
                    </a:cubicBezTo>
                    <a:cubicBezTo>
                      <a:pt x="352" y="140"/>
                      <a:pt x="351" y="108"/>
                      <a:pt x="351" y="76"/>
                    </a:cubicBezTo>
                    <a:cubicBezTo>
                      <a:pt x="351" y="75"/>
                      <a:pt x="350" y="75"/>
                      <a:pt x="349" y="75"/>
                    </a:cubicBezTo>
                    <a:cubicBezTo>
                      <a:pt x="315" y="60"/>
                      <a:pt x="282" y="46"/>
                      <a:pt x="248" y="31"/>
                    </a:cubicBezTo>
                    <a:cubicBezTo>
                      <a:pt x="246" y="30"/>
                      <a:pt x="243" y="31"/>
                      <a:pt x="241" y="32"/>
                    </a:cubicBezTo>
                    <a:cubicBezTo>
                      <a:pt x="224" y="39"/>
                      <a:pt x="206" y="46"/>
                      <a:pt x="189" y="54"/>
                    </a:cubicBezTo>
                    <a:cubicBezTo>
                      <a:pt x="172" y="61"/>
                      <a:pt x="155" y="68"/>
                      <a:pt x="139" y="7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8" name="Freeform 244"/>
              <p:cNvSpPr>
                <a:spLocks/>
              </p:cNvSpPr>
              <p:nvPr/>
            </p:nvSpPr>
            <p:spPr bwMode="gray">
              <a:xfrm>
                <a:off x="3681856" y="4506821"/>
                <a:ext cx="197367" cy="49342"/>
              </a:xfrm>
              <a:custGeom>
                <a:avLst/>
                <a:gdLst/>
                <a:ahLst/>
                <a:cxnLst>
                  <a:cxn ang="0">
                    <a:pos x="0" y="49"/>
                  </a:cxn>
                  <a:cxn ang="0">
                    <a:pos x="16" y="2"/>
                  </a:cxn>
                  <a:cxn ang="0">
                    <a:pos x="21" y="0"/>
                  </a:cxn>
                  <a:cxn ang="0">
                    <a:pos x="110" y="0"/>
                  </a:cxn>
                  <a:cxn ang="0">
                    <a:pos x="175" y="0"/>
                  </a:cxn>
                  <a:cxn ang="0">
                    <a:pos x="181" y="4"/>
                  </a:cxn>
                  <a:cxn ang="0">
                    <a:pos x="194" y="45"/>
                  </a:cxn>
                  <a:cxn ang="0">
                    <a:pos x="195" y="49"/>
                  </a:cxn>
                  <a:cxn ang="0">
                    <a:pos x="0" y="49"/>
                  </a:cxn>
                </a:cxnLst>
                <a:rect l="0" t="0" r="r" b="b"/>
                <a:pathLst>
                  <a:path w="195" h="49">
                    <a:moveTo>
                      <a:pt x="0" y="49"/>
                    </a:moveTo>
                    <a:cubicBezTo>
                      <a:pt x="5" y="33"/>
                      <a:pt x="10" y="17"/>
                      <a:pt x="16" y="2"/>
                    </a:cubicBezTo>
                    <a:cubicBezTo>
                      <a:pt x="16" y="1"/>
                      <a:pt x="19" y="0"/>
                      <a:pt x="21" y="0"/>
                    </a:cubicBezTo>
                    <a:cubicBezTo>
                      <a:pt x="50" y="0"/>
                      <a:pt x="80" y="0"/>
                      <a:pt x="110" y="0"/>
                    </a:cubicBezTo>
                    <a:cubicBezTo>
                      <a:pt x="131" y="0"/>
                      <a:pt x="153" y="0"/>
                      <a:pt x="175" y="0"/>
                    </a:cubicBezTo>
                    <a:cubicBezTo>
                      <a:pt x="178" y="0"/>
                      <a:pt x="180" y="1"/>
                      <a:pt x="181" y="4"/>
                    </a:cubicBezTo>
                    <a:cubicBezTo>
                      <a:pt x="185" y="18"/>
                      <a:pt x="190" y="31"/>
                      <a:pt x="194" y="45"/>
                    </a:cubicBezTo>
                    <a:cubicBezTo>
                      <a:pt x="195" y="46"/>
                      <a:pt x="195" y="47"/>
                      <a:pt x="195" y="49"/>
                    </a:cubicBezTo>
                    <a:cubicBezTo>
                      <a:pt x="130" y="49"/>
                      <a:pt x="65" y="49"/>
                      <a:pt x="0" y="4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9" name="Freeform 245"/>
              <p:cNvSpPr>
                <a:spLocks noEditPoints="1"/>
              </p:cNvSpPr>
              <p:nvPr/>
            </p:nvSpPr>
            <p:spPr bwMode="gray">
              <a:xfrm>
                <a:off x="3672885" y="4118067"/>
                <a:ext cx="216805" cy="285584"/>
              </a:xfrm>
              <a:custGeom>
                <a:avLst/>
                <a:gdLst/>
                <a:ahLst/>
                <a:cxnLst>
                  <a:cxn ang="0">
                    <a:pos x="1" y="45"/>
                  </a:cxn>
                  <a:cxn ang="0">
                    <a:pos x="51" y="24"/>
                  </a:cxn>
                  <a:cxn ang="0">
                    <a:pos x="103" y="2"/>
                  </a:cxn>
                  <a:cxn ang="0">
                    <a:pos x="110" y="1"/>
                  </a:cxn>
                  <a:cxn ang="0">
                    <a:pos x="211" y="45"/>
                  </a:cxn>
                  <a:cxn ang="0">
                    <a:pos x="213" y="46"/>
                  </a:cxn>
                  <a:cxn ang="0">
                    <a:pos x="213" y="142"/>
                  </a:cxn>
                  <a:cxn ang="0">
                    <a:pos x="211" y="165"/>
                  </a:cxn>
                  <a:cxn ang="0">
                    <a:pos x="161" y="248"/>
                  </a:cxn>
                  <a:cxn ang="0">
                    <a:pos x="110" y="282"/>
                  </a:cxn>
                  <a:cxn ang="0">
                    <a:pos x="105" y="282"/>
                  </a:cxn>
                  <a:cxn ang="0">
                    <a:pos x="20" y="208"/>
                  </a:cxn>
                  <a:cxn ang="0">
                    <a:pos x="0" y="138"/>
                  </a:cxn>
                  <a:cxn ang="0">
                    <a:pos x="1" y="51"/>
                  </a:cxn>
                  <a:cxn ang="0">
                    <a:pos x="1" y="45"/>
                  </a:cxn>
                  <a:cxn ang="0">
                    <a:pos x="49" y="108"/>
                  </a:cxn>
                  <a:cxn ang="0">
                    <a:pos x="48" y="112"/>
                  </a:cxn>
                  <a:cxn ang="0">
                    <a:pos x="48" y="183"/>
                  </a:cxn>
                  <a:cxn ang="0">
                    <a:pos x="53" y="188"/>
                  </a:cxn>
                  <a:cxn ang="0">
                    <a:pos x="103" y="210"/>
                  </a:cxn>
                  <a:cxn ang="0">
                    <a:pos x="110" y="210"/>
                  </a:cxn>
                  <a:cxn ang="0">
                    <a:pos x="161" y="188"/>
                  </a:cxn>
                  <a:cxn ang="0">
                    <a:pos x="166" y="182"/>
                  </a:cxn>
                  <a:cxn ang="0">
                    <a:pos x="166" y="113"/>
                  </a:cxn>
                  <a:cxn ang="0">
                    <a:pos x="165" y="108"/>
                  </a:cxn>
                  <a:cxn ang="0">
                    <a:pos x="149" y="108"/>
                  </a:cxn>
                  <a:cxn ang="0">
                    <a:pos x="149" y="86"/>
                  </a:cxn>
                  <a:cxn ang="0">
                    <a:pos x="125" y="50"/>
                  </a:cxn>
                  <a:cxn ang="0">
                    <a:pos x="83" y="53"/>
                  </a:cxn>
                  <a:cxn ang="0">
                    <a:pos x="64" y="88"/>
                  </a:cxn>
                  <a:cxn ang="0">
                    <a:pos x="64" y="108"/>
                  </a:cxn>
                  <a:cxn ang="0">
                    <a:pos x="49" y="108"/>
                  </a:cxn>
                </a:cxnLst>
                <a:rect l="0" t="0" r="r" b="b"/>
                <a:pathLst>
                  <a:path w="214" h="283">
                    <a:moveTo>
                      <a:pt x="1" y="45"/>
                    </a:moveTo>
                    <a:cubicBezTo>
                      <a:pt x="17" y="38"/>
                      <a:pt x="34" y="31"/>
                      <a:pt x="51" y="24"/>
                    </a:cubicBezTo>
                    <a:cubicBezTo>
                      <a:pt x="68" y="16"/>
                      <a:pt x="86" y="9"/>
                      <a:pt x="103" y="2"/>
                    </a:cubicBezTo>
                    <a:cubicBezTo>
                      <a:pt x="105" y="1"/>
                      <a:pt x="108" y="0"/>
                      <a:pt x="110" y="1"/>
                    </a:cubicBezTo>
                    <a:cubicBezTo>
                      <a:pt x="144" y="16"/>
                      <a:pt x="177" y="30"/>
                      <a:pt x="211" y="45"/>
                    </a:cubicBezTo>
                    <a:cubicBezTo>
                      <a:pt x="212" y="45"/>
                      <a:pt x="213" y="45"/>
                      <a:pt x="213" y="46"/>
                    </a:cubicBezTo>
                    <a:cubicBezTo>
                      <a:pt x="213" y="78"/>
                      <a:pt x="214" y="110"/>
                      <a:pt x="213" y="142"/>
                    </a:cubicBezTo>
                    <a:cubicBezTo>
                      <a:pt x="213" y="150"/>
                      <a:pt x="212" y="158"/>
                      <a:pt x="211" y="165"/>
                    </a:cubicBezTo>
                    <a:cubicBezTo>
                      <a:pt x="204" y="198"/>
                      <a:pt x="186" y="225"/>
                      <a:pt x="161" y="248"/>
                    </a:cubicBezTo>
                    <a:cubicBezTo>
                      <a:pt x="146" y="261"/>
                      <a:pt x="129" y="273"/>
                      <a:pt x="110" y="282"/>
                    </a:cubicBezTo>
                    <a:cubicBezTo>
                      <a:pt x="109" y="283"/>
                      <a:pt x="106" y="283"/>
                      <a:pt x="105" y="282"/>
                    </a:cubicBezTo>
                    <a:cubicBezTo>
                      <a:pt x="70" y="265"/>
                      <a:pt x="40" y="241"/>
                      <a:pt x="20" y="208"/>
                    </a:cubicBezTo>
                    <a:cubicBezTo>
                      <a:pt x="7" y="186"/>
                      <a:pt x="0" y="163"/>
                      <a:pt x="0" y="138"/>
                    </a:cubicBezTo>
                    <a:cubicBezTo>
                      <a:pt x="1" y="109"/>
                      <a:pt x="1" y="80"/>
                      <a:pt x="1" y="51"/>
                    </a:cubicBezTo>
                    <a:cubicBezTo>
                      <a:pt x="1" y="49"/>
                      <a:pt x="1" y="47"/>
                      <a:pt x="1" y="45"/>
                    </a:cubicBezTo>
                    <a:close/>
                    <a:moveTo>
                      <a:pt x="49" y="108"/>
                    </a:moveTo>
                    <a:cubicBezTo>
                      <a:pt x="49" y="110"/>
                      <a:pt x="48" y="111"/>
                      <a:pt x="48" y="112"/>
                    </a:cubicBezTo>
                    <a:cubicBezTo>
                      <a:pt x="48" y="135"/>
                      <a:pt x="48" y="159"/>
                      <a:pt x="48" y="183"/>
                    </a:cubicBezTo>
                    <a:cubicBezTo>
                      <a:pt x="48" y="186"/>
                      <a:pt x="50" y="187"/>
                      <a:pt x="53" y="188"/>
                    </a:cubicBezTo>
                    <a:cubicBezTo>
                      <a:pt x="70" y="195"/>
                      <a:pt x="86" y="203"/>
                      <a:pt x="103" y="210"/>
                    </a:cubicBezTo>
                    <a:cubicBezTo>
                      <a:pt x="105" y="211"/>
                      <a:pt x="108" y="211"/>
                      <a:pt x="110" y="210"/>
                    </a:cubicBezTo>
                    <a:cubicBezTo>
                      <a:pt x="127" y="203"/>
                      <a:pt x="144" y="195"/>
                      <a:pt x="161" y="188"/>
                    </a:cubicBezTo>
                    <a:cubicBezTo>
                      <a:pt x="164" y="187"/>
                      <a:pt x="166" y="185"/>
                      <a:pt x="166" y="182"/>
                    </a:cubicBezTo>
                    <a:cubicBezTo>
                      <a:pt x="165" y="159"/>
                      <a:pt x="166" y="136"/>
                      <a:pt x="166" y="113"/>
                    </a:cubicBezTo>
                    <a:cubicBezTo>
                      <a:pt x="166" y="111"/>
                      <a:pt x="165" y="110"/>
                      <a:pt x="165" y="108"/>
                    </a:cubicBezTo>
                    <a:cubicBezTo>
                      <a:pt x="160" y="108"/>
                      <a:pt x="155" y="108"/>
                      <a:pt x="149" y="108"/>
                    </a:cubicBezTo>
                    <a:cubicBezTo>
                      <a:pt x="149" y="100"/>
                      <a:pt x="150" y="93"/>
                      <a:pt x="149" y="86"/>
                    </a:cubicBezTo>
                    <a:cubicBezTo>
                      <a:pt x="148" y="69"/>
                      <a:pt x="140" y="57"/>
                      <a:pt x="125" y="50"/>
                    </a:cubicBezTo>
                    <a:cubicBezTo>
                      <a:pt x="111" y="43"/>
                      <a:pt x="96" y="44"/>
                      <a:pt x="83" y="53"/>
                    </a:cubicBezTo>
                    <a:cubicBezTo>
                      <a:pt x="71" y="62"/>
                      <a:pt x="65" y="74"/>
                      <a:pt x="64" y="88"/>
                    </a:cubicBezTo>
                    <a:cubicBezTo>
                      <a:pt x="64" y="95"/>
                      <a:pt x="64" y="101"/>
                      <a:pt x="64" y="108"/>
                    </a:cubicBezTo>
                    <a:cubicBezTo>
                      <a:pt x="59" y="108"/>
                      <a:pt x="54" y="108"/>
                      <a:pt x="49" y="108"/>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0" name="Freeform 246"/>
              <p:cNvSpPr>
                <a:spLocks noEditPoints="1"/>
              </p:cNvSpPr>
              <p:nvPr/>
            </p:nvSpPr>
            <p:spPr bwMode="gray">
              <a:xfrm>
                <a:off x="3722226" y="4161428"/>
                <a:ext cx="118121" cy="168958"/>
              </a:xfrm>
              <a:custGeom>
                <a:avLst/>
                <a:gdLst/>
                <a:ahLst/>
                <a:cxnLst>
                  <a:cxn ang="0">
                    <a:pos x="1" y="65"/>
                  </a:cxn>
                  <a:cxn ang="0">
                    <a:pos x="16" y="65"/>
                  </a:cxn>
                  <a:cxn ang="0">
                    <a:pos x="16" y="45"/>
                  </a:cxn>
                  <a:cxn ang="0">
                    <a:pos x="35" y="10"/>
                  </a:cxn>
                  <a:cxn ang="0">
                    <a:pos x="77" y="7"/>
                  </a:cxn>
                  <a:cxn ang="0">
                    <a:pos x="101" y="43"/>
                  </a:cxn>
                  <a:cxn ang="0">
                    <a:pos x="101" y="65"/>
                  </a:cxn>
                  <a:cxn ang="0">
                    <a:pos x="117" y="65"/>
                  </a:cxn>
                  <a:cxn ang="0">
                    <a:pos x="118" y="70"/>
                  </a:cxn>
                  <a:cxn ang="0">
                    <a:pos x="118" y="139"/>
                  </a:cxn>
                  <a:cxn ang="0">
                    <a:pos x="113" y="145"/>
                  </a:cxn>
                  <a:cxn ang="0">
                    <a:pos x="62" y="167"/>
                  </a:cxn>
                  <a:cxn ang="0">
                    <a:pos x="55" y="167"/>
                  </a:cxn>
                  <a:cxn ang="0">
                    <a:pos x="5" y="145"/>
                  </a:cxn>
                  <a:cxn ang="0">
                    <a:pos x="0" y="140"/>
                  </a:cxn>
                  <a:cxn ang="0">
                    <a:pos x="0" y="69"/>
                  </a:cxn>
                  <a:cxn ang="0">
                    <a:pos x="1" y="65"/>
                  </a:cxn>
                  <a:cxn ang="0">
                    <a:pos x="32" y="64"/>
                  </a:cxn>
                  <a:cxn ang="0">
                    <a:pos x="85" y="64"/>
                  </a:cxn>
                  <a:cxn ang="0">
                    <a:pos x="85" y="43"/>
                  </a:cxn>
                  <a:cxn ang="0">
                    <a:pos x="62" y="19"/>
                  </a:cxn>
                  <a:cxn ang="0">
                    <a:pos x="34" y="38"/>
                  </a:cxn>
                  <a:cxn ang="0">
                    <a:pos x="32" y="64"/>
                  </a:cxn>
                  <a:cxn ang="0">
                    <a:pos x="68" y="133"/>
                  </a:cxn>
                  <a:cxn ang="0">
                    <a:pos x="64" y="113"/>
                  </a:cxn>
                  <a:cxn ang="0">
                    <a:pos x="66" y="109"/>
                  </a:cxn>
                  <a:cxn ang="0">
                    <a:pos x="74" y="90"/>
                  </a:cxn>
                  <a:cxn ang="0">
                    <a:pos x="60" y="79"/>
                  </a:cxn>
                  <a:cxn ang="0">
                    <a:pos x="44" y="90"/>
                  </a:cxn>
                  <a:cxn ang="0">
                    <a:pos x="51" y="108"/>
                  </a:cxn>
                  <a:cxn ang="0">
                    <a:pos x="53" y="114"/>
                  </a:cxn>
                  <a:cxn ang="0">
                    <a:pos x="50" y="133"/>
                  </a:cxn>
                  <a:cxn ang="0">
                    <a:pos x="68" y="133"/>
                  </a:cxn>
                </a:cxnLst>
                <a:rect l="0" t="0" r="r" b="b"/>
                <a:pathLst>
                  <a:path w="118" h="168">
                    <a:moveTo>
                      <a:pt x="1" y="65"/>
                    </a:moveTo>
                    <a:cubicBezTo>
                      <a:pt x="6" y="65"/>
                      <a:pt x="11" y="65"/>
                      <a:pt x="16" y="65"/>
                    </a:cubicBezTo>
                    <a:cubicBezTo>
                      <a:pt x="16" y="58"/>
                      <a:pt x="16" y="52"/>
                      <a:pt x="16" y="45"/>
                    </a:cubicBezTo>
                    <a:cubicBezTo>
                      <a:pt x="17" y="31"/>
                      <a:pt x="23" y="19"/>
                      <a:pt x="35" y="10"/>
                    </a:cubicBezTo>
                    <a:cubicBezTo>
                      <a:pt x="48" y="1"/>
                      <a:pt x="63" y="0"/>
                      <a:pt x="77" y="7"/>
                    </a:cubicBezTo>
                    <a:cubicBezTo>
                      <a:pt x="92" y="14"/>
                      <a:pt x="100" y="26"/>
                      <a:pt x="101" y="43"/>
                    </a:cubicBezTo>
                    <a:cubicBezTo>
                      <a:pt x="102" y="50"/>
                      <a:pt x="101" y="57"/>
                      <a:pt x="101" y="65"/>
                    </a:cubicBezTo>
                    <a:cubicBezTo>
                      <a:pt x="107" y="65"/>
                      <a:pt x="112" y="65"/>
                      <a:pt x="117" y="65"/>
                    </a:cubicBezTo>
                    <a:cubicBezTo>
                      <a:pt x="117" y="67"/>
                      <a:pt x="118" y="68"/>
                      <a:pt x="118" y="70"/>
                    </a:cubicBezTo>
                    <a:cubicBezTo>
                      <a:pt x="118" y="93"/>
                      <a:pt x="117" y="116"/>
                      <a:pt x="118" y="139"/>
                    </a:cubicBezTo>
                    <a:cubicBezTo>
                      <a:pt x="118" y="142"/>
                      <a:pt x="116" y="144"/>
                      <a:pt x="113" y="145"/>
                    </a:cubicBezTo>
                    <a:cubicBezTo>
                      <a:pt x="96" y="152"/>
                      <a:pt x="79" y="160"/>
                      <a:pt x="62" y="167"/>
                    </a:cubicBezTo>
                    <a:cubicBezTo>
                      <a:pt x="60" y="168"/>
                      <a:pt x="57" y="168"/>
                      <a:pt x="55" y="167"/>
                    </a:cubicBezTo>
                    <a:cubicBezTo>
                      <a:pt x="38" y="160"/>
                      <a:pt x="22" y="152"/>
                      <a:pt x="5" y="145"/>
                    </a:cubicBezTo>
                    <a:cubicBezTo>
                      <a:pt x="2" y="144"/>
                      <a:pt x="0" y="143"/>
                      <a:pt x="0" y="140"/>
                    </a:cubicBezTo>
                    <a:cubicBezTo>
                      <a:pt x="0" y="116"/>
                      <a:pt x="0" y="92"/>
                      <a:pt x="0" y="69"/>
                    </a:cubicBezTo>
                    <a:cubicBezTo>
                      <a:pt x="0" y="68"/>
                      <a:pt x="1" y="67"/>
                      <a:pt x="1" y="65"/>
                    </a:cubicBezTo>
                    <a:close/>
                    <a:moveTo>
                      <a:pt x="32" y="64"/>
                    </a:moveTo>
                    <a:cubicBezTo>
                      <a:pt x="50" y="64"/>
                      <a:pt x="68" y="64"/>
                      <a:pt x="85" y="64"/>
                    </a:cubicBezTo>
                    <a:cubicBezTo>
                      <a:pt x="85" y="57"/>
                      <a:pt x="86" y="50"/>
                      <a:pt x="85" y="43"/>
                    </a:cubicBezTo>
                    <a:cubicBezTo>
                      <a:pt x="85" y="30"/>
                      <a:pt x="74" y="20"/>
                      <a:pt x="62" y="19"/>
                    </a:cubicBezTo>
                    <a:cubicBezTo>
                      <a:pt x="49" y="17"/>
                      <a:pt x="36" y="26"/>
                      <a:pt x="34" y="38"/>
                    </a:cubicBezTo>
                    <a:cubicBezTo>
                      <a:pt x="32" y="47"/>
                      <a:pt x="32" y="55"/>
                      <a:pt x="32" y="64"/>
                    </a:cubicBezTo>
                    <a:close/>
                    <a:moveTo>
                      <a:pt x="68" y="133"/>
                    </a:moveTo>
                    <a:cubicBezTo>
                      <a:pt x="67" y="127"/>
                      <a:pt x="66" y="120"/>
                      <a:pt x="64" y="113"/>
                    </a:cubicBezTo>
                    <a:cubicBezTo>
                      <a:pt x="64" y="111"/>
                      <a:pt x="64" y="110"/>
                      <a:pt x="66" y="109"/>
                    </a:cubicBezTo>
                    <a:cubicBezTo>
                      <a:pt x="73" y="105"/>
                      <a:pt x="76" y="98"/>
                      <a:pt x="74" y="90"/>
                    </a:cubicBezTo>
                    <a:cubicBezTo>
                      <a:pt x="72" y="84"/>
                      <a:pt x="66" y="79"/>
                      <a:pt x="60" y="79"/>
                    </a:cubicBezTo>
                    <a:cubicBezTo>
                      <a:pt x="52" y="79"/>
                      <a:pt x="46" y="83"/>
                      <a:pt x="44" y="90"/>
                    </a:cubicBezTo>
                    <a:cubicBezTo>
                      <a:pt x="42" y="97"/>
                      <a:pt x="44" y="104"/>
                      <a:pt x="51" y="108"/>
                    </a:cubicBezTo>
                    <a:cubicBezTo>
                      <a:pt x="53" y="110"/>
                      <a:pt x="54" y="111"/>
                      <a:pt x="53" y="114"/>
                    </a:cubicBezTo>
                    <a:cubicBezTo>
                      <a:pt x="52" y="120"/>
                      <a:pt x="51" y="127"/>
                      <a:pt x="50" y="133"/>
                    </a:cubicBezTo>
                    <a:cubicBezTo>
                      <a:pt x="56" y="133"/>
                      <a:pt x="61" y="133"/>
                      <a:pt x="68" y="1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1" name="Freeform 247"/>
              <p:cNvSpPr>
                <a:spLocks/>
              </p:cNvSpPr>
              <p:nvPr/>
            </p:nvSpPr>
            <p:spPr bwMode="gray">
              <a:xfrm>
                <a:off x="3753626" y="4177876"/>
                <a:ext cx="55323" cy="47847"/>
              </a:xfrm>
              <a:custGeom>
                <a:avLst/>
                <a:gdLst/>
                <a:ahLst/>
                <a:cxnLst>
                  <a:cxn ang="0">
                    <a:pos x="0" y="47"/>
                  </a:cxn>
                  <a:cxn ang="0">
                    <a:pos x="2" y="21"/>
                  </a:cxn>
                  <a:cxn ang="0">
                    <a:pos x="30" y="2"/>
                  </a:cxn>
                  <a:cxn ang="0">
                    <a:pos x="53" y="26"/>
                  </a:cxn>
                  <a:cxn ang="0">
                    <a:pos x="53" y="47"/>
                  </a:cxn>
                  <a:cxn ang="0">
                    <a:pos x="0" y="47"/>
                  </a:cxn>
                </a:cxnLst>
                <a:rect l="0" t="0" r="r" b="b"/>
                <a:pathLst>
                  <a:path w="54" h="47">
                    <a:moveTo>
                      <a:pt x="0" y="47"/>
                    </a:moveTo>
                    <a:cubicBezTo>
                      <a:pt x="0" y="38"/>
                      <a:pt x="0" y="30"/>
                      <a:pt x="2" y="21"/>
                    </a:cubicBezTo>
                    <a:cubicBezTo>
                      <a:pt x="4" y="9"/>
                      <a:pt x="17" y="0"/>
                      <a:pt x="30" y="2"/>
                    </a:cubicBezTo>
                    <a:cubicBezTo>
                      <a:pt x="42" y="3"/>
                      <a:pt x="53" y="13"/>
                      <a:pt x="53" y="26"/>
                    </a:cubicBezTo>
                    <a:cubicBezTo>
                      <a:pt x="54" y="33"/>
                      <a:pt x="53" y="40"/>
                      <a:pt x="53" y="47"/>
                    </a:cubicBezTo>
                    <a:cubicBezTo>
                      <a:pt x="36" y="47"/>
                      <a:pt x="18" y="47"/>
                      <a:pt x="0" y="47"/>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2" name="Freeform 248"/>
              <p:cNvSpPr>
                <a:spLocks/>
              </p:cNvSpPr>
              <p:nvPr/>
            </p:nvSpPr>
            <p:spPr bwMode="gray">
              <a:xfrm>
                <a:off x="3764092" y="4240674"/>
                <a:ext cx="34390" cy="55323"/>
              </a:xfrm>
              <a:custGeom>
                <a:avLst/>
                <a:gdLst/>
                <a:ahLst/>
                <a:cxnLst>
                  <a:cxn ang="0">
                    <a:pos x="26" y="54"/>
                  </a:cxn>
                  <a:cxn ang="0">
                    <a:pos x="8" y="54"/>
                  </a:cxn>
                  <a:cxn ang="0">
                    <a:pos x="11" y="35"/>
                  </a:cxn>
                  <a:cxn ang="0">
                    <a:pos x="9" y="29"/>
                  </a:cxn>
                  <a:cxn ang="0">
                    <a:pos x="2" y="11"/>
                  </a:cxn>
                  <a:cxn ang="0">
                    <a:pos x="18" y="0"/>
                  </a:cxn>
                  <a:cxn ang="0">
                    <a:pos x="32" y="11"/>
                  </a:cxn>
                  <a:cxn ang="0">
                    <a:pos x="24" y="30"/>
                  </a:cxn>
                  <a:cxn ang="0">
                    <a:pos x="22" y="34"/>
                  </a:cxn>
                  <a:cxn ang="0">
                    <a:pos x="26" y="54"/>
                  </a:cxn>
                </a:cxnLst>
                <a:rect l="0" t="0" r="r" b="b"/>
                <a:pathLst>
                  <a:path w="34" h="54">
                    <a:moveTo>
                      <a:pt x="26" y="54"/>
                    </a:moveTo>
                    <a:cubicBezTo>
                      <a:pt x="19" y="54"/>
                      <a:pt x="14" y="54"/>
                      <a:pt x="8" y="54"/>
                    </a:cubicBezTo>
                    <a:cubicBezTo>
                      <a:pt x="9" y="48"/>
                      <a:pt x="10" y="41"/>
                      <a:pt x="11" y="35"/>
                    </a:cubicBezTo>
                    <a:cubicBezTo>
                      <a:pt x="12" y="32"/>
                      <a:pt x="11" y="31"/>
                      <a:pt x="9" y="29"/>
                    </a:cubicBezTo>
                    <a:cubicBezTo>
                      <a:pt x="2" y="25"/>
                      <a:pt x="0" y="18"/>
                      <a:pt x="2" y="11"/>
                    </a:cubicBezTo>
                    <a:cubicBezTo>
                      <a:pt x="4" y="4"/>
                      <a:pt x="10" y="0"/>
                      <a:pt x="18" y="0"/>
                    </a:cubicBezTo>
                    <a:cubicBezTo>
                      <a:pt x="24" y="0"/>
                      <a:pt x="30" y="5"/>
                      <a:pt x="32" y="11"/>
                    </a:cubicBezTo>
                    <a:cubicBezTo>
                      <a:pt x="34" y="19"/>
                      <a:pt x="31" y="26"/>
                      <a:pt x="24" y="30"/>
                    </a:cubicBezTo>
                    <a:cubicBezTo>
                      <a:pt x="22" y="31"/>
                      <a:pt x="22" y="32"/>
                      <a:pt x="22" y="34"/>
                    </a:cubicBezTo>
                    <a:cubicBezTo>
                      <a:pt x="24" y="41"/>
                      <a:pt x="25" y="48"/>
                      <a:pt x="26" y="54"/>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nvGrpSpPr>
            <p:cNvPr id="7" name="Group 159"/>
            <p:cNvGrpSpPr/>
            <p:nvPr/>
          </p:nvGrpSpPr>
          <p:grpSpPr bwMode="gray">
            <a:xfrm>
              <a:off x="4984587" y="3699829"/>
              <a:ext cx="421230" cy="418781"/>
              <a:chOff x="4852159" y="3598097"/>
              <a:chExt cx="591078" cy="587642"/>
            </a:xfrm>
            <a:solidFill>
              <a:srgbClr val="FF7700"/>
            </a:solidFill>
          </p:grpSpPr>
          <p:sp>
            <p:nvSpPr>
              <p:cNvPr id="24" name="Freeform 21"/>
              <p:cNvSpPr>
                <a:spLocks noEditPoints="1"/>
              </p:cNvSpPr>
              <p:nvPr/>
            </p:nvSpPr>
            <p:spPr bwMode="gray">
              <a:xfrm>
                <a:off x="4852159" y="3598097"/>
                <a:ext cx="591078" cy="487984"/>
              </a:xfrm>
              <a:custGeom>
                <a:avLst/>
                <a:gdLst/>
                <a:ahLst/>
                <a:cxnLst>
                  <a:cxn ang="0">
                    <a:pos x="504" y="580"/>
                  </a:cxn>
                  <a:cxn ang="0">
                    <a:pos x="571" y="465"/>
                  </a:cxn>
                  <a:cxn ang="0">
                    <a:pos x="416" y="468"/>
                  </a:cxn>
                  <a:cxn ang="0">
                    <a:pos x="571" y="345"/>
                  </a:cxn>
                  <a:cxn ang="0">
                    <a:pos x="409" y="372"/>
                  </a:cxn>
                  <a:cxn ang="0">
                    <a:pos x="307" y="496"/>
                  </a:cxn>
                  <a:cxn ang="0">
                    <a:pos x="8" y="470"/>
                  </a:cxn>
                  <a:cxn ang="0">
                    <a:pos x="52" y="332"/>
                  </a:cxn>
                  <a:cxn ang="0">
                    <a:pos x="181" y="205"/>
                  </a:cxn>
                  <a:cxn ang="0">
                    <a:pos x="353" y="155"/>
                  </a:cxn>
                  <a:cxn ang="0">
                    <a:pos x="408" y="14"/>
                  </a:cxn>
                  <a:cxn ang="0">
                    <a:pos x="746" y="25"/>
                  </a:cxn>
                  <a:cxn ang="0">
                    <a:pos x="756" y="422"/>
                  </a:cxn>
                  <a:cxn ang="0">
                    <a:pos x="590" y="453"/>
                  </a:cxn>
                  <a:cxn ang="0">
                    <a:pos x="539" y="593"/>
                  </a:cxn>
                  <a:cxn ang="0">
                    <a:pos x="409" y="590"/>
                  </a:cxn>
                  <a:cxn ang="0">
                    <a:pos x="24" y="607"/>
                  </a:cxn>
                  <a:cxn ang="0">
                    <a:pos x="7" y="495"/>
                  </a:cxn>
                  <a:cxn ang="0">
                    <a:pos x="367" y="510"/>
                  </a:cxn>
                  <a:cxn ang="0">
                    <a:pos x="200" y="308"/>
                  </a:cxn>
                  <a:cxn ang="0">
                    <a:pos x="419" y="347"/>
                  </a:cxn>
                  <a:cxn ang="0">
                    <a:pos x="571" y="310"/>
                  </a:cxn>
                  <a:cxn ang="0">
                    <a:pos x="413" y="248"/>
                  </a:cxn>
                  <a:cxn ang="0">
                    <a:pos x="376" y="154"/>
                  </a:cxn>
                  <a:cxn ang="0">
                    <a:pos x="582" y="187"/>
                  </a:cxn>
                  <a:cxn ang="0">
                    <a:pos x="742" y="166"/>
                  </a:cxn>
                  <a:cxn ang="0">
                    <a:pos x="734" y="75"/>
                  </a:cxn>
                  <a:cxn ang="0">
                    <a:pos x="425" y="83"/>
                  </a:cxn>
                  <a:cxn ang="0">
                    <a:pos x="19" y="367"/>
                  </a:cxn>
                  <a:cxn ang="0">
                    <a:pos x="339" y="383"/>
                  </a:cxn>
                  <a:cxn ang="0">
                    <a:pos x="356" y="351"/>
                  </a:cxn>
                  <a:cxn ang="0">
                    <a:pos x="19" y="364"/>
                  </a:cxn>
                  <a:cxn ang="0">
                    <a:pos x="725" y="36"/>
                  </a:cxn>
                  <a:cxn ang="0">
                    <a:pos x="386" y="41"/>
                  </a:cxn>
                  <a:cxn ang="0">
                    <a:pos x="563" y="75"/>
                  </a:cxn>
                  <a:cxn ang="0">
                    <a:pos x="200" y="200"/>
                  </a:cxn>
                  <a:cxn ang="0">
                    <a:pos x="401" y="230"/>
                  </a:cxn>
                  <a:cxn ang="0">
                    <a:pos x="571" y="200"/>
                  </a:cxn>
                  <a:cxn ang="0">
                    <a:pos x="279" y="179"/>
                  </a:cxn>
                  <a:cxn ang="0">
                    <a:pos x="606" y="433"/>
                  </a:cxn>
                  <a:cxn ang="0">
                    <a:pos x="747" y="312"/>
                  </a:cxn>
                  <a:cxn ang="0">
                    <a:pos x="590" y="313"/>
                  </a:cxn>
                  <a:cxn ang="0">
                    <a:pos x="747" y="277"/>
                  </a:cxn>
                  <a:cxn ang="0">
                    <a:pos x="595" y="211"/>
                  </a:cxn>
                  <a:cxn ang="0">
                    <a:pos x="280" y="568"/>
                  </a:cxn>
                  <a:cxn ang="0">
                    <a:pos x="369" y="534"/>
                  </a:cxn>
                  <a:cxn ang="0">
                    <a:pos x="280" y="568"/>
                  </a:cxn>
                  <a:cxn ang="0">
                    <a:pos x="376" y="422"/>
                  </a:cxn>
                  <a:cxn ang="0">
                    <a:pos x="272" y="420"/>
                  </a:cxn>
                </a:cxnLst>
                <a:rect l="0" t="0" r="r" b="b"/>
                <a:pathLst>
                  <a:path w="766" h="631">
                    <a:moveTo>
                      <a:pt x="409" y="489"/>
                    </a:moveTo>
                    <a:cubicBezTo>
                      <a:pt x="409" y="523"/>
                      <a:pt x="409" y="555"/>
                      <a:pt x="409" y="588"/>
                    </a:cubicBezTo>
                    <a:cubicBezTo>
                      <a:pt x="413" y="588"/>
                      <a:pt x="416" y="588"/>
                      <a:pt x="419" y="588"/>
                    </a:cubicBezTo>
                    <a:cubicBezTo>
                      <a:pt x="447" y="586"/>
                      <a:pt x="476" y="584"/>
                      <a:pt x="504" y="580"/>
                    </a:cubicBezTo>
                    <a:cubicBezTo>
                      <a:pt x="523" y="578"/>
                      <a:pt x="542" y="574"/>
                      <a:pt x="560" y="567"/>
                    </a:cubicBezTo>
                    <a:cubicBezTo>
                      <a:pt x="560" y="567"/>
                      <a:pt x="561" y="567"/>
                      <a:pt x="562" y="566"/>
                    </a:cubicBezTo>
                    <a:cubicBezTo>
                      <a:pt x="569" y="564"/>
                      <a:pt x="572" y="560"/>
                      <a:pt x="572" y="552"/>
                    </a:cubicBezTo>
                    <a:cubicBezTo>
                      <a:pt x="571" y="523"/>
                      <a:pt x="571" y="494"/>
                      <a:pt x="571" y="465"/>
                    </a:cubicBezTo>
                    <a:cubicBezTo>
                      <a:pt x="571" y="464"/>
                      <a:pt x="571" y="462"/>
                      <a:pt x="571" y="460"/>
                    </a:cubicBezTo>
                    <a:cubicBezTo>
                      <a:pt x="519" y="481"/>
                      <a:pt x="464" y="484"/>
                      <a:pt x="409" y="487"/>
                    </a:cubicBezTo>
                    <a:cubicBezTo>
                      <a:pt x="409" y="480"/>
                      <a:pt x="409" y="475"/>
                      <a:pt x="409" y="468"/>
                    </a:cubicBezTo>
                    <a:cubicBezTo>
                      <a:pt x="412" y="468"/>
                      <a:pt x="414" y="468"/>
                      <a:pt x="416" y="468"/>
                    </a:cubicBezTo>
                    <a:cubicBezTo>
                      <a:pt x="458" y="466"/>
                      <a:pt x="500" y="462"/>
                      <a:pt x="541" y="451"/>
                    </a:cubicBezTo>
                    <a:cubicBezTo>
                      <a:pt x="550" y="449"/>
                      <a:pt x="558" y="445"/>
                      <a:pt x="566" y="441"/>
                    </a:cubicBezTo>
                    <a:cubicBezTo>
                      <a:pt x="570" y="440"/>
                      <a:pt x="571" y="436"/>
                      <a:pt x="571" y="431"/>
                    </a:cubicBezTo>
                    <a:cubicBezTo>
                      <a:pt x="571" y="402"/>
                      <a:pt x="571" y="373"/>
                      <a:pt x="571" y="345"/>
                    </a:cubicBezTo>
                    <a:cubicBezTo>
                      <a:pt x="571" y="343"/>
                      <a:pt x="571" y="341"/>
                      <a:pt x="571" y="339"/>
                    </a:cubicBezTo>
                    <a:cubicBezTo>
                      <a:pt x="546" y="351"/>
                      <a:pt x="519" y="356"/>
                      <a:pt x="491" y="359"/>
                    </a:cubicBezTo>
                    <a:cubicBezTo>
                      <a:pt x="464" y="363"/>
                      <a:pt x="437" y="364"/>
                      <a:pt x="409" y="367"/>
                    </a:cubicBezTo>
                    <a:cubicBezTo>
                      <a:pt x="409" y="368"/>
                      <a:pt x="409" y="370"/>
                      <a:pt x="409" y="372"/>
                    </a:cubicBezTo>
                    <a:cubicBezTo>
                      <a:pt x="409" y="399"/>
                      <a:pt x="409" y="427"/>
                      <a:pt x="409" y="454"/>
                    </a:cubicBezTo>
                    <a:cubicBezTo>
                      <a:pt x="409" y="461"/>
                      <a:pt x="407" y="467"/>
                      <a:pt x="401" y="470"/>
                    </a:cubicBezTo>
                    <a:cubicBezTo>
                      <a:pt x="393" y="475"/>
                      <a:pt x="384" y="479"/>
                      <a:pt x="375" y="483"/>
                    </a:cubicBezTo>
                    <a:cubicBezTo>
                      <a:pt x="353" y="490"/>
                      <a:pt x="330" y="493"/>
                      <a:pt x="307" y="496"/>
                    </a:cubicBezTo>
                    <a:cubicBezTo>
                      <a:pt x="268" y="500"/>
                      <a:pt x="229" y="502"/>
                      <a:pt x="190" y="501"/>
                    </a:cubicBezTo>
                    <a:cubicBezTo>
                      <a:pt x="143" y="500"/>
                      <a:pt x="96" y="498"/>
                      <a:pt x="50" y="487"/>
                    </a:cubicBezTo>
                    <a:cubicBezTo>
                      <a:pt x="39" y="485"/>
                      <a:pt x="28" y="480"/>
                      <a:pt x="17" y="476"/>
                    </a:cubicBezTo>
                    <a:cubicBezTo>
                      <a:pt x="14" y="475"/>
                      <a:pt x="11" y="472"/>
                      <a:pt x="8" y="470"/>
                    </a:cubicBezTo>
                    <a:cubicBezTo>
                      <a:pt x="3" y="466"/>
                      <a:pt x="0" y="461"/>
                      <a:pt x="0" y="454"/>
                    </a:cubicBezTo>
                    <a:cubicBezTo>
                      <a:pt x="1" y="426"/>
                      <a:pt x="0" y="397"/>
                      <a:pt x="0" y="369"/>
                    </a:cubicBezTo>
                    <a:cubicBezTo>
                      <a:pt x="0" y="360"/>
                      <a:pt x="4" y="353"/>
                      <a:pt x="11" y="348"/>
                    </a:cubicBezTo>
                    <a:cubicBezTo>
                      <a:pt x="24" y="339"/>
                      <a:pt x="38" y="335"/>
                      <a:pt x="52" y="332"/>
                    </a:cubicBezTo>
                    <a:cubicBezTo>
                      <a:pt x="81" y="325"/>
                      <a:pt x="111" y="322"/>
                      <a:pt x="140" y="320"/>
                    </a:cubicBezTo>
                    <a:cubicBezTo>
                      <a:pt x="153" y="320"/>
                      <a:pt x="165" y="319"/>
                      <a:pt x="178" y="319"/>
                    </a:cubicBezTo>
                    <a:cubicBezTo>
                      <a:pt x="182" y="319"/>
                      <a:pt x="181" y="316"/>
                      <a:pt x="181" y="313"/>
                    </a:cubicBezTo>
                    <a:cubicBezTo>
                      <a:pt x="181" y="277"/>
                      <a:pt x="182" y="241"/>
                      <a:pt x="181" y="205"/>
                    </a:cubicBezTo>
                    <a:cubicBezTo>
                      <a:pt x="181" y="196"/>
                      <a:pt x="185" y="189"/>
                      <a:pt x="192" y="185"/>
                    </a:cubicBezTo>
                    <a:cubicBezTo>
                      <a:pt x="204" y="176"/>
                      <a:pt x="217" y="172"/>
                      <a:pt x="231" y="169"/>
                    </a:cubicBezTo>
                    <a:cubicBezTo>
                      <a:pt x="259" y="162"/>
                      <a:pt x="288" y="159"/>
                      <a:pt x="316" y="157"/>
                    </a:cubicBezTo>
                    <a:cubicBezTo>
                      <a:pt x="329" y="156"/>
                      <a:pt x="341" y="156"/>
                      <a:pt x="353" y="155"/>
                    </a:cubicBezTo>
                    <a:cubicBezTo>
                      <a:pt x="358" y="155"/>
                      <a:pt x="357" y="153"/>
                      <a:pt x="357" y="150"/>
                    </a:cubicBezTo>
                    <a:cubicBezTo>
                      <a:pt x="357" y="117"/>
                      <a:pt x="358" y="84"/>
                      <a:pt x="357" y="51"/>
                    </a:cubicBezTo>
                    <a:cubicBezTo>
                      <a:pt x="357" y="42"/>
                      <a:pt x="361" y="35"/>
                      <a:pt x="368" y="30"/>
                    </a:cubicBezTo>
                    <a:cubicBezTo>
                      <a:pt x="381" y="22"/>
                      <a:pt x="394" y="18"/>
                      <a:pt x="408" y="14"/>
                    </a:cubicBezTo>
                    <a:cubicBezTo>
                      <a:pt x="437" y="8"/>
                      <a:pt x="466" y="4"/>
                      <a:pt x="496" y="3"/>
                    </a:cubicBezTo>
                    <a:cubicBezTo>
                      <a:pt x="521" y="1"/>
                      <a:pt x="545" y="0"/>
                      <a:pt x="570" y="0"/>
                    </a:cubicBezTo>
                    <a:cubicBezTo>
                      <a:pt x="617" y="1"/>
                      <a:pt x="664" y="3"/>
                      <a:pt x="711" y="13"/>
                    </a:cubicBezTo>
                    <a:cubicBezTo>
                      <a:pt x="723" y="16"/>
                      <a:pt x="734" y="21"/>
                      <a:pt x="746" y="25"/>
                    </a:cubicBezTo>
                    <a:cubicBezTo>
                      <a:pt x="751" y="27"/>
                      <a:pt x="755" y="30"/>
                      <a:pt x="759" y="33"/>
                    </a:cubicBezTo>
                    <a:cubicBezTo>
                      <a:pt x="764" y="37"/>
                      <a:pt x="766" y="42"/>
                      <a:pt x="766" y="49"/>
                    </a:cubicBezTo>
                    <a:cubicBezTo>
                      <a:pt x="766" y="167"/>
                      <a:pt x="766" y="286"/>
                      <a:pt x="766" y="404"/>
                    </a:cubicBezTo>
                    <a:cubicBezTo>
                      <a:pt x="766" y="412"/>
                      <a:pt x="762" y="418"/>
                      <a:pt x="756" y="422"/>
                    </a:cubicBezTo>
                    <a:cubicBezTo>
                      <a:pt x="746" y="430"/>
                      <a:pt x="733" y="434"/>
                      <a:pt x="721" y="437"/>
                    </a:cubicBezTo>
                    <a:cubicBezTo>
                      <a:pt x="696" y="444"/>
                      <a:pt x="670" y="447"/>
                      <a:pt x="645" y="449"/>
                    </a:cubicBezTo>
                    <a:cubicBezTo>
                      <a:pt x="628" y="450"/>
                      <a:pt x="611" y="451"/>
                      <a:pt x="595" y="452"/>
                    </a:cubicBezTo>
                    <a:cubicBezTo>
                      <a:pt x="593" y="452"/>
                      <a:pt x="592" y="452"/>
                      <a:pt x="590" y="453"/>
                    </a:cubicBezTo>
                    <a:cubicBezTo>
                      <a:pt x="590" y="455"/>
                      <a:pt x="590" y="457"/>
                      <a:pt x="590" y="459"/>
                    </a:cubicBezTo>
                    <a:cubicBezTo>
                      <a:pt x="590" y="491"/>
                      <a:pt x="590" y="523"/>
                      <a:pt x="590" y="555"/>
                    </a:cubicBezTo>
                    <a:cubicBezTo>
                      <a:pt x="590" y="566"/>
                      <a:pt x="586" y="573"/>
                      <a:pt x="577" y="579"/>
                    </a:cubicBezTo>
                    <a:cubicBezTo>
                      <a:pt x="565" y="586"/>
                      <a:pt x="552" y="590"/>
                      <a:pt x="539" y="593"/>
                    </a:cubicBezTo>
                    <a:cubicBezTo>
                      <a:pt x="511" y="600"/>
                      <a:pt x="482" y="603"/>
                      <a:pt x="454" y="604"/>
                    </a:cubicBezTo>
                    <a:cubicBezTo>
                      <a:pt x="440" y="605"/>
                      <a:pt x="426" y="606"/>
                      <a:pt x="413" y="607"/>
                    </a:cubicBezTo>
                    <a:cubicBezTo>
                      <a:pt x="412" y="607"/>
                      <a:pt x="411" y="607"/>
                      <a:pt x="409" y="607"/>
                    </a:cubicBezTo>
                    <a:cubicBezTo>
                      <a:pt x="409" y="601"/>
                      <a:pt x="409" y="596"/>
                      <a:pt x="409" y="590"/>
                    </a:cubicBezTo>
                    <a:cubicBezTo>
                      <a:pt x="393" y="609"/>
                      <a:pt x="370" y="613"/>
                      <a:pt x="348" y="618"/>
                    </a:cubicBezTo>
                    <a:cubicBezTo>
                      <a:pt x="314" y="625"/>
                      <a:pt x="280" y="627"/>
                      <a:pt x="246" y="629"/>
                    </a:cubicBezTo>
                    <a:cubicBezTo>
                      <a:pt x="196" y="631"/>
                      <a:pt x="146" y="629"/>
                      <a:pt x="96" y="623"/>
                    </a:cubicBezTo>
                    <a:cubicBezTo>
                      <a:pt x="72" y="621"/>
                      <a:pt x="47" y="617"/>
                      <a:pt x="24" y="607"/>
                    </a:cubicBezTo>
                    <a:cubicBezTo>
                      <a:pt x="20" y="606"/>
                      <a:pt x="17" y="604"/>
                      <a:pt x="14" y="603"/>
                    </a:cubicBezTo>
                    <a:cubicBezTo>
                      <a:pt x="5" y="597"/>
                      <a:pt x="0" y="591"/>
                      <a:pt x="0" y="579"/>
                    </a:cubicBezTo>
                    <a:cubicBezTo>
                      <a:pt x="1" y="549"/>
                      <a:pt x="0" y="520"/>
                      <a:pt x="0" y="490"/>
                    </a:cubicBezTo>
                    <a:cubicBezTo>
                      <a:pt x="3" y="492"/>
                      <a:pt x="5" y="494"/>
                      <a:pt x="7" y="495"/>
                    </a:cubicBezTo>
                    <a:cubicBezTo>
                      <a:pt x="19" y="504"/>
                      <a:pt x="34" y="508"/>
                      <a:pt x="49" y="511"/>
                    </a:cubicBezTo>
                    <a:cubicBezTo>
                      <a:pt x="80" y="519"/>
                      <a:pt x="113" y="523"/>
                      <a:pt x="145" y="524"/>
                    </a:cubicBezTo>
                    <a:cubicBezTo>
                      <a:pt x="173" y="525"/>
                      <a:pt x="202" y="526"/>
                      <a:pt x="230" y="525"/>
                    </a:cubicBezTo>
                    <a:cubicBezTo>
                      <a:pt x="276" y="525"/>
                      <a:pt x="322" y="521"/>
                      <a:pt x="367" y="510"/>
                    </a:cubicBezTo>
                    <a:cubicBezTo>
                      <a:pt x="382" y="506"/>
                      <a:pt x="397" y="501"/>
                      <a:pt x="409" y="489"/>
                    </a:cubicBezTo>
                    <a:close/>
                    <a:moveTo>
                      <a:pt x="200" y="225"/>
                    </a:moveTo>
                    <a:cubicBezTo>
                      <a:pt x="200" y="227"/>
                      <a:pt x="200" y="228"/>
                      <a:pt x="200" y="230"/>
                    </a:cubicBezTo>
                    <a:cubicBezTo>
                      <a:pt x="200" y="256"/>
                      <a:pt x="200" y="282"/>
                      <a:pt x="200" y="308"/>
                    </a:cubicBezTo>
                    <a:cubicBezTo>
                      <a:pt x="200" y="318"/>
                      <a:pt x="200" y="318"/>
                      <a:pt x="210" y="318"/>
                    </a:cubicBezTo>
                    <a:cubicBezTo>
                      <a:pt x="249" y="319"/>
                      <a:pt x="288" y="321"/>
                      <a:pt x="326" y="326"/>
                    </a:cubicBezTo>
                    <a:cubicBezTo>
                      <a:pt x="346" y="329"/>
                      <a:pt x="367" y="332"/>
                      <a:pt x="385" y="341"/>
                    </a:cubicBezTo>
                    <a:cubicBezTo>
                      <a:pt x="396" y="347"/>
                      <a:pt x="407" y="348"/>
                      <a:pt x="419" y="347"/>
                    </a:cubicBezTo>
                    <a:cubicBezTo>
                      <a:pt x="421" y="347"/>
                      <a:pt x="423" y="347"/>
                      <a:pt x="425" y="347"/>
                    </a:cubicBezTo>
                    <a:cubicBezTo>
                      <a:pt x="459" y="345"/>
                      <a:pt x="493" y="342"/>
                      <a:pt x="527" y="334"/>
                    </a:cubicBezTo>
                    <a:cubicBezTo>
                      <a:pt x="540" y="331"/>
                      <a:pt x="552" y="326"/>
                      <a:pt x="564" y="322"/>
                    </a:cubicBezTo>
                    <a:cubicBezTo>
                      <a:pt x="569" y="320"/>
                      <a:pt x="572" y="316"/>
                      <a:pt x="571" y="310"/>
                    </a:cubicBezTo>
                    <a:cubicBezTo>
                      <a:pt x="571" y="283"/>
                      <a:pt x="571" y="256"/>
                      <a:pt x="571" y="229"/>
                    </a:cubicBezTo>
                    <a:cubicBezTo>
                      <a:pt x="571" y="228"/>
                      <a:pt x="571" y="226"/>
                      <a:pt x="571" y="224"/>
                    </a:cubicBezTo>
                    <a:cubicBezTo>
                      <a:pt x="561" y="228"/>
                      <a:pt x="551" y="231"/>
                      <a:pt x="541" y="234"/>
                    </a:cubicBezTo>
                    <a:cubicBezTo>
                      <a:pt x="499" y="244"/>
                      <a:pt x="456" y="246"/>
                      <a:pt x="413" y="248"/>
                    </a:cubicBezTo>
                    <a:cubicBezTo>
                      <a:pt x="378" y="249"/>
                      <a:pt x="344" y="249"/>
                      <a:pt x="309" y="245"/>
                    </a:cubicBezTo>
                    <a:cubicBezTo>
                      <a:pt x="284" y="243"/>
                      <a:pt x="259" y="239"/>
                      <a:pt x="235" y="235"/>
                    </a:cubicBezTo>
                    <a:cubicBezTo>
                      <a:pt x="223" y="233"/>
                      <a:pt x="212" y="228"/>
                      <a:pt x="200" y="225"/>
                    </a:cubicBezTo>
                    <a:close/>
                    <a:moveTo>
                      <a:pt x="376" y="154"/>
                    </a:moveTo>
                    <a:cubicBezTo>
                      <a:pt x="377" y="154"/>
                      <a:pt x="378" y="154"/>
                      <a:pt x="379" y="154"/>
                    </a:cubicBezTo>
                    <a:cubicBezTo>
                      <a:pt x="409" y="156"/>
                      <a:pt x="439" y="156"/>
                      <a:pt x="469" y="158"/>
                    </a:cubicBezTo>
                    <a:cubicBezTo>
                      <a:pt x="495" y="160"/>
                      <a:pt x="521" y="164"/>
                      <a:pt x="547" y="171"/>
                    </a:cubicBezTo>
                    <a:cubicBezTo>
                      <a:pt x="559" y="174"/>
                      <a:pt x="573" y="177"/>
                      <a:pt x="582" y="187"/>
                    </a:cubicBezTo>
                    <a:cubicBezTo>
                      <a:pt x="587" y="193"/>
                      <a:pt x="593" y="193"/>
                      <a:pt x="600" y="192"/>
                    </a:cubicBezTo>
                    <a:cubicBezTo>
                      <a:pt x="601" y="192"/>
                      <a:pt x="603" y="192"/>
                      <a:pt x="605" y="192"/>
                    </a:cubicBezTo>
                    <a:cubicBezTo>
                      <a:pt x="637" y="191"/>
                      <a:pt x="669" y="187"/>
                      <a:pt x="700" y="180"/>
                    </a:cubicBezTo>
                    <a:cubicBezTo>
                      <a:pt x="715" y="177"/>
                      <a:pt x="729" y="174"/>
                      <a:pt x="742" y="166"/>
                    </a:cubicBezTo>
                    <a:cubicBezTo>
                      <a:pt x="746" y="164"/>
                      <a:pt x="747" y="162"/>
                      <a:pt x="747" y="158"/>
                    </a:cubicBezTo>
                    <a:cubicBezTo>
                      <a:pt x="747" y="130"/>
                      <a:pt x="747" y="102"/>
                      <a:pt x="747" y="75"/>
                    </a:cubicBezTo>
                    <a:cubicBezTo>
                      <a:pt x="747" y="73"/>
                      <a:pt x="747" y="72"/>
                      <a:pt x="747" y="70"/>
                    </a:cubicBezTo>
                    <a:cubicBezTo>
                      <a:pt x="742" y="71"/>
                      <a:pt x="738" y="73"/>
                      <a:pt x="734" y="75"/>
                    </a:cubicBezTo>
                    <a:cubicBezTo>
                      <a:pt x="730" y="76"/>
                      <a:pt x="725" y="77"/>
                      <a:pt x="721" y="78"/>
                    </a:cubicBezTo>
                    <a:cubicBezTo>
                      <a:pt x="679" y="89"/>
                      <a:pt x="637" y="92"/>
                      <a:pt x="594" y="93"/>
                    </a:cubicBezTo>
                    <a:cubicBezTo>
                      <a:pt x="561" y="94"/>
                      <a:pt x="529" y="93"/>
                      <a:pt x="496" y="91"/>
                    </a:cubicBezTo>
                    <a:cubicBezTo>
                      <a:pt x="472" y="90"/>
                      <a:pt x="449" y="87"/>
                      <a:pt x="425" y="83"/>
                    </a:cubicBezTo>
                    <a:cubicBezTo>
                      <a:pt x="409" y="81"/>
                      <a:pt x="392" y="76"/>
                      <a:pt x="376" y="69"/>
                    </a:cubicBezTo>
                    <a:cubicBezTo>
                      <a:pt x="376" y="98"/>
                      <a:pt x="376" y="126"/>
                      <a:pt x="376" y="154"/>
                    </a:cubicBezTo>
                    <a:close/>
                    <a:moveTo>
                      <a:pt x="19" y="364"/>
                    </a:moveTo>
                    <a:cubicBezTo>
                      <a:pt x="19" y="365"/>
                      <a:pt x="19" y="366"/>
                      <a:pt x="19" y="367"/>
                    </a:cubicBezTo>
                    <a:cubicBezTo>
                      <a:pt x="25" y="369"/>
                      <a:pt x="31" y="372"/>
                      <a:pt x="37" y="374"/>
                    </a:cubicBezTo>
                    <a:cubicBezTo>
                      <a:pt x="63" y="383"/>
                      <a:pt x="91" y="387"/>
                      <a:pt x="118" y="389"/>
                    </a:cubicBezTo>
                    <a:cubicBezTo>
                      <a:pt x="158" y="393"/>
                      <a:pt x="197" y="394"/>
                      <a:pt x="236" y="393"/>
                    </a:cubicBezTo>
                    <a:cubicBezTo>
                      <a:pt x="271" y="392"/>
                      <a:pt x="305" y="389"/>
                      <a:pt x="339" y="383"/>
                    </a:cubicBezTo>
                    <a:cubicBezTo>
                      <a:pt x="354" y="380"/>
                      <a:pt x="368" y="375"/>
                      <a:pt x="383" y="370"/>
                    </a:cubicBezTo>
                    <a:cubicBezTo>
                      <a:pt x="385" y="369"/>
                      <a:pt x="388" y="367"/>
                      <a:pt x="391" y="365"/>
                    </a:cubicBezTo>
                    <a:cubicBezTo>
                      <a:pt x="388" y="363"/>
                      <a:pt x="385" y="361"/>
                      <a:pt x="383" y="360"/>
                    </a:cubicBezTo>
                    <a:cubicBezTo>
                      <a:pt x="374" y="357"/>
                      <a:pt x="365" y="353"/>
                      <a:pt x="356" y="351"/>
                    </a:cubicBezTo>
                    <a:cubicBezTo>
                      <a:pt x="315" y="341"/>
                      <a:pt x="273" y="338"/>
                      <a:pt x="230" y="337"/>
                    </a:cubicBezTo>
                    <a:cubicBezTo>
                      <a:pt x="181" y="336"/>
                      <a:pt x="131" y="337"/>
                      <a:pt x="82" y="345"/>
                    </a:cubicBezTo>
                    <a:cubicBezTo>
                      <a:pt x="65" y="348"/>
                      <a:pt x="48" y="353"/>
                      <a:pt x="31" y="358"/>
                    </a:cubicBezTo>
                    <a:cubicBezTo>
                      <a:pt x="27" y="359"/>
                      <a:pt x="23" y="362"/>
                      <a:pt x="19" y="364"/>
                    </a:cubicBezTo>
                    <a:close/>
                    <a:moveTo>
                      <a:pt x="747" y="48"/>
                    </a:moveTo>
                    <a:cubicBezTo>
                      <a:pt x="747" y="48"/>
                      <a:pt x="747" y="47"/>
                      <a:pt x="747" y="46"/>
                    </a:cubicBezTo>
                    <a:cubicBezTo>
                      <a:pt x="745" y="45"/>
                      <a:pt x="743" y="43"/>
                      <a:pt x="740" y="42"/>
                    </a:cubicBezTo>
                    <a:cubicBezTo>
                      <a:pt x="735" y="40"/>
                      <a:pt x="730" y="38"/>
                      <a:pt x="725" y="36"/>
                    </a:cubicBezTo>
                    <a:cubicBezTo>
                      <a:pt x="700" y="29"/>
                      <a:pt x="675" y="25"/>
                      <a:pt x="650" y="23"/>
                    </a:cubicBezTo>
                    <a:cubicBezTo>
                      <a:pt x="608" y="19"/>
                      <a:pt x="567" y="18"/>
                      <a:pt x="526" y="20"/>
                    </a:cubicBezTo>
                    <a:cubicBezTo>
                      <a:pt x="494" y="21"/>
                      <a:pt x="463" y="23"/>
                      <a:pt x="433" y="29"/>
                    </a:cubicBezTo>
                    <a:cubicBezTo>
                      <a:pt x="417" y="32"/>
                      <a:pt x="401" y="37"/>
                      <a:pt x="386" y="41"/>
                    </a:cubicBezTo>
                    <a:cubicBezTo>
                      <a:pt x="382" y="42"/>
                      <a:pt x="379" y="45"/>
                      <a:pt x="375" y="47"/>
                    </a:cubicBezTo>
                    <a:cubicBezTo>
                      <a:pt x="380" y="50"/>
                      <a:pt x="383" y="52"/>
                      <a:pt x="386" y="53"/>
                    </a:cubicBezTo>
                    <a:cubicBezTo>
                      <a:pt x="399" y="57"/>
                      <a:pt x="411" y="61"/>
                      <a:pt x="424" y="64"/>
                    </a:cubicBezTo>
                    <a:cubicBezTo>
                      <a:pt x="470" y="73"/>
                      <a:pt x="517" y="75"/>
                      <a:pt x="563" y="75"/>
                    </a:cubicBezTo>
                    <a:cubicBezTo>
                      <a:pt x="601" y="76"/>
                      <a:pt x="639" y="74"/>
                      <a:pt x="677" y="68"/>
                    </a:cubicBezTo>
                    <a:cubicBezTo>
                      <a:pt x="696" y="65"/>
                      <a:pt x="716" y="62"/>
                      <a:pt x="734" y="55"/>
                    </a:cubicBezTo>
                    <a:cubicBezTo>
                      <a:pt x="739" y="53"/>
                      <a:pt x="743" y="51"/>
                      <a:pt x="747" y="48"/>
                    </a:cubicBezTo>
                    <a:close/>
                    <a:moveTo>
                      <a:pt x="200" y="200"/>
                    </a:moveTo>
                    <a:cubicBezTo>
                      <a:pt x="200" y="201"/>
                      <a:pt x="200" y="202"/>
                      <a:pt x="200" y="203"/>
                    </a:cubicBezTo>
                    <a:cubicBezTo>
                      <a:pt x="205" y="205"/>
                      <a:pt x="210" y="208"/>
                      <a:pt x="215" y="210"/>
                    </a:cubicBezTo>
                    <a:cubicBezTo>
                      <a:pt x="238" y="218"/>
                      <a:pt x="262" y="222"/>
                      <a:pt x="285" y="224"/>
                    </a:cubicBezTo>
                    <a:cubicBezTo>
                      <a:pt x="324" y="229"/>
                      <a:pt x="362" y="230"/>
                      <a:pt x="401" y="230"/>
                    </a:cubicBezTo>
                    <a:cubicBezTo>
                      <a:pt x="438" y="229"/>
                      <a:pt x="476" y="227"/>
                      <a:pt x="513" y="220"/>
                    </a:cubicBezTo>
                    <a:cubicBezTo>
                      <a:pt x="529" y="217"/>
                      <a:pt x="545" y="212"/>
                      <a:pt x="561" y="208"/>
                    </a:cubicBezTo>
                    <a:cubicBezTo>
                      <a:pt x="564" y="207"/>
                      <a:pt x="568" y="204"/>
                      <a:pt x="571" y="202"/>
                    </a:cubicBezTo>
                    <a:cubicBezTo>
                      <a:pt x="571" y="202"/>
                      <a:pt x="571" y="201"/>
                      <a:pt x="571" y="200"/>
                    </a:cubicBezTo>
                    <a:cubicBezTo>
                      <a:pt x="567" y="198"/>
                      <a:pt x="562" y="195"/>
                      <a:pt x="558" y="194"/>
                    </a:cubicBezTo>
                    <a:cubicBezTo>
                      <a:pt x="542" y="190"/>
                      <a:pt x="527" y="185"/>
                      <a:pt x="511" y="182"/>
                    </a:cubicBezTo>
                    <a:cubicBezTo>
                      <a:pt x="469" y="175"/>
                      <a:pt x="427" y="173"/>
                      <a:pt x="385" y="173"/>
                    </a:cubicBezTo>
                    <a:cubicBezTo>
                      <a:pt x="350" y="173"/>
                      <a:pt x="314" y="175"/>
                      <a:pt x="279" y="179"/>
                    </a:cubicBezTo>
                    <a:cubicBezTo>
                      <a:pt x="258" y="182"/>
                      <a:pt x="237" y="186"/>
                      <a:pt x="216" y="193"/>
                    </a:cubicBezTo>
                    <a:cubicBezTo>
                      <a:pt x="211" y="195"/>
                      <a:pt x="206" y="198"/>
                      <a:pt x="200" y="200"/>
                    </a:cubicBezTo>
                    <a:close/>
                    <a:moveTo>
                      <a:pt x="590" y="434"/>
                    </a:moveTo>
                    <a:cubicBezTo>
                      <a:pt x="596" y="434"/>
                      <a:pt x="601" y="433"/>
                      <a:pt x="606" y="433"/>
                    </a:cubicBezTo>
                    <a:cubicBezTo>
                      <a:pt x="638" y="432"/>
                      <a:pt x="671" y="429"/>
                      <a:pt x="702" y="422"/>
                    </a:cubicBezTo>
                    <a:cubicBezTo>
                      <a:pt x="716" y="419"/>
                      <a:pt x="728" y="415"/>
                      <a:pt x="741" y="410"/>
                    </a:cubicBezTo>
                    <a:cubicBezTo>
                      <a:pt x="746" y="409"/>
                      <a:pt x="747" y="406"/>
                      <a:pt x="747" y="400"/>
                    </a:cubicBezTo>
                    <a:cubicBezTo>
                      <a:pt x="747" y="371"/>
                      <a:pt x="747" y="341"/>
                      <a:pt x="747" y="312"/>
                    </a:cubicBezTo>
                    <a:cubicBezTo>
                      <a:pt x="747" y="310"/>
                      <a:pt x="747" y="308"/>
                      <a:pt x="747" y="306"/>
                    </a:cubicBezTo>
                    <a:cubicBezTo>
                      <a:pt x="697" y="327"/>
                      <a:pt x="643" y="329"/>
                      <a:pt x="590" y="332"/>
                    </a:cubicBezTo>
                    <a:cubicBezTo>
                      <a:pt x="590" y="366"/>
                      <a:pt x="590" y="399"/>
                      <a:pt x="590" y="434"/>
                    </a:cubicBezTo>
                    <a:close/>
                    <a:moveTo>
                      <a:pt x="590" y="313"/>
                    </a:moveTo>
                    <a:cubicBezTo>
                      <a:pt x="593" y="313"/>
                      <a:pt x="595" y="313"/>
                      <a:pt x="598" y="313"/>
                    </a:cubicBezTo>
                    <a:cubicBezTo>
                      <a:pt x="633" y="312"/>
                      <a:pt x="668" y="308"/>
                      <a:pt x="703" y="300"/>
                    </a:cubicBezTo>
                    <a:cubicBezTo>
                      <a:pt x="716" y="297"/>
                      <a:pt x="728" y="292"/>
                      <a:pt x="741" y="288"/>
                    </a:cubicBezTo>
                    <a:cubicBezTo>
                      <a:pt x="745" y="286"/>
                      <a:pt x="747" y="283"/>
                      <a:pt x="747" y="277"/>
                    </a:cubicBezTo>
                    <a:cubicBezTo>
                      <a:pt x="747" y="248"/>
                      <a:pt x="747" y="219"/>
                      <a:pt x="747" y="190"/>
                    </a:cubicBezTo>
                    <a:cubicBezTo>
                      <a:pt x="747" y="189"/>
                      <a:pt x="747" y="187"/>
                      <a:pt x="747" y="186"/>
                    </a:cubicBezTo>
                    <a:cubicBezTo>
                      <a:pt x="736" y="189"/>
                      <a:pt x="725" y="194"/>
                      <a:pt x="714" y="196"/>
                    </a:cubicBezTo>
                    <a:cubicBezTo>
                      <a:pt x="675" y="206"/>
                      <a:pt x="635" y="210"/>
                      <a:pt x="595" y="211"/>
                    </a:cubicBezTo>
                    <a:cubicBezTo>
                      <a:pt x="591" y="211"/>
                      <a:pt x="590" y="212"/>
                      <a:pt x="590" y="217"/>
                    </a:cubicBezTo>
                    <a:cubicBezTo>
                      <a:pt x="590" y="247"/>
                      <a:pt x="590" y="278"/>
                      <a:pt x="590" y="308"/>
                    </a:cubicBezTo>
                    <a:cubicBezTo>
                      <a:pt x="590" y="310"/>
                      <a:pt x="590" y="311"/>
                      <a:pt x="590" y="313"/>
                    </a:cubicBezTo>
                    <a:close/>
                    <a:moveTo>
                      <a:pt x="280" y="568"/>
                    </a:moveTo>
                    <a:cubicBezTo>
                      <a:pt x="290" y="567"/>
                      <a:pt x="303" y="566"/>
                      <a:pt x="317" y="564"/>
                    </a:cubicBezTo>
                    <a:cubicBezTo>
                      <a:pt x="337" y="562"/>
                      <a:pt x="357" y="559"/>
                      <a:pt x="375" y="552"/>
                    </a:cubicBezTo>
                    <a:cubicBezTo>
                      <a:pt x="382" y="549"/>
                      <a:pt x="384" y="544"/>
                      <a:pt x="382" y="539"/>
                    </a:cubicBezTo>
                    <a:cubicBezTo>
                      <a:pt x="380" y="534"/>
                      <a:pt x="375" y="532"/>
                      <a:pt x="369" y="534"/>
                    </a:cubicBezTo>
                    <a:cubicBezTo>
                      <a:pt x="357" y="537"/>
                      <a:pt x="344" y="541"/>
                      <a:pt x="332" y="543"/>
                    </a:cubicBezTo>
                    <a:cubicBezTo>
                      <a:pt x="313" y="546"/>
                      <a:pt x="294" y="547"/>
                      <a:pt x="276" y="549"/>
                    </a:cubicBezTo>
                    <a:cubicBezTo>
                      <a:pt x="269" y="550"/>
                      <a:pt x="265" y="552"/>
                      <a:pt x="264" y="557"/>
                    </a:cubicBezTo>
                    <a:cubicBezTo>
                      <a:pt x="262" y="564"/>
                      <a:pt x="268" y="568"/>
                      <a:pt x="280" y="568"/>
                    </a:cubicBezTo>
                    <a:close/>
                    <a:moveTo>
                      <a:pt x="277" y="439"/>
                    </a:moveTo>
                    <a:cubicBezTo>
                      <a:pt x="277" y="439"/>
                      <a:pt x="277" y="439"/>
                      <a:pt x="277" y="439"/>
                    </a:cubicBezTo>
                    <a:cubicBezTo>
                      <a:pt x="294" y="437"/>
                      <a:pt x="311" y="436"/>
                      <a:pt x="327" y="433"/>
                    </a:cubicBezTo>
                    <a:cubicBezTo>
                      <a:pt x="344" y="430"/>
                      <a:pt x="360" y="426"/>
                      <a:pt x="376" y="422"/>
                    </a:cubicBezTo>
                    <a:cubicBezTo>
                      <a:pt x="382" y="420"/>
                      <a:pt x="384" y="415"/>
                      <a:pt x="382" y="410"/>
                    </a:cubicBezTo>
                    <a:cubicBezTo>
                      <a:pt x="380" y="404"/>
                      <a:pt x="375" y="402"/>
                      <a:pt x="369" y="404"/>
                    </a:cubicBezTo>
                    <a:cubicBezTo>
                      <a:pt x="348" y="412"/>
                      <a:pt x="326" y="415"/>
                      <a:pt x="304" y="417"/>
                    </a:cubicBezTo>
                    <a:cubicBezTo>
                      <a:pt x="293" y="418"/>
                      <a:pt x="282" y="419"/>
                      <a:pt x="272" y="420"/>
                    </a:cubicBezTo>
                    <a:cubicBezTo>
                      <a:pt x="266" y="421"/>
                      <a:pt x="263" y="425"/>
                      <a:pt x="264" y="430"/>
                    </a:cubicBezTo>
                    <a:cubicBezTo>
                      <a:pt x="264" y="435"/>
                      <a:pt x="268" y="438"/>
                      <a:pt x="273" y="439"/>
                    </a:cubicBezTo>
                    <a:cubicBezTo>
                      <a:pt x="274" y="439"/>
                      <a:pt x="275" y="439"/>
                      <a:pt x="277" y="43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5" name="Freeform 22"/>
              <p:cNvSpPr>
                <a:spLocks noEditPoints="1"/>
              </p:cNvSpPr>
              <p:nvPr/>
            </p:nvSpPr>
            <p:spPr bwMode="gray">
              <a:xfrm>
                <a:off x="4852159" y="4075771"/>
                <a:ext cx="316158" cy="109968"/>
              </a:xfrm>
              <a:custGeom>
                <a:avLst/>
                <a:gdLst/>
                <a:ahLst/>
                <a:cxnLst>
                  <a:cxn ang="0">
                    <a:pos x="409" y="0"/>
                  </a:cxn>
                  <a:cxn ang="0">
                    <a:pos x="409" y="5"/>
                  </a:cxn>
                  <a:cxn ang="0">
                    <a:pos x="409" y="92"/>
                  </a:cxn>
                  <a:cxn ang="0">
                    <a:pos x="401" y="109"/>
                  </a:cxn>
                  <a:cxn ang="0">
                    <a:pos x="370" y="124"/>
                  </a:cxn>
                  <a:cxn ang="0">
                    <a:pos x="293" y="137"/>
                  </a:cxn>
                  <a:cxn ang="0">
                    <a:pos x="183" y="141"/>
                  </a:cxn>
                  <a:cxn ang="0">
                    <a:pos x="46" y="126"/>
                  </a:cxn>
                  <a:cxn ang="0">
                    <a:pos x="17" y="115"/>
                  </a:cxn>
                  <a:cxn ang="0">
                    <a:pos x="0" y="88"/>
                  </a:cxn>
                  <a:cxn ang="0">
                    <a:pos x="0" y="6"/>
                  </a:cxn>
                  <a:cxn ang="0">
                    <a:pos x="0" y="1"/>
                  </a:cxn>
                  <a:cxn ang="0">
                    <a:pos x="10" y="8"/>
                  </a:cxn>
                  <a:cxn ang="0">
                    <a:pos x="55" y="23"/>
                  </a:cxn>
                  <a:cxn ang="0">
                    <a:pos x="155" y="35"/>
                  </a:cxn>
                  <a:cxn ang="0">
                    <a:pos x="277" y="34"/>
                  </a:cxn>
                  <a:cxn ang="0">
                    <a:pos x="377" y="17"/>
                  </a:cxn>
                  <a:cxn ang="0">
                    <a:pos x="409" y="0"/>
                  </a:cxn>
                  <a:cxn ang="0">
                    <a:pos x="274" y="80"/>
                  </a:cxn>
                  <a:cxn ang="0">
                    <a:pos x="325" y="74"/>
                  </a:cxn>
                  <a:cxn ang="0">
                    <a:pos x="376" y="63"/>
                  </a:cxn>
                  <a:cxn ang="0">
                    <a:pos x="382" y="50"/>
                  </a:cxn>
                  <a:cxn ang="0">
                    <a:pos x="369" y="45"/>
                  </a:cxn>
                  <a:cxn ang="0">
                    <a:pos x="310" y="57"/>
                  </a:cxn>
                  <a:cxn ang="0">
                    <a:pos x="274" y="61"/>
                  </a:cxn>
                  <a:cxn ang="0">
                    <a:pos x="264" y="71"/>
                  </a:cxn>
                  <a:cxn ang="0">
                    <a:pos x="274" y="80"/>
                  </a:cxn>
                </a:cxnLst>
                <a:rect l="0" t="0" r="r" b="b"/>
                <a:pathLst>
                  <a:path w="409" h="142">
                    <a:moveTo>
                      <a:pt x="409" y="0"/>
                    </a:moveTo>
                    <a:cubicBezTo>
                      <a:pt x="409" y="2"/>
                      <a:pt x="409" y="4"/>
                      <a:pt x="409" y="5"/>
                    </a:cubicBezTo>
                    <a:cubicBezTo>
                      <a:pt x="409" y="34"/>
                      <a:pt x="409" y="63"/>
                      <a:pt x="409" y="92"/>
                    </a:cubicBezTo>
                    <a:cubicBezTo>
                      <a:pt x="409" y="100"/>
                      <a:pt x="406" y="105"/>
                      <a:pt x="401" y="109"/>
                    </a:cubicBezTo>
                    <a:cubicBezTo>
                      <a:pt x="392" y="117"/>
                      <a:pt x="381" y="121"/>
                      <a:pt x="370" y="124"/>
                    </a:cubicBezTo>
                    <a:cubicBezTo>
                      <a:pt x="345" y="131"/>
                      <a:pt x="319" y="135"/>
                      <a:pt x="293" y="137"/>
                    </a:cubicBezTo>
                    <a:cubicBezTo>
                      <a:pt x="256" y="141"/>
                      <a:pt x="219" y="142"/>
                      <a:pt x="183" y="141"/>
                    </a:cubicBezTo>
                    <a:cubicBezTo>
                      <a:pt x="137" y="139"/>
                      <a:pt x="91" y="137"/>
                      <a:pt x="46" y="126"/>
                    </a:cubicBezTo>
                    <a:cubicBezTo>
                      <a:pt x="36" y="123"/>
                      <a:pt x="26" y="119"/>
                      <a:pt x="17" y="115"/>
                    </a:cubicBezTo>
                    <a:cubicBezTo>
                      <a:pt x="5" y="110"/>
                      <a:pt x="0" y="101"/>
                      <a:pt x="0" y="88"/>
                    </a:cubicBezTo>
                    <a:cubicBezTo>
                      <a:pt x="1" y="61"/>
                      <a:pt x="0" y="34"/>
                      <a:pt x="0" y="6"/>
                    </a:cubicBezTo>
                    <a:cubicBezTo>
                      <a:pt x="0" y="5"/>
                      <a:pt x="0" y="3"/>
                      <a:pt x="0" y="1"/>
                    </a:cubicBezTo>
                    <a:cubicBezTo>
                      <a:pt x="4" y="3"/>
                      <a:pt x="7" y="6"/>
                      <a:pt x="10" y="8"/>
                    </a:cubicBezTo>
                    <a:cubicBezTo>
                      <a:pt x="24" y="16"/>
                      <a:pt x="39" y="20"/>
                      <a:pt x="55" y="23"/>
                    </a:cubicBezTo>
                    <a:cubicBezTo>
                      <a:pt x="88" y="30"/>
                      <a:pt x="122" y="33"/>
                      <a:pt x="155" y="35"/>
                    </a:cubicBezTo>
                    <a:cubicBezTo>
                      <a:pt x="196" y="37"/>
                      <a:pt x="236" y="37"/>
                      <a:pt x="277" y="34"/>
                    </a:cubicBezTo>
                    <a:cubicBezTo>
                      <a:pt x="311" y="31"/>
                      <a:pt x="344" y="27"/>
                      <a:pt x="377" y="17"/>
                    </a:cubicBezTo>
                    <a:cubicBezTo>
                      <a:pt x="388" y="14"/>
                      <a:pt x="399" y="9"/>
                      <a:pt x="409" y="0"/>
                    </a:cubicBezTo>
                    <a:close/>
                    <a:moveTo>
                      <a:pt x="274" y="80"/>
                    </a:moveTo>
                    <a:cubicBezTo>
                      <a:pt x="291" y="78"/>
                      <a:pt x="308" y="77"/>
                      <a:pt x="325" y="74"/>
                    </a:cubicBezTo>
                    <a:cubicBezTo>
                      <a:pt x="342" y="72"/>
                      <a:pt x="359" y="67"/>
                      <a:pt x="376" y="63"/>
                    </a:cubicBezTo>
                    <a:cubicBezTo>
                      <a:pt x="382" y="61"/>
                      <a:pt x="384" y="56"/>
                      <a:pt x="382" y="50"/>
                    </a:cubicBezTo>
                    <a:cubicBezTo>
                      <a:pt x="380" y="45"/>
                      <a:pt x="375" y="43"/>
                      <a:pt x="369" y="45"/>
                    </a:cubicBezTo>
                    <a:cubicBezTo>
                      <a:pt x="350" y="52"/>
                      <a:pt x="330" y="55"/>
                      <a:pt x="310" y="57"/>
                    </a:cubicBezTo>
                    <a:cubicBezTo>
                      <a:pt x="298" y="59"/>
                      <a:pt x="286" y="59"/>
                      <a:pt x="274" y="61"/>
                    </a:cubicBezTo>
                    <a:cubicBezTo>
                      <a:pt x="267" y="61"/>
                      <a:pt x="263" y="65"/>
                      <a:pt x="264" y="71"/>
                    </a:cubicBezTo>
                    <a:cubicBezTo>
                      <a:pt x="264" y="76"/>
                      <a:pt x="268" y="80"/>
                      <a:pt x="274" y="8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6" name="Freeform 23"/>
              <p:cNvSpPr>
                <a:spLocks/>
              </p:cNvSpPr>
              <p:nvPr/>
            </p:nvSpPr>
            <p:spPr bwMode="gray">
              <a:xfrm>
                <a:off x="5202682" y="3884472"/>
                <a:ext cx="74458" cy="25201"/>
              </a:xfrm>
              <a:custGeom>
                <a:avLst/>
                <a:gdLst/>
                <a:ahLst/>
                <a:cxnLst>
                  <a:cxn ang="0">
                    <a:pos x="12" y="32"/>
                  </a:cxn>
                  <a:cxn ang="0">
                    <a:pos x="6" y="31"/>
                  </a:cxn>
                  <a:cxn ang="0">
                    <a:pos x="1" y="21"/>
                  </a:cxn>
                  <a:cxn ang="0">
                    <a:pos x="9" y="14"/>
                  </a:cxn>
                  <a:cxn ang="0">
                    <a:pos x="54" y="8"/>
                  </a:cxn>
                  <a:cxn ang="0">
                    <a:pos x="82" y="2"/>
                  </a:cxn>
                  <a:cxn ang="0">
                    <a:pos x="95" y="7"/>
                  </a:cxn>
                  <a:cxn ang="0">
                    <a:pos x="87" y="20"/>
                  </a:cxn>
                  <a:cxn ang="0">
                    <a:pos x="26" y="31"/>
                  </a:cxn>
                  <a:cxn ang="0">
                    <a:pos x="12" y="32"/>
                  </a:cxn>
                </a:cxnLst>
                <a:rect l="0" t="0" r="r" b="b"/>
                <a:pathLst>
                  <a:path w="97" h="32">
                    <a:moveTo>
                      <a:pt x="12" y="32"/>
                    </a:moveTo>
                    <a:cubicBezTo>
                      <a:pt x="11" y="32"/>
                      <a:pt x="8" y="32"/>
                      <a:pt x="6" y="31"/>
                    </a:cubicBezTo>
                    <a:cubicBezTo>
                      <a:pt x="2" y="29"/>
                      <a:pt x="0" y="26"/>
                      <a:pt x="1" y="21"/>
                    </a:cubicBezTo>
                    <a:cubicBezTo>
                      <a:pt x="2" y="17"/>
                      <a:pt x="5" y="14"/>
                      <a:pt x="9" y="14"/>
                    </a:cubicBezTo>
                    <a:cubicBezTo>
                      <a:pt x="24" y="12"/>
                      <a:pt x="39" y="10"/>
                      <a:pt x="54" y="8"/>
                    </a:cubicBezTo>
                    <a:cubicBezTo>
                      <a:pt x="64" y="7"/>
                      <a:pt x="73" y="4"/>
                      <a:pt x="82" y="2"/>
                    </a:cubicBezTo>
                    <a:cubicBezTo>
                      <a:pt x="89" y="0"/>
                      <a:pt x="94" y="2"/>
                      <a:pt x="95" y="7"/>
                    </a:cubicBezTo>
                    <a:cubicBezTo>
                      <a:pt x="97" y="13"/>
                      <a:pt x="94" y="17"/>
                      <a:pt x="87" y="20"/>
                    </a:cubicBezTo>
                    <a:cubicBezTo>
                      <a:pt x="67" y="26"/>
                      <a:pt x="47" y="29"/>
                      <a:pt x="26" y="31"/>
                    </a:cubicBezTo>
                    <a:cubicBezTo>
                      <a:pt x="22" y="31"/>
                      <a:pt x="18" y="32"/>
                      <a:pt x="12"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7" name="Freeform 24"/>
              <p:cNvSpPr>
                <a:spLocks/>
              </p:cNvSpPr>
              <p:nvPr/>
            </p:nvSpPr>
            <p:spPr bwMode="gray">
              <a:xfrm>
                <a:off x="5203827" y="3977258"/>
                <a:ext cx="73312" cy="25201"/>
              </a:xfrm>
              <a:custGeom>
                <a:avLst/>
                <a:gdLst/>
                <a:ahLst/>
                <a:cxnLst>
                  <a:cxn ang="0">
                    <a:pos x="11" y="33"/>
                  </a:cxn>
                  <a:cxn ang="0">
                    <a:pos x="0" y="24"/>
                  </a:cxn>
                  <a:cxn ang="0">
                    <a:pos x="10" y="14"/>
                  </a:cxn>
                  <a:cxn ang="0">
                    <a:pos x="66" y="6"/>
                  </a:cxn>
                  <a:cxn ang="0">
                    <a:pos x="82" y="2"/>
                  </a:cxn>
                  <a:cxn ang="0">
                    <a:pos x="94" y="8"/>
                  </a:cxn>
                  <a:cxn ang="0">
                    <a:pos x="87" y="20"/>
                  </a:cxn>
                  <a:cxn ang="0">
                    <a:pos x="29" y="31"/>
                  </a:cxn>
                  <a:cxn ang="0">
                    <a:pos x="11" y="33"/>
                  </a:cxn>
                </a:cxnLst>
                <a:rect l="0" t="0" r="r" b="b"/>
                <a:pathLst>
                  <a:path w="96" h="33">
                    <a:moveTo>
                      <a:pt x="11" y="33"/>
                    </a:moveTo>
                    <a:cubicBezTo>
                      <a:pt x="5" y="33"/>
                      <a:pt x="0" y="30"/>
                      <a:pt x="0" y="24"/>
                    </a:cubicBezTo>
                    <a:cubicBezTo>
                      <a:pt x="0" y="18"/>
                      <a:pt x="4" y="15"/>
                      <a:pt x="10" y="14"/>
                    </a:cubicBezTo>
                    <a:cubicBezTo>
                      <a:pt x="29" y="11"/>
                      <a:pt x="47" y="9"/>
                      <a:pt x="66" y="6"/>
                    </a:cubicBezTo>
                    <a:cubicBezTo>
                      <a:pt x="71" y="5"/>
                      <a:pt x="76" y="3"/>
                      <a:pt x="82" y="2"/>
                    </a:cubicBezTo>
                    <a:cubicBezTo>
                      <a:pt x="88" y="0"/>
                      <a:pt x="93" y="3"/>
                      <a:pt x="94" y="8"/>
                    </a:cubicBezTo>
                    <a:cubicBezTo>
                      <a:pt x="96" y="13"/>
                      <a:pt x="93" y="18"/>
                      <a:pt x="87" y="20"/>
                    </a:cubicBezTo>
                    <a:cubicBezTo>
                      <a:pt x="68" y="26"/>
                      <a:pt x="49" y="29"/>
                      <a:pt x="29" y="31"/>
                    </a:cubicBezTo>
                    <a:cubicBezTo>
                      <a:pt x="23" y="32"/>
                      <a:pt x="17" y="32"/>
                      <a:pt x="11"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8" name="Freeform 35"/>
              <p:cNvSpPr>
                <a:spLocks/>
              </p:cNvSpPr>
              <p:nvPr/>
            </p:nvSpPr>
            <p:spPr bwMode="gray">
              <a:xfrm>
                <a:off x="5203827" y="3795123"/>
                <a:ext cx="73312" cy="25201"/>
              </a:xfrm>
              <a:custGeom>
                <a:avLst/>
                <a:gdLst/>
                <a:ahLst/>
                <a:cxnLst>
                  <a:cxn ang="0">
                    <a:pos x="14" y="33"/>
                  </a:cxn>
                  <a:cxn ang="0">
                    <a:pos x="0" y="24"/>
                  </a:cxn>
                  <a:cxn ang="0">
                    <a:pos x="10" y="14"/>
                  </a:cxn>
                  <a:cxn ang="0">
                    <a:pos x="74" y="4"/>
                  </a:cxn>
                  <a:cxn ang="0">
                    <a:pos x="82" y="2"/>
                  </a:cxn>
                  <a:cxn ang="0">
                    <a:pos x="94" y="8"/>
                  </a:cxn>
                  <a:cxn ang="0">
                    <a:pos x="88" y="19"/>
                  </a:cxn>
                  <a:cxn ang="0">
                    <a:pos x="46" y="29"/>
                  </a:cxn>
                  <a:cxn ang="0">
                    <a:pos x="14" y="33"/>
                  </a:cxn>
                </a:cxnLst>
                <a:rect l="0" t="0" r="r" b="b"/>
                <a:pathLst>
                  <a:path w="96" h="33">
                    <a:moveTo>
                      <a:pt x="14" y="33"/>
                    </a:moveTo>
                    <a:cubicBezTo>
                      <a:pt x="5" y="33"/>
                      <a:pt x="1" y="30"/>
                      <a:pt x="0" y="24"/>
                    </a:cubicBezTo>
                    <a:cubicBezTo>
                      <a:pt x="0" y="18"/>
                      <a:pt x="3" y="15"/>
                      <a:pt x="10" y="14"/>
                    </a:cubicBezTo>
                    <a:cubicBezTo>
                      <a:pt x="32" y="12"/>
                      <a:pt x="53" y="10"/>
                      <a:pt x="74" y="4"/>
                    </a:cubicBezTo>
                    <a:cubicBezTo>
                      <a:pt x="77" y="3"/>
                      <a:pt x="79" y="2"/>
                      <a:pt x="82" y="2"/>
                    </a:cubicBezTo>
                    <a:cubicBezTo>
                      <a:pt x="88" y="0"/>
                      <a:pt x="93" y="3"/>
                      <a:pt x="94" y="8"/>
                    </a:cubicBezTo>
                    <a:cubicBezTo>
                      <a:pt x="96" y="13"/>
                      <a:pt x="94" y="18"/>
                      <a:pt x="88" y="19"/>
                    </a:cubicBezTo>
                    <a:cubicBezTo>
                      <a:pt x="74" y="23"/>
                      <a:pt x="60" y="26"/>
                      <a:pt x="46" y="29"/>
                    </a:cubicBezTo>
                    <a:cubicBezTo>
                      <a:pt x="34" y="31"/>
                      <a:pt x="23" y="32"/>
                      <a:pt x="14"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9" name="Freeform 36"/>
              <p:cNvSpPr>
                <a:spLocks/>
              </p:cNvSpPr>
              <p:nvPr/>
            </p:nvSpPr>
            <p:spPr bwMode="gray">
              <a:xfrm>
                <a:off x="5338996" y="3675991"/>
                <a:ext cx="74458" cy="26346"/>
              </a:xfrm>
              <a:custGeom>
                <a:avLst/>
                <a:gdLst/>
                <a:ahLst/>
                <a:cxnLst>
                  <a:cxn ang="0">
                    <a:pos x="15" y="32"/>
                  </a:cxn>
                  <a:cxn ang="0">
                    <a:pos x="1" y="22"/>
                  </a:cxn>
                  <a:cxn ang="0">
                    <a:pos x="10" y="14"/>
                  </a:cxn>
                  <a:cxn ang="0">
                    <a:pos x="54" y="8"/>
                  </a:cxn>
                  <a:cxn ang="0">
                    <a:pos x="82" y="2"/>
                  </a:cxn>
                  <a:cxn ang="0">
                    <a:pos x="95" y="7"/>
                  </a:cxn>
                  <a:cxn ang="0">
                    <a:pos x="88" y="19"/>
                  </a:cxn>
                  <a:cxn ang="0">
                    <a:pos x="34" y="30"/>
                  </a:cxn>
                  <a:cxn ang="0">
                    <a:pos x="15" y="32"/>
                  </a:cxn>
                </a:cxnLst>
                <a:rect l="0" t="0" r="r" b="b"/>
                <a:pathLst>
                  <a:path w="97" h="33">
                    <a:moveTo>
                      <a:pt x="15" y="32"/>
                    </a:moveTo>
                    <a:cubicBezTo>
                      <a:pt x="5" y="33"/>
                      <a:pt x="0" y="28"/>
                      <a:pt x="1" y="22"/>
                    </a:cubicBezTo>
                    <a:cubicBezTo>
                      <a:pt x="2" y="17"/>
                      <a:pt x="5" y="14"/>
                      <a:pt x="10" y="14"/>
                    </a:cubicBezTo>
                    <a:cubicBezTo>
                      <a:pt x="25" y="12"/>
                      <a:pt x="39" y="11"/>
                      <a:pt x="54" y="8"/>
                    </a:cubicBezTo>
                    <a:cubicBezTo>
                      <a:pt x="63" y="7"/>
                      <a:pt x="73" y="4"/>
                      <a:pt x="82" y="2"/>
                    </a:cubicBezTo>
                    <a:cubicBezTo>
                      <a:pt x="89" y="0"/>
                      <a:pt x="94" y="2"/>
                      <a:pt x="95" y="7"/>
                    </a:cubicBezTo>
                    <a:cubicBezTo>
                      <a:pt x="97" y="13"/>
                      <a:pt x="95" y="18"/>
                      <a:pt x="88" y="19"/>
                    </a:cubicBezTo>
                    <a:cubicBezTo>
                      <a:pt x="70" y="23"/>
                      <a:pt x="52" y="27"/>
                      <a:pt x="34" y="30"/>
                    </a:cubicBezTo>
                    <a:cubicBezTo>
                      <a:pt x="27" y="31"/>
                      <a:pt x="20" y="32"/>
                      <a:pt x="15"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30" name="Freeform 37"/>
              <p:cNvSpPr>
                <a:spLocks/>
              </p:cNvSpPr>
              <p:nvPr/>
            </p:nvSpPr>
            <p:spPr bwMode="gray">
              <a:xfrm>
                <a:off x="5338996" y="3858126"/>
                <a:ext cx="74458" cy="25201"/>
              </a:xfrm>
              <a:custGeom>
                <a:avLst/>
                <a:gdLst/>
                <a:ahLst/>
                <a:cxnLst>
                  <a:cxn ang="0">
                    <a:pos x="14" y="32"/>
                  </a:cxn>
                  <a:cxn ang="0">
                    <a:pos x="0" y="24"/>
                  </a:cxn>
                  <a:cxn ang="0">
                    <a:pos x="10" y="14"/>
                  </a:cxn>
                  <a:cxn ang="0">
                    <a:pos x="13" y="13"/>
                  </a:cxn>
                  <a:cxn ang="0">
                    <a:pos x="70" y="5"/>
                  </a:cxn>
                  <a:cxn ang="0">
                    <a:pos x="82" y="1"/>
                  </a:cxn>
                  <a:cxn ang="0">
                    <a:pos x="94" y="7"/>
                  </a:cxn>
                  <a:cxn ang="0">
                    <a:pos x="88" y="19"/>
                  </a:cxn>
                  <a:cxn ang="0">
                    <a:pos x="39" y="29"/>
                  </a:cxn>
                  <a:cxn ang="0">
                    <a:pos x="14" y="32"/>
                  </a:cxn>
                </a:cxnLst>
                <a:rect l="0" t="0" r="r" b="b"/>
                <a:pathLst>
                  <a:path w="96" h="33">
                    <a:moveTo>
                      <a:pt x="14" y="32"/>
                    </a:moveTo>
                    <a:cubicBezTo>
                      <a:pt x="5" y="33"/>
                      <a:pt x="1" y="29"/>
                      <a:pt x="0" y="24"/>
                    </a:cubicBezTo>
                    <a:cubicBezTo>
                      <a:pt x="0" y="18"/>
                      <a:pt x="4" y="14"/>
                      <a:pt x="10" y="14"/>
                    </a:cubicBezTo>
                    <a:cubicBezTo>
                      <a:pt x="11" y="13"/>
                      <a:pt x="12" y="13"/>
                      <a:pt x="13" y="13"/>
                    </a:cubicBezTo>
                    <a:cubicBezTo>
                      <a:pt x="32" y="10"/>
                      <a:pt x="51" y="8"/>
                      <a:pt x="70" y="5"/>
                    </a:cubicBezTo>
                    <a:cubicBezTo>
                      <a:pt x="74" y="4"/>
                      <a:pt x="78" y="2"/>
                      <a:pt x="82" y="1"/>
                    </a:cubicBezTo>
                    <a:cubicBezTo>
                      <a:pt x="88" y="0"/>
                      <a:pt x="93" y="2"/>
                      <a:pt x="94" y="7"/>
                    </a:cubicBezTo>
                    <a:cubicBezTo>
                      <a:pt x="96" y="12"/>
                      <a:pt x="94" y="18"/>
                      <a:pt x="88" y="19"/>
                    </a:cubicBezTo>
                    <a:cubicBezTo>
                      <a:pt x="72" y="23"/>
                      <a:pt x="55" y="26"/>
                      <a:pt x="39" y="29"/>
                    </a:cubicBezTo>
                    <a:cubicBezTo>
                      <a:pt x="30" y="31"/>
                      <a:pt x="21" y="31"/>
                      <a:pt x="14"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31" name="Freeform 38"/>
              <p:cNvSpPr>
                <a:spLocks/>
              </p:cNvSpPr>
              <p:nvPr/>
            </p:nvSpPr>
            <p:spPr bwMode="gray">
              <a:xfrm>
                <a:off x="5338996" y="3766485"/>
                <a:ext cx="74458" cy="25201"/>
              </a:xfrm>
              <a:custGeom>
                <a:avLst/>
                <a:gdLst/>
                <a:ahLst/>
                <a:cxnLst>
                  <a:cxn ang="0">
                    <a:pos x="85" y="0"/>
                  </a:cxn>
                  <a:cxn ang="0">
                    <a:pos x="95" y="8"/>
                  </a:cxn>
                  <a:cxn ang="0">
                    <a:pos x="88" y="19"/>
                  </a:cxn>
                  <a:cxn ang="0">
                    <a:pos x="62" y="25"/>
                  </a:cxn>
                  <a:cxn ang="0">
                    <a:pos x="11" y="32"/>
                  </a:cxn>
                  <a:cxn ang="0">
                    <a:pos x="0" y="23"/>
                  </a:cxn>
                  <a:cxn ang="0">
                    <a:pos x="9" y="13"/>
                  </a:cxn>
                  <a:cxn ang="0">
                    <a:pos x="82" y="1"/>
                  </a:cxn>
                  <a:cxn ang="0">
                    <a:pos x="85" y="0"/>
                  </a:cxn>
                </a:cxnLst>
                <a:rect l="0" t="0" r="r" b="b"/>
                <a:pathLst>
                  <a:path w="96" h="33">
                    <a:moveTo>
                      <a:pt x="85" y="0"/>
                    </a:moveTo>
                    <a:cubicBezTo>
                      <a:pt x="90" y="1"/>
                      <a:pt x="94" y="3"/>
                      <a:pt x="95" y="8"/>
                    </a:cubicBezTo>
                    <a:cubicBezTo>
                      <a:pt x="96" y="13"/>
                      <a:pt x="93" y="17"/>
                      <a:pt x="88" y="19"/>
                    </a:cubicBezTo>
                    <a:cubicBezTo>
                      <a:pt x="80" y="21"/>
                      <a:pt x="71" y="24"/>
                      <a:pt x="62" y="25"/>
                    </a:cubicBezTo>
                    <a:cubicBezTo>
                      <a:pt x="45" y="28"/>
                      <a:pt x="28" y="30"/>
                      <a:pt x="11" y="32"/>
                    </a:cubicBezTo>
                    <a:cubicBezTo>
                      <a:pt x="5" y="33"/>
                      <a:pt x="0" y="28"/>
                      <a:pt x="0" y="23"/>
                    </a:cubicBezTo>
                    <a:cubicBezTo>
                      <a:pt x="0" y="18"/>
                      <a:pt x="4" y="14"/>
                      <a:pt x="9" y="13"/>
                    </a:cubicBezTo>
                    <a:cubicBezTo>
                      <a:pt x="34" y="11"/>
                      <a:pt x="58" y="8"/>
                      <a:pt x="82" y="1"/>
                    </a:cubicBezTo>
                    <a:cubicBezTo>
                      <a:pt x="83" y="1"/>
                      <a:pt x="84" y="1"/>
                      <a:pt x="8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nvGrpSpPr>
            <p:cNvPr id="8" name="Group 168"/>
            <p:cNvGrpSpPr/>
            <p:nvPr/>
          </p:nvGrpSpPr>
          <p:grpSpPr bwMode="gray">
            <a:xfrm>
              <a:off x="6394274" y="3629122"/>
              <a:ext cx="313984" cy="500670"/>
              <a:chOff x="7297869" y="304800"/>
              <a:chExt cx="567534" cy="904974"/>
            </a:xfrm>
          </p:grpSpPr>
          <p:sp>
            <p:nvSpPr>
              <p:cNvPr id="33" name="Freeform 1530"/>
              <p:cNvSpPr>
                <a:spLocks noEditPoints="1"/>
              </p:cNvSpPr>
              <p:nvPr/>
            </p:nvSpPr>
            <p:spPr bwMode="gray">
              <a:xfrm>
                <a:off x="7297869" y="488863"/>
                <a:ext cx="383467" cy="720911"/>
              </a:xfrm>
              <a:custGeom>
                <a:avLst/>
                <a:gdLst/>
                <a:ahLst/>
                <a:cxnLst>
                  <a:cxn ang="0">
                    <a:pos x="0" y="141"/>
                  </a:cxn>
                  <a:cxn ang="0">
                    <a:pos x="0" y="21"/>
                  </a:cxn>
                  <a:cxn ang="0">
                    <a:pos x="22" y="0"/>
                  </a:cxn>
                  <a:cxn ang="0">
                    <a:pos x="129" y="0"/>
                  </a:cxn>
                  <a:cxn ang="0">
                    <a:pos x="150" y="21"/>
                  </a:cxn>
                  <a:cxn ang="0">
                    <a:pos x="150" y="261"/>
                  </a:cxn>
                  <a:cxn ang="0">
                    <a:pos x="128" y="282"/>
                  </a:cxn>
                  <a:cxn ang="0">
                    <a:pos x="22" y="282"/>
                  </a:cxn>
                  <a:cxn ang="0">
                    <a:pos x="0" y="261"/>
                  </a:cxn>
                  <a:cxn ang="0">
                    <a:pos x="0" y="141"/>
                  </a:cxn>
                  <a:cxn ang="0">
                    <a:pos x="140" y="139"/>
                  </a:cxn>
                  <a:cxn ang="0">
                    <a:pos x="140" y="29"/>
                  </a:cxn>
                  <a:cxn ang="0">
                    <a:pos x="136" y="25"/>
                  </a:cxn>
                  <a:cxn ang="0">
                    <a:pos x="15" y="25"/>
                  </a:cxn>
                  <a:cxn ang="0">
                    <a:pos x="11" y="29"/>
                  </a:cxn>
                  <a:cxn ang="0">
                    <a:pos x="11" y="249"/>
                  </a:cxn>
                  <a:cxn ang="0">
                    <a:pos x="15" y="253"/>
                  </a:cxn>
                  <a:cxn ang="0">
                    <a:pos x="135" y="253"/>
                  </a:cxn>
                  <a:cxn ang="0">
                    <a:pos x="140" y="249"/>
                  </a:cxn>
                  <a:cxn ang="0">
                    <a:pos x="140" y="139"/>
                  </a:cxn>
                  <a:cxn ang="0">
                    <a:pos x="75" y="262"/>
                  </a:cxn>
                  <a:cxn ang="0">
                    <a:pos x="66" y="262"/>
                  </a:cxn>
                  <a:cxn ang="0">
                    <a:pos x="61" y="267"/>
                  </a:cxn>
                  <a:cxn ang="0">
                    <a:pos x="66" y="272"/>
                  </a:cxn>
                  <a:cxn ang="0">
                    <a:pos x="85" y="272"/>
                  </a:cxn>
                  <a:cxn ang="0">
                    <a:pos x="89" y="266"/>
                  </a:cxn>
                  <a:cxn ang="0">
                    <a:pos x="85" y="262"/>
                  </a:cxn>
                  <a:cxn ang="0">
                    <a:pos x="75" y="262"/>
                  </a:cxn>
                  <a:cxn ang="0">
                    <a:pos x="75" y="10"/>
                  </a:cxn>
                  <a:cxn ang="0">
                    <a:pos x="63" y="10"/>
                  </a:cxn>
                  <a:cxn ang="0">
                    <a:pos x="61" y="12"/>
                  </a:cxn>
                  <a:cxn ang="0">
                    <a:pos x="63" y="14"/>
                  </a:cxn>
                  <a:cxn ang="0">
                    <a:pos x="88" y="14"/>
                  </a:cxn>
                  <a:cxn ang="0">
                    <a:pos x="90" y="12"/>
                  </a:cxn>
                  <a:cxn ang="0">
                    <a:pos x="88" y="11"/>
                  </a:cxn>
                  <a:cxn ang="0">
                    <a:pos x="75" y="10"/>
                  </a:cxn>
                </a:cxnLst>
                <a:rect l="0" t="0" r="r" b="b"/>
                <a:pathLst>
                  <a:path w="150" h="282">
                    <a:moveTo>
                      <a:pt x="0" y="141"/>
                    </a:moveTo>
                    <a:cubicBezTo>
                      <a:pt x="0" y="101"/>
                      <a:pt x="0" y="61"/>
                      <a:pt x="0" y="21"/>
                    </a:cubicBezTo>
                    <a:cubicBezTo>
                      <a:pt x="0" y="9"/>
                      <a:pt x="10" y="0"/>
                      <a:pt x="22" y="0"/>
                    </a:cubicBezTo>
                    <a:cubicBezTo>
                      <a:pt x="58" y="0"/>
                      <a:pt x="93" y="0"/>
                      <a:pt x="129" y="0"/>
                    </a:cubicBezTo>
                    <a:cubicBezTo>
                      <a:pt x="141" y="0"/>
                      <a:pt x="150" y="9"/>
                      <a:pt x="150" y="21"/>
                    </a:cubicBezTo>
                    <a:cubicBezTo>
                      <a:pt x="150" y="101"/>
                      <a:pt x="150" y="181"/>
                      <a:pt x="150" y="261"/>
                    </a:cubicBezTo>
                    <a:cubicBezTo>
                      <a:pt x="150" y="273"/>
                      <a:pt x="141" y="282"/>
                      <a:pt x="128" y="282"/>
                    </a:cubicBezTo>
                    <a:cubicBezTo>
                      <a:pt x="93" y="282"/>
                      <a:pt x="58" y="282"/>
                      <a:pt x="22" y="282"/>
                    </a:cubicBezTo>
                    <a:cubicBezTo>
                      <a:pt x="10" y="282"/>
                      <a:pt x="0" y="273"/>
                      <a:pt x="0" y="261"/>
                    </a:cubicBezTo>
                    <a:cubicBezTo>
                      <a:pt x="0" y="221"/>
                      <a:pt x="0" y="181"/>
                      <a:pt x="0" y="141"/>
                    </a:cubicBezTo>
                    <a:close/>
                    <a:moveTo>
                      <a:pt x="140" y="139"/>
                    </a:moveTo>
                    <a:cubicBezTo>
                      <a:pt x="140" y="102"/>
                      <a:pt x="140" y="66"/>
                      <a:pt x="140" y="29"/>
                    </a:cubicBezTo>
                    <a:cubicBezTo>
                      <a:pt x="140" y="25"/>
                      <a:pt x="139" y="25"/>
                      <a:pt x="136" y="25"/>
                    </a:cubicBezTo>
                    <a:cubicBezTo>
                      <a:pt x="95" y="25"/>
                      <a:pt x="55" y="25"/>
                      <a:pt x="15" y="25"/>
                    </a:cubicBezTo>
                    <a:cubicBezTo>
                      <a:pt x="11" y="25"/>
                      <a:pt x="11" y="25"/>
                      <a:pt x="11" y="29"/>
                    </a:cubicBezTo>
                    <a:cubicBezTo>
                      <a:pt x="11" y="102"/>
                      <a:pt x="11" y="176"/>
                      <a:pt x="11" y="249"/>
                    </a:cubicBezTo>
                    <a:cubicBezTo>
                      <a:pt x="11" y="253"/>
                      <a:pt x="11" y="253"/>
                      <a:pt x="15" y="253"/>
                    </a:cubicBezTo>
                    <a:cubicBezTo>
                      <a:pt x="55" y="253"/>
                      <a:pt x="95" y="253"/>
                      <a:pt x="135" y="253"/>
                    </a:cubicBezTo>
                    <a:cubicBezTo>
                      <a:pt x="139" y="253"/>
                      <a:pt x="140" y="253"/>
                      <a:pt x="140" y="249"/>
                    </a:cubicBezTo>
                    <a:cubicBezTo>
                      <a:pt x="140" y="212"/>
                      <a:pt x="140" y="176"/>
                      <a:pt x="140" y="139"/>
                    </a:cubicBezTo>
                    <a:close/>
                    <a:moveTo>
                      <a:pt x="75" y="262"/>
                    </a:moveTo>
                    <a:cubicBezTo>
                      <a:pt x="72" y="262"/>
                      <a:pt x="69" y="262"/>
                      <a:pt x="66" y="262"/>
                    </a:cubicBezTo>
                    <a:cubicBezTo>
                      <a:pt x="63" y="262"/>
                      <a:pt x="61" y="264"/>
                      <a:pt x="61" y="267"/>
                    </a:cubicBezTo>
                    <a:cubicBezTo>
                      <a:pt x="61" y="270"/>
                      <a:pt x="63" y="272"/>
                      <a:pt x="66" y="272"/>
                    </a:cubicBezTo>
                    <a:cubicBezTo>
                      <a:pt x="72" y="272"/>
                      <a:pt x="79" y="272"/>
                      <a:pt x="85" y="272"/>
                    </a:cubicBezTo>
                    <a:cubicBezTo>
                      <a:pt x="88" y="272"/>
                      <a:pt x="90" y="270"/>
                      <a:pt x="89" y="266"/>
                    </a:cubicBezTo>
                    <a:cubicBezTo>
                      <a:pt x="89" y="263"/>
                      <a:pt x="88" y="262"/>
                      <a:pt x="85" y="262"/>
                    </a:cubicBezTo>
                    <a:cubicBezTo>
                      <a:pt x="82" y="262"/>
                      <a:pt x="79" y="262"/>
                      <a:pt x="75" y="262"/>
                    </a:cubicBezTo>
                    <a:close/>
                    <a:moveTo>
                      <a:pt x="75" y="10"/>
                    </a:moveTo>
                    <a:cubicBezTo>
                      <a:pt x="71" y="10"/>
                      <a:pt x="67" y="10"/>
                      <a:pt x="63" y="10"/>
                    </a:cubicBezTo>
                    <a:cubicBezTo>
                      <a:pt x="62" y="10"/>
                      <a:pt x="60" y="11"/>
                      <a:pt x="61" y="12"/>
                    </a:cubicBezTo>
                    <a:cubicBezTo>
                      <a:pt x="61" y="13"/>
                      <a:pt x="62" y="14"/>
                      <a:pt x="63" y="14"/>
                    </a:cubicBezTo>
                    <a:cubicBezTo>
                      <a:pt x="71" y="14"/>
                      <a:pt x="79" y="14"/>
                      <a:pt x="88" y="14"/>
                    </a:cubicBezTo>
                    <a:cubicBezTo>
                      <a:pt x="89" y="14"/>
                      <a:pt x="90" y="14"/>
                      <a:pt x="90" y="12"/>
                    </a:cubicBezTo>
                    <a:cubicBezTo>
                      <a:pt x="90" y="11"/>
                      <a:pt x="89" y="11"/>
                      <a:pt x="88" y="11"/>
                    </a:cubicBezTo>
                    <a:cubicBezTo>
                      <a:pt x="84" y="10"/>
                      <a:pt x="79" y="10"/>
                      <a:pt x="75" y="10"/>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34" name="Freeform 1531"/>
              <p:cNvSpPr>
                <a:spLocks/>
              </p:cNvSpPr>
              <p:nvPr/>
            </p:nvSpPr>
            <p:spPr bwMode="gray">
              <a:xfrm>
                <a:off x="7604644" y="304800"/>
                <a:ext cx="260759" cy="245418"/>
              </a:xfrm>
              <a:custGeom>
                <a:avLst/>
                <a:gdLst/>
                <a:ahLst/>
                <a:cxnLst>
                  <a:cxn ang="0">
                    <a:pos x="99" y="96"/>
                  </a:cxn>
                  <a:cxn ang="0">
                    <a:pos x="88" y="96"/>
                  </a:cxn>
                  <a:cxn ang="0">
                    <a:pos x="63" y="34"/>
                  </a:cxn>
                  <a:cxn ang="0">
                    <a:pos x="0" y="12"/>
                  </a:cxn>
                  <a:cxn ang="0">
                    <a:pos x="0" y="1"/>
                  </a:cxn>
                  <a:cxn ang="0">
                    <a:pos x="70" y="25"/>
                  </a:cxn>
                  <a:cxn ang="0">
                    <a:pos x="99" y="96"/>
                  </a:cxn>
                </a:cxnLst>
                <a:rect l="0" t="0" r="r" b="b"/>
                <a:pathLst>
                  <a:path w="100" h="96">
                    <a:moveTo>
                      <a:pt x="99" y="96"/>
                    </a:moveTo>
                    <a:cubicBezTo>
                      <a:pt x="95" y="96"/>
                      <a:pt x="92" y="96"/>
                      <a:pt x="88" y="96"/>
                    </a:cubicBezTo>
                    <a:cubicBezTo>
                      <a:pt x="89" y="71"/>
                      <a:pt x="81" y="51"/>
                      <a:pt x="63" y="34"/>
                    </a:cubicBezTo>
                    <a:cubicBezTo>
                      <a:pt x="45" y="17"/>
                      <a:pt x="24" y="11"/>
                      <a:pt x="0" y="12"/>
                    </a:cubicBezTo>
                    <a:cubicBezTo>
                      <a:pt x="0" y="9"/>
                      <a:pt x="0" y="5"/>
                      <a:pt x="0" y="1"/>
                    </a:cubicBezTo>
                    <a:cubicBezTo>
                      <a:pt x="27" y="0"/>
                      <a:pt x="50" y="7"/>
                      <a:pt x="70" y="25"/>
                    </a:cubicBezTo>
                    <a:cubicBezTo>
                      <a:pt x="90" y="44"/>
                      <a:pt x="100" y="68"/>
                      <a:pt x="99" y="96"/>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35" name="Freeform 1532"/>
              <p:cNvSpPr>
                <a:spLocks/>
              </p:cNvSpPr>
              <p:nvPr/>
            </p:nvSpPr>
            <p:spPr bwMode="gray">
              <a:xfrm>
                <a:off x="7604644" y="389165"/>
                <a:ext cx="168729" cy="161057"/>
              </a:xfrm>
              <a:custGeom>
                <a:avLst/>
                <a:gdLst/>
                <a:ahLst/>
                <a:cxnLst>
                  <a:cxn ang="0">
                    <a:pos x="0" y="13"/>
                  </a:cxn>
                  <a:cxn ang="0">
                    <a:pos x="0" y="2"/>
                  </a:cxn>
                  <a:cxn ang="0">
                    <a:pos x="45" y="15"/>
                  </a:cxn>
                  <a:cxn ang="0">
                    <a:pos x="66" y="63"/>
                  </a:cxn>
                  <a:cxn ang="0">
                    <a:pos x="55" y="63"/>
                  </a:cxn>
                  <a:cxn ang="0">
                    <a:pos x="39" y="25"/>
                  </a:cxn>
                  <a:cxn ang="0">
                    <a:pos x="0" y="13"/>
                  </a:cxn>
                </a:cxnLst>
                <a:rect l="0" t="0" r="r" b="b"/>
                <a:pathLst>
                  <a:path w="66" h="63">
                    <a:moveTo>
                      <a:pt x="0" y="13"/>
                    </a:moveTo>
                    <a:cubicBezTo>
                      <a:pt x="0" y="9"/>
                      <a:pt x="0" y="6"/>
                      <a:pt x="0" y="2"/>
                    </a:cubicBezTo>
                    <a:cubicBezTo>
                      <a:pt x="17" y="0"/>
                      <a:pt x="32" y="4"/>
                      <a:pt x="45" y="15"/>
                    </a:cubicBezTo>
                    <a:cubicBezTo>
                      <a:pt x="60" y="28"/>
                      <a:pt x="66" y="44"/>
                      <a:pt x="66" y="63"/>
                    </a:cubicBezTo>
                    <a:cubicBezTo>
                      <a:pt x="62" y="63"/>
                      <a:pt x="58" y="63"/>
                      <a:pt x="55" y="63"/>
                    </a:cubicBezTo>
                    <a:cubicBezTo>
                      <a:pt x="55" y="48"/>
                      <a:pt x="50" y="35"/>
                      <a:pt x="39" y="25"/>
                    </a:cubicBezTo>
                    <a:cubicBezTo>
                      <a:pt x="28" y="15"/>
                      <a:pt x="15" y="11"/>
                      <a:pt x="0" y="13"/>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36" name="Freeform 1533"/>
              <p:cNvSpPr>
                <a:spLocks noEditPoints="1"/>
              </p:cNvSpPr>
              <p:nvPr/>
            </p:nvSpPr>
            <p:spPr bwMode="gray">
              <a:xfrm>
                <a:off x="7320874" y="550218"/>
                <a:ext cx="329786" cy="590536"/>
              </a:xfrm>
              <a:custGeom>
                <a:avLst/>
                <a:gdLst/>
                <a:ahLst/>
                <a:cxnLst>
                  <a:cxn ang="0">
                    <a:pos x="129" y="114"/>
                  </a:cxn>
                  <a:cxn ang="0">
                    <a:pos x="129" y="224"/>
                  </a:cxn>
                  <a:cxn ang="0">
                    <a:pos x="124" y="228"/>
                  </a:cxn>
                  <a:cxn ang="0">
                    <a:pos x="4" y="228"/>
                  </a:cxn>
                  <a:cxn ang="0">
                    <a:pos x="0" y="224"/>
                  </a:cxn>
                  <a:cxn ang="0">
                    <a:pos x="0" y="4"/>
                  </a:cxn>
                  <a:cxn ang="0">
                    <a:pos x="4" y="0"/>
                  </a:cxn>
                  <a:cxn ang="0">
                    <a:pos x="125" y="0"/>
                  </a:cxn>
                  <a:cxn ang="0">
                    <a:pos x="129" y="4"/>
                  </a:cxn>
                  <a:cxn ang="0">
                    <a:pos x="129" y="114"/>
                  </a:cxn>
                  <a:cxn ang="0">
                    <a:pos x="58" y="71"/>
                  </a:cxn>
                  <a:cxn ang="0">
                    <a:pos x="48" y="71"/>
                  </a:cxn>
                  <a:cxn ang="0">
                    <a:pos x="38" y="72"/>
                  </a:cxn>
                  <a:cxn ang="0">
                    <a:pos x="21" y="87"/>
                  </a:cxn>
                  <a:cxn ang="0">
                    <a:pos x="21" y="101"/>
                  </a:cxn>
                  <a:cxn ang="0">
                    <a:pos x="35" y="117"/>
                  </a:cxn>
                  <a:cxn ang="0">
                    <a:pos x="49" y="119"/>
                  </a:cxn>
                  <a:cxn ang="0">
                    <a:pos x="58" y="120"/>
                  </a:cxn>
                  <a:cxn ang="0">
                    <a:pos x="58" y="144"/>
                  </a:cxn>
                  <a:cxn ang="0">
                    <a:pos x="46" y="143"/>
                  </a:cxn>
                  <a:cxn ang="0">
                    <a:pos x="38" y="136"/>
                  </a:cxn>
                  <a:cxn ang="0">
                    <a:pos x="38" y="130"/>
                  </a:cxn>
                  <a:cxn ang="0">
                    <a:pos x="19" y="130"/>
                  </a:cxn>
                  <a:cxn ang="0">
                    <a:pos x="20" y="138"/>
                  </a:cxn>
                  <a:cxn ang="0">
                    <a:pos x="33" y="155"/>
                  </a:cxn>
                  <a:cxn ang="0">
                    <a:pos x="51" y="157"/>
                  </a:cxn>
                  <a:cxn ang="0">
                    <a:pos x="58" y="157"/>
                  </a:cxn>
                  <a:cxn ang="0">
                    <a:pos x="58" y="171"/>
                  </a:cxn>
                  <a:cxn ang="0">
                    <a:pos x="70" y="171"/>
                  </a:cxn>
                  <a:cxn ang="0">
                    <a:pos x="70" y="157"/>
                  </a:cxn>
                  <a:cxn ang="0">
                    <a:pos x="73" y="157"/>
                  </a:cxn>
                  <a:cxn ang="0">
                    <a:pos x="92" y="155"/>
                  </a:cxn>
                  <a:cxn ang="0">
                    <a:pos x="108" y="140"/>
                  </a:cxn>
                  <a:cxn ang="0">
                    <a:pos x="108" y="124"/>
                  </a:cxn>
                  <a:cxn ang="0">
                    <a:pos x="96" y="110"/>
                  </a:cxn>
                  <a:cxn ang="0">
                    <a:pos x="81" y="107"/>
                  </a:cxn>
                  <a:cxn ang="0">
                    <a:pos x="70" y="107"/>
                  </a:cxn>
                  <a:cxn ang="0">
                    <a:pos x="70" y="84"/>
                  </a:cxn>
                  <a:cxn ang="0">
                    <a:pos x="79" y="84"/>
                  </a:cxn>
                  <a:cxn ang="0">
                    <a:pos x="88" y="95"/>
                  </a:cxn>
                  <a:cxn ang="0">
                    <a:pos x="89" y="96"/>
                  </a:cxn>
                  <a:cxn ang="0">
                    <a:pos x="97" y="96"/>
                  </a:cxn>
                  <a:cxn ang="0">
                    <a:pos x="106" y="96"/>
                  </a:cxn>
                  <a:cxn ang="0">
                    <a:pos x="106" y="89"/>
                  </a:cxn>
                  <a:cxn ang="0">
                    <a:pos x="93" y="73"/>
                  </a:cxn>
                  <a:cxn ang="0">
                    <a:pos x="84" y="71"/>
                  </a:cxn>
                  <a:cxn ang="0">
                    <a:pos x="70" y="70"/>
                  </a:cxn>
                  <a:cxn ang="0">
                    <a:pos x="70" y="58"/>
                  </a:cxn>
                  <a:cxn ang="0">
                    <a:pos x="58" y="58"/>
                  </a:cxn>
                  <a:cxn ang="0">
                    <a:pos x="58" y="71"/>
                  </a:cxn>
                </a:cxnLst>
                <a:rect l="0" t="0" r="r" b="b"/>
                <a:pathLst>
                  <a:path w="129" h="228">
                    <a:moveTo>
                      <a:pt x="129" y="114"/>
                    </a:moveTo>
                    <a:cubicBezTo>
                      <a:pt x="129" y="151"/>
                      <a:pt x="129" y="187"/>
                      <a:pt x="129" y="224"/>
                    </a:cubicBezTo>
                    <a:cubicBezTo>
                      <a:pt x="129" y="228"/>
                      <a:pt x="128" y="228"/>
                      <a:pt x="124" y="228"/>
                    </a:cubicBezTo>
                    <a:cubicBezTo>
                      <a:pt x="84" y="228"/>
                      <a:pt x="44" y="228"/>
                      <a:pt x="4" y="228"/>
                    </a:cubicBezTo>
                    <a:cubicBezTo>
                      <a:pt x="0" y="228"/>
                      <a:pt x="0" y="228"/>
                      <a:pt x="0" y="224"/>
                    </a:cubicBezTo>
                    <a:cubicBezTo>
                      <a:pt x="0" y="151"/>
                      <a:pt x="0" y="77"/>
                      <a:pt x="0" y="4"/>
                    </a:cubicBezTo>
                    <a:cubicBezTo>
                      <a:pt x="0" y="0"/>
                      <a:pt x="0" y="0"/>
                      <a:pt x="4" y="0"/>
                    </a:cubicBezTo>
                    <a:cubicBezTo>
                      <a:pt x="44" y="0"/>
                      <a:pt x="84" y="0"/>
                      <a:pt x="125" y="0"/>
                    </a:cubicBezTo>
                    <a:cubicBezTo>
                      <a:pt x="128" y="0"/>
                      <a:pt x="129" y="0"/>
                      <a:pt x="129" y="4"/>
                    </a:cubicBezTo>
                    <a:cubicBezTo>
                      <a:pt x="129" y="41"/>
                      <a:pt x="129" y="77"/>
                      <a:pt x="129" y="114"/>
                    </a:cubicBezTo>
                    <a:close/>
                    <a:moveTo>
                      <a:pt x="58" y="71"/>
                    </a:moveTo>
                    <a:cubicBezTo>
                      <a:pt x="54" y="71"/>
                      <a:pt x="51" y="70"/>
                      <a:pt x="48" y="71"/>
                    </a:cubicBezTo>
                    <a:cubicBezTo>
                      <a:pt x="45" y="71"/>
                      <a:pt x="41" y="71"/>
                      <a:pt x="38" y="72"/>
                    </a:cubicBezTo>
                    <a:cubicBezTo>
                      <a:pt x="28" y="74"/>
                      <a:pt x="23" y="79"/>
                      <a:pt x="21" y="87"/>
                    </a:cubicBezTo>
                    <a:cubicBezTo>
                      <a:pt x="21" y="92"/>
                      <a:pt x="21" y="97"/>
                      <a:pt x="21" y="101"/>
                    </a:cubicBezTo>
                    <a:cubicBezTo>
                      <a:pt x="22" y="110"/>
                      <a:pt x="27" y="115"/>
                      <a:pt x="35" y="117"/>
                    </a:cubicBezTo>
                    <a:cubicBezTo>
                      <a:pt x="40" y="118"/>
                      <a:pt x="44" y="119"/>
                      <a:pt x="49" y="119"/>
                    </a:cubicBezTo>
                    <a:cubicBezTo>
                      <a:pt x="52" y="120"/>
                      <a:pt x="55" y="120"/>
                      <a:pt x="58" y="120"/>
                    </a:cubicBezTo>
                    <a:cubicBezTo>
                      <a:pt x="58" y="128"/>
                      <a:pt x="58" y="136"/>
                      <a:pt x="58" y="144"/>
                    </a:cubicBezTo>
                    <a:cubicBezTo>
                      <a:pt x="54" y="144"/>
                      <a:pt x="50" y="144"/>
                      <a:pt x="46" y="143"/>
                    </a:cubicBezTo>
                    <a:cubicBezTo>
                      <a:pt x="41" y="143"/>
                      <a:pt x="39" y="141"/>
                      <a:pt x="38" y="136"/>
                    </a:cubicBezTo>
                    <a:cubicBezTo>
                      <a:pt x="38" y="134"/>
                      <a:pt x="38" y="132"/>
                      <a:pt x="38" y="130"/>
                    </a:cubicBezTo>
                    <a:cubicBezTo>
                      <a:pt x="32" y="130"/>
                      <a:pt x="26" y="130"/>
                      <a:pt x="19" y="130"/>
                    </a:cubicBezTo>
                    <a:cubicBezTo>
                      <a:pt x="20" y="133"/>
                      <a:pt x="20" y="135"/>
                      <a:pt x="20" y="138"/>
                    </a:cubicBezTo>
                    <a:cubicBezTo>
                      <a:pt x="21" y="146"/>
                      <a:pt x="25" y="152"/>
                      <a:pt x="33" y="155"/>
                    </a:cubicBezTo>
                    <a:cubicBezTo>
                      <a:pt x="39" y="157"/>
                      <a:pt x="45" y="157"/>
                      <a:pt x="51" y="157"/>
                    </a:cubicBezTo>
                    <a:cubicBezTo>
                      <a:pt x="53" y="157"/>
                      <a:pt x="56" y="157"/>
                      <a:pt x="58" y="157"/>
                    </a:cubicBezTo>
                    <a:cubicBezTo>
                      <a:pt x="58" y="162"/>
                      <a:pt x="58" y="166"/>
                      <a:pt x="58" y="171"/>
                    </a:cubicBezTo>
                    <a:cubicBezTo>
                      <a:pt x="62" y="171"/>
                      <a:pt x="66" y="171"/>
                      <a:pt x="70" y="171"/>
                    </a:cubicBezTo>
                    <a:cubicBezTo>
                      <a:pt x="70" y="166"/>
                      <a:pt x="70" y="162"/>
                      <a:pt x="70" y="157"/>
                    </a:cubicBezTo>
                    <a:cubicBezTo>
                      <a:pt x="72" y="157"/>
                      <a:pt x="72" y="157"/>
                      <a:pt x="73" y="157"/>
                    </a:cubicBezTo>
                    <a:cubicBezTo>
                      <a:pt x="80" y="157"/>
                      <a:pt x="86" y="157"/>
                      <a:pt x="92" y="155"/>
                    </a:cubicBezTo>
                    <a:cubicBezTo>
                      <a:pt x="101" y="154"/>
                      <a:pt x="107" y="149"/>
                      <a:pt x="108" y="140"/>
                    </a:cubicBezTo>
                    <a:cubicBezTo>
                      <a:pt x="109" y="135"/>
                      <a:pt x="109" y="129"/>
                      <a:pt x="108" y="124"/>
                    </a:cubicBezTo>
                    <a:cubicBezTo>
                      <a:pt x="108" y="117"/>
                      <a:pt x="103" y="112"/>
                      <a:pt x="96" y="110"/>
                    </a:cubicBezTo>
                    <a:cubicBezTo>
                      <a:pt x="91" y="109"/>
                      <a:pt x="86" y="108"/>
                      <a:pt x="81" y="107"/>
                    </a:cubicBezTo>
                    <a:cubicBezTo>
                      <a:pt x="78" y="107"/>
                      <a:pt x="74" y="107"/>
                      <a:pt x="70" y="107"/>
                    </a:cubicBezTo>
                    <a:cubicBezTo>
                      <a:pt x="70" y="99"/>
                      <a:pt x="70" y="91"/>
                      <a:pt x="70" y="84"/>
                    </a:cubicBezTo>
                    <a:cubicBezTo>
                      <a:pt x="74" y="84"/>
                      <a:pt x="76" y="84"/>
                      <a:pt x="79" y="84"/>
                    </a:cubicBezTo>
                    <a:cubicBezTo>
                      <a:pt x="85" y="86"/>
                      <a:pt x="88" y="88"/>
                      <a:pt x="88" y="95"/>
                    </a:cubicBezTo>
                    <a:cubicBezTo>
                      <a:pt x="88" y="95"/>
                      <a:pt x="88" y="95"/>
                      <a:pt x="89" y="96"/>
                    </a:cubicBezTo>
                    <a:cubicBezTo>
                      <a:pt x="91" y="96"/>
                      <a:pt x="94" y="96"/>
                      <a:pt x="97" y="96"/>
                    </a:cubicBezTo>
                    <a:cubicBezTo>
                      <a:pt x="100" y="96"/>
                      <a:pt x="103" y="96"/>
                      <a:pt x="106" y="96"/>
                    </a:cubicBezTo>
                    <a:cubicBezTo>
                      <a:pt x="106" y="93"/>
                      <a:pt x="106" y="91"/>
                      <a:pt x="106" y="89"/>
                    </a:cubicBezTo>
                    <a:cubicBezTo>
                      <a:pt x="105" y="80"/>
                      <a:pt x="101" y="75"/>
                      <a:pt x="93" y="73"/>
                    </a:cubicBezTo>
                    <a:cubicBezTo>
                      <a:pt x="90" y="72"/>
                      <a:pt x="87" y="71"/>
                      <a:pt x="84" y="71"/>
                    </a:cubicBezTo>
                    <a:cubicBezTo>
                      <a:pt x="79" y="71"/>
                      <a:pt x="75" y="70"/>
                      <a:pt x="70" y="70"/>
                    </a:cubicBezTo>
                    <a:cubicBezTo>
                      <a:pt x="70" y="66"/>
                      <a:pt x="70" y="62"/>
                      <a:pt x="70" y="58"/>
                    </a:cubicBezTo>
                    <a:cubicBezTo>
                      <a:pt x="66" y="58"/>
                      <a:pt x="62" y="58"/>
                      <a:pt x="58" y="58"/>
                    </a:cubicBezTo>
                    <a:cubicBezTo>
                      <a:pt x="58" y="62"/>
                      <a:pt x="58" y="66"/>
                      <a:pt x="58" y="7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37" name="Freeform 1534"/>
              <p:cNvSpPr>
                <a:spLocks/>
              </p:cNvSpPr>
              <p:nvPr/>
            </p:nvSpPr>
            <p:spPr bwMode="gray">
              <a:xfrm>
                <a:off x="7451254" y="1163763"/>
                <a:ext cx="76693" cy="23010"/>
              </a:xfrm>
              <a:custGeom>
                <a:avLst/>
                <a:gdLst/>
                <a:ahLst/>
                <a:cxnLst>
                  <a:cxn ang="0">
                    <a:pos x="14" y="0"/>
                  </a:cxn>
                  <a:cxn ang="0">
                    <a:pos x="24" y="0"/>
                  </a:cxn>
                  <a:cxn ang="0">
                    <a:pos x="28" y="4"/>
                  </a:cxn>
                  <a:cxn ang="0">
                    <a:pos x="24" y="10"/>
                  </a:cxn>
                  <a:cxn ang="0">
                    <a:pos x="5" y="10"/>
                  </a:cxn>
                  <a:cxn ang="0">
                    <a:pos x="0" y="5"/>
                  </a:cxn>
                  <a:cxn ang="0">
                    <a:pos x="5" y="0"/>
                  </a:cxn>
                  <a:cxn ang="0">
                    <a:pos x="14" y="0"/>
                  </a:cxn>
                </a:cxnLst>
                <a:rect l="0" t="0" r="r" b="b"/>
                <a:pathLst>
                  <a:path w="29" h="10">
                    <a:moveTo>
                      <a:pt x="14" y="0"/>
                    </a:moveTo>
                    <a:cubicBezTo>
                      <a:pt x="18" y="0"/>
                      <a:pt x="21" y="0"/>
                      <a:pt x="24" y="0"/>
                    </a:cubicBezTo>
                    <a:cubicBezTo>
                      <a:pt x="27" y="0"/>
                      <a:pt x="28" y="1"/>
                      <a:pt x="28" y="4"/>
                    </a:cubicBezTo>
                    <a:cubicBezTo>
                      <a:pt x="29" y="8"/>
                      <a:pt x="27" y="10"/>
                      <a:pt x="24" y="10"/>
                    </a:cubicBezTo>
                    <a:cubicBezTo>
                      <a:pt x="18" y="10"/>
                      <a:pt x="11" y="10"/>
                      <a:pt x="5" y="10"/>
                    </a:cubicBezTo>
                    <a:cubicBezTo>
                      <a:pt x="2" y="10"/>
                      <a:pt x="0" y="8"/>
                      <a:pt x="0" y="5"/>
                    </a:cubicBezTo>
                    <a:cubicBezTo>
                      <a:pt x="0" y="2"/>
                      <a:pt x="2" y="0"/>
                      <a:pt x="5" y="0"/>
                    </a:cubicBezTo>
                    <a:cubicBezTo>
                      <a:pt x="8" y="0"/>
                      <a:pt x="11" y="0"/>
                      <a:pt x="14"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38" name="Freeform 1535"/>
              <p:cNvSpPr>
                <a:spLocks/>
              </p:cNvSpPr>
              <p:nvPr/>
            </p:nvSpPr>
            <p:spPr bwMode="gray">
              <a:xfrm>
                <a:off x="7451254" y="511872"/>
                <a:ext cx="76693" cy="15338"/>
              </a:xfrm>
              <a:custGeom>
                <a:avLst/>
                <a:gdLst/>
                <a:ahLst/>
                <a:cxnLst>
                  <a:cxn ang="0">
                    <a:pos x="15" y="0"/>
                  </a:cxn>
                  <a:cxn ang="0">
                    <a:pos x="28" y="1"/>
                  </a:cxn>
                  <a:cxn ang="0">
                    <a:pos x="30" y="2"/>
                  </a:cxn>
                  <a:cxn ang="0">
                    <a:pos x="28" y="4"/>
                  </a:cxn>
                  <a:cxn ang="0">
                    <a:pos x="3" y="4"/>
                  </a:cxn>
                  <a:cxn ang="0">
                    <a:pos x="1" y="2"/>
                  </a:cxn>
                  <a:cxn ang="0">
                    <a:pos x="3" y="0"/>
                  </a:cxn>
                  <a:cxn ang="0">
                    <a:pos x="15" y="0"/>
                  </a:cxn>
                </a:cxnLst>
                <a:rect l="0" t="0" r="r" b="b"/>
                <a:pathLst>
                  <a:path w="30" h="4">
                    <a:moveTo>
                      <a:pt x="15" y="0"/>
                    </a:moveTo>
                    <a:cubicBezTo>
                      <a:pt x="19" y="0"/>
                      <a:pt x="24" y="0"/>
                      <a:pt x="28" y="1"/>
                    </a:cubicBezTo>
                    <a:cubicBezTo>
                      <a:pt x="29" y="1"/>
                      <a:pt x="30" y="1"/>
                      <a:pt x="30" y="2"/>
                    </a:cubicBezTo>
                    <a:cubicBezTo>
                      <a:pt x="30" y="4"/>
                      <a:pt x="29" y="4"/>
                      <a:pt x="28" y="4"/>
                    </a:cubicBezTo>
                    <a:cubicBezTo>
                      <a:pt x="19" y="4"/>
                      <a:pt x="11" y="4"/>
                      <a:pt x="3" y="4"/>
                    </a:cubicBezTo>
                    <a:cubicBezTo>
                      <a:pt x="2" y="4"/>
                      <a:pt x="1" y="3"/>
                      <a:pt x="1" y="2"/>
                    </a:cubicBezTo>
                    <a:cubicBezTo>
                      <a:pt x="0" y="1"/>
                      <a:pt x="2" y="0"/>
                      <a:pt x="3" y="0"/>
                    </a:cubicBezTo>
                    <a:cubicBezTo>
                      <a:pt x="7" y="0"/>
                      <a:pt x="11" y="0"/>
                      <a:pt x="15"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39" name="Freeform 1537"/>
              <p:cNvSpPr>
                <a:spLocks/>
              </p:cNvSpPr>
              <p:nvPr/>
            </p:nvSpPr>
            <p:spPr bwMode="gray">
              <a:xfrm>
                <a:off x="7504941" y="864660"/>
                <a:ext cx="53687" cy="61355"/>
              </a:xfrm>
              <a:custGeom>
                <a:avLst/>
                <a:gdLst/>
                <a:ahLst/>
                <a:cxnLst>
                  <a:cxn ang="0">
                    <a:pos x="0" y="24"/>
                  </a:cxn>
                  <a:cxn ang="0">
                    <a:pos x="0" y="0"/>
                  </a:cxn>
                  <a:cxn ang="0">
                    <a:pos x="15" y="2"/>
                  </a:cxn>
                  <a:cxn ang="0">
                    <a:pos x="19" y="4"/>
                  </a:cxn>
                  <a:cxn ang="0">
                    <a:pos x="15" y="22"/>
                  </a:cxn>
                  <a:cxn ang="0">
                    <a:pos x="0" y="24"/>
                  </a:cxn>
                </a:cxnLst>
                <a:rect l="0" t="0" r="r" b="b"/>
                <a:pathLst>
                  <a:path w="23" h="25">
                    <a:moveTo>
                      <a:pt x="0" y="24"/>
                    </a:moveTo>
                    <a:cubicBezTo>
                      <a:pt x="0" y="16"/>
                      <a:pt x="0" y="8"/>
                      <a:pt x="0" y="0"/>
                    </a:cubicBezTo>
                    <a:cubicBezTo>
                      <a:pt x="6" y="0"/>
                      <a:pt x="11" y="0"/>
                      <a:pt x="15" y="2"/>
                    </a:cubicBezTo>
                    <a:cubicBezTo>
                      <a:pt x="17" y="2"/>
                      <a:pt x="18" y="3"/>
                      <a:pt x="19" y="4"/>
                    </a:cubicBezTo>
                    <a:cubicBezTo>
                      <a:pt x="23" y="9"/>
                      <a:pt x="21" y="19"/>
                      <a:pt x="15" y="22"/>
                    </a:cubicBezTo>
                    <a:cubicBezTo>
                      <a:pt x="11" y="24"/>
                      <a:pt x="6" y="25"/>
                      <a:pt x="0" y="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40" name="Freeform 1538"/>
              <p:cNvSpPr>
                <a:spLocks/>
              </p:cNvSpPr>
              <p:nvPr/>
            </p:nvSpPr>
            <p:spPr bwMode="gray">
              <a:xfrm>
                <a:off x="7420577" y="772628"/>
                <a:ext cx="53687" cy="53687"/>
              </a:xfrm>
              <a:custGeom>
                <a:avLst/>
                <a:gdLst/>
                <a:ahLst/>
                <a:cxnLst>
                  <a:cxn ang="0">
                    <a:pos x="19" y="0"/>
                  </a:cxn>
                  <a:cxn ang="0">
                    <a:pos x="19" y="22"/>
                  </a:cxn>
                  <a:cxn ang="0">
                    <a:pos x="5" y="19"/>
                  </a:cxn>
                  <a:cxn ang="0">
                    <a:pos x="0" y="10"/>
                  </a:cxn>
                  <a:cxn ang="0">
                    <a:pos x="5" y="2"/>
                  </a:cxn>
                  <a:cxn ang="0">
                    <a:pos x="19" y="0"/>
                  </a:cxn>
                </a:cxnLst>
                <a:rect l="0" t="0" r="r" b="b"/>
                <a:pathLst>
                  <a:path w="19" h="22">
                    <a:moveTo>
                      <a:pt x="19" y="0"/>
                    </a:moveTo>
                    <a:cubicBezTo>
                      <a:pt x="19" y="7"/>
                      <a:pt x="19" y="15"/>
                      <a:pt x="19" y="22"/>
                    </a:cubicBezTo>
                    <a:cubicBezTo>
                      <a:pt x="14" y="22"/>
                      <a:pt x="9" y="22"/>
                      <a:pt x="5" y="19"/>
                    </a:cubicBezTo>
                    <a:cubicBezTo>
                      <a:pt x="1" y="17"/>
                      <a:pt x="0" y="14"/>
                      <a:pt x="0" y="10"/>
                    </a:cubicBezTo>
                    <a:cubicBezTo>
                      <a:pt x="0" y="6"/>
                      <a:pt x="2" y="4"/>
                      <a:pt x="5" y="2"/>
                    </a:cubicBezTo>
                    <a:cubicBezTo>
                      <a:pt x="10" y="0"/>
                      <a:pt x="14" y="0"/>
                      <a:pt x="19"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grpSp>
        <p:nvGrpSpPr>
          <p:cNvPr id="9" name="Group 184"/>
          <p:cNvGrpSpPr/>
          <p:nvPr/>
        </p:nvGrpSpPr>
        <p:grpSpPr bwMode="gray">
          <a:xfrm>
            <a:off x="8913812" y="2667000"/>
            <a:ext cx="1662105" cy="1255416"/>
            <a:chOff x="10242611" y="3079198"/>
            <a:chExt cx="1399397" cy="1056987"/>
          </a:xfrm>
        </p:grpSpPr>
        <p:grpSp>
          <p:nvGrpSpPr>
            <p:cNvPr id="15" name="Group 185"/>
            <p:cNvGrpSpPr/>
            <p:nvPr/>
          </p:nvGrpSpPr>
          <p:grpSpPr bwMode="gray">
            <a:xfrm>
              <a:off x="11107989" y="3079198"/>
              <a:ext cx="534019" cy="1024428"/>
              <a:chOff x="7341490" y="3091720"/>
              <a:chExt cx="231803" cy="444676"/>
            </a:xfrm>
            <a:solidFill>
              <a:srgbClr val="46575E"/>
            </a:solidFill>
          </p:grpSpPr>
          <p:sp>
            <p:nvSpPr>
              <p:cNvPr id="54" name="Freeform 753"/>
              <p:cNvSpPr>
                <a:spLocks noEditPoints="1"/>
              </p:cNvSpPr>
              <p:nvPr/>
            </p:nvSpPr>
            <p:spPr bwMode="gray">
              <a:xfrm>
                <a:off x="7341490" y="3091720"/>
                <a:ext cx="231803" cy="85151"/>
              </a:xfrm>
              <a:custGeom>
                <a:avLst/>
                <a:gdLst/>
                <a:ahLst/>
                <a:cxnLst>
                  <a:cxn ang="0">
                    <a:pos x="0" y="55"/>
                  </a:cxn>
                  <a:cxn ang="0">
                    <a:pos x="0" y="26"/>
                  </a:cxn>
                  <a:cxn ang="0">
                    <a:pos x="0" y="8"/>
                  </a:cxn>
                  <a:cxn ang="0">
                    <a:pos x="9" y="0"/>
                  </a:cxn>
                  <a:cxn ang="0">
                    <a:pos x="139" y="0"/>
                  </a:cxn>
                  <a:cxn ang="0">
                    <a:pos x="147" y="8"/>
                  </a:cxn>
                  <a:cxn ang="0">
                    <a:pos x="148" y="54"/>
                  </a:cxn>
                  <a:cxn ang="0">
                    <a:pos x="147" y="55"/>
                  </a:cxn>
                  <a:cxn ang="0">
                    <a:pos x="0" y="55"/>
                  </a:cxn>
                  <a:cxn ang="0">
                    <a:pos x="135" y="29"/>
                  </a:cxn>
                  <a:cxn ang="0">
                    <a:pos x="128" y="21"/>
                  </a:cxn>
                  <a:cxn ang="0">
                    <a:pos x="120" y="29"/>
                  </a:cxn>
                  <a:cxn ang="0">
                    <a:pos x="127" y="36"/>
                  </a:cxn>
                  <a:cxn ang="0">
                    <a:pos x="135" y="29"/>
                  </a:cxn>
                </a:cxnLst>
                <a:rect l="0" t="0" r="r" b="b"/>
                <a:pathLst>
                  <a:path w="148" h="55">
                    <a:moveTo>
                      <a:pt x="0" y="55"/>
                    </a:moveTo>
                    <a:cubicBezTo>
                      <a:pt x="0" y="45"/>
                      <a:pt x="0" y="36"/>
                      <a:pt x="0" y="26"/>
                    </a:cubicBezTo>
                    <a:cubicBezTo>
                      <a:pt x="0" y="20"/>
                      <a:pt x="0" y="14"/>
                      <a:pt x="0" y="8"/>
                    </a:cubicBezTo>
                    <a:cubicBezTo>
                      <a:pt x="0" y="3"/>
                      <a:pt x="3" y="0"/>
                      <a:pt x="9" y="0"/>
                    </a:cubicBezTo>
                    <a:cubicBezTo>
                      <a:pt x="52" y="0"/>
                      <a:pt x="96" y="0"/>
                      <a:pt x="139" y="0"/>
                    </a:cubicBezTo>
                    <a:cubicBezTo>
                      <a:pt x="144" y="0"/>
                      <a:pt x="147" y="3"/>
                      <a:pt x="147" y="8"/>
                    </a:cubicBezTo>
                    <a:cubicBezTo>
                      <a:pt x="148" y="23"/>
                      <a:pt x="148" y="38"/>
                      <a:pt x="148" y="54"/>
                    </a:cubicBezTo>
                    <a:cubicBezTo>
                      <a:pt x="148" y="54"/>
                      <a:pt x="147" y="54"/>
                      <a:pt x="147" y="55"/>
                    </a:cubicBezTo>
                    <a:cubicBezTo>
                      <a:pt x="98" y="55"/>
                      <a:pt x="49" y="55"/>
                      <a:pt x="0" y="55"/>
                    </a:cubicBezTo>
                    <a:close/>
                    <a:moveTo>
                      <a:pt x="135" y="29"/>
                    </a:moveTo>
                    <a:cubicBezTo>
                      <a:pt x="135" y="24"/>
                      <a:pt x="132" y="21"/>
                      <a:pt x="128" y="21"/>
                    </a:cubicBezTo>
                    <a:cubicBezTo>
                      <a:pt x="123" y="21"/>
                      <a:pt x="120" y="24"/>
                      <a:pt x="120" y="29"/>
                    </a:cubicBezTo>
                    <a:cubicBezTo>
                      <a:pt x="120" y="33"/>
                      <a:pt x="123" y="36"/>
                      <a:pt x="127" y="36"/>
                    </a:cubicBezTo>
                    <a:cubicBezTo>
                      <a:pt x="132" y="36"/>
                      <a:pt x="135" y="33"/>
                      <a:pt x="135"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55" name="Freeform 754"/>
              <p:cNvSpPr>
                <a:spLocks noEditPoints="1"/>
              </p:cNvSpPr>
              <p:nvPr/>
            </p:nvSpPr>
            <p:spPr bwMode="gray">
              <a:xfrm>
                <a:off x="7341490" y="3451245"/>
                <a:ext cx="231803" cy="85151"/>
              </a:xfrm>
              <a:custGeom>
                <a:avLst/>
                <a:gdLst/>
                <a:ahLst/>
                <a:cxnLst>
                  <a:cxn ang="0">
                    <a:pos x="0" y="0"/>
                  </a:cxn>
                  <a:cxn ang="0">
                    <a:pos x="148" y="0"/>
                  </a:cxn>
                  <a:cxn ang="0">
                    <a:pos x="148" y="3"/>
                  </a:cxn>
                  <a:cxn ang="0">
                    <a:pos x="148" y="45"/>
                  </a:cxn>
                  <a:cxn ang="0">
                    <a:pos x="138" y="54"/>
                  </a:cxn>
                  <a:cxn ang="0">
                    <a:pos x="10" y="54"/>
                  </a:cxn>
                  <a:cxn ang="0">
                    <a:pos x="0" y="45"/>
                  </a:cxn>
                  <a:cxn ang="0">
                    <a:pos x="0" y="3"/>
                  </a:cxn>
                  <a:cxn ang="0">
                    <a:pos x="0" y="0"/>
                  </a:cxn>
                  <a:cxn ang="0">
                    <a:pos x="135" y="25"/>
                  </a:cxn>
                  <a:cxn ang="0">
                    <a:pos x="128" y="17"/>
                  </a:cxn>
                  <a:cxn ang="0">
                    <a:pos x="120" y="25"/>
                  </a:cxn>
                  <a:cxn ang="0">
                    <a:pos x="127" y="33"/>
                  </a:cxn>
                  <a:cxn ang="0">
                    <a:pos x="135" y="25"/>
                  </a:cxn>
                </a:cxnLst>
                <a:rect l="0" t="0" r="r" b="b"/>
                <a:pathLst>
                  <a:path w="148" h="54">
                    <a:moveTo>
                      <a:pt x="0" y="0"/>
                    </a:moveTo>
                    <a:cubicBezTo>
                      <a:pt x="49" y="0"/>
                      <a:pt x="98" y="0"/>
                      <a:pt x="148" y="0"/>
                    </a:cubicBezTo>
                    <a:cubicBezTo>
                      <a:pt x="148" y="1"/>
                      <a:pt x="148" y="2"/>
                      <a:pt x="148" y="3"/>
                    </a:cubicBezTo>
                    <a:cubicBezTo>
                      <a:pt x="148" y="17"/>
                      <a:pt x="148" y="31"/>
                      <a:pt x="148" y="45"/>
                    </a:cubicBezTo>
                    <a:cubicBezTo>
                      <a:pt x="148" y="51"/>
                      <a:pt x="145" y="54"/>
                      <a:pt x="138" y="54"/>
                    </a:cubicBezTo>
                    <a:cubicBezTo>
                      <a:pt x="95" y="54"/>
                      <a:pt x="52" y="54"/>
                      <a:pt x="10" y="54"/>
                    </a:cubicBezTo>
                    <a:cubicBezTo>
                      <a:pt x="3" y="54"/>
                      <a:pt x="0" y="51"/>
                      <a:pt x="0" y="45"/>
                    </a:cubicBezTo>
                    <a:cubicBezTo>
                      <a:pt x="0" y="31"/>
                      <a:pt x="0" y="17"/>
                      <a:pt x="0" y="3"/>
                    </a:cubicBezTo>
                    <a:cubicBezTo>
                      <a:pt x="0" y="2"/>
                      <a:pt x="0" y="1"/>
                      <a:pt x="0" y="0"/>
                    </a:cubicBezTo>
                    <a:close/>
                    <a:moveTo>
                      <a:pt x="135" y="25"/>
                    </a:moveTo>
                    <a:cubicBezTo>
                      <a:pt x="135" y="21"/>
                      <a:pt x="132" y="17"/>
                      <a:pt x="128" y="17"/>
                    </a:cubicBezTo>
                    <a:cubicBezTo>
                      <a:pt x="123" y="17"/>
                      <a:pt x="120" y="21"/>
                      <a:pt x="120" y="25"/>
                    </a:cubicBezTo>
                    <a:cubicBezTo>
                      <a:pt x="120" y="29"/>
                      <a:pt x="123" y="33"/>
                      <a:pt x="127" y="33"/>
                    </a:cubicBezTo>
                    <a:cubicBezTo>
                      <a:pt x="132" y="33"/>
                      <a:pt x="135" y="29"/>
                      <a:pt x="135"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56" name="Freeform 757"/>
              <p:cNvSpPr>
                <a:spLocks noEditPoints="1"/>
              </p:cNvSpPr>
              <p:nvPr/>
            </p:nvSpPr>
            <p:spPr bwMode="gray">
              <a:xfrm>
                <a:off x="7341490" y="3361362"/>
                <a:ext cx="231803" cy="75689"/>
              </a:xfrm>
              <a:custGeom>
                <a:avLst/>
                <a:gdLst/>
                <a:ahLst/>
                <a:cxnLst>
                  <a:cxn ang="0">
                    <a:pos x="0" y="47"/>
                  </a:cxn>
                  <a:cxn ang="0">
                    <a:pos x="0" y="0"/>
                  </a:cxn>
                  <a:cxn ang="0">
                    <a:pos x="147" y="0"/>
                  </a:cxn>
                  <a:cxn ang="0">
                    <a:pos x="148" y="3"/>
                  </a:cxn>
                  <a:cxn ang="0">
                    <a:pos x="148" y="44"/>
                  </a:cxn>
                  <a:cxn ang="0">
                    <a:pos x="145" y="47"/>
                  </a:cxn>
                  <a:cxn ang="0">
                    <a:pos x="3" y="47"/>
                  </a:cxn>
                  <a:cxn ang="0">
                    <a:pos x="0" y="47"/>
                  </a:cxn>
                  <a:cxn ang="0">
                    <a:pos x="135" y="24"/>
                  </a:cxn>
                  <a:cxn ang="0">
                    <a:pos x="127" y="16"/>
                  </a:cxn>
                  <a:cxn ang="0">
                    <a:pos x="120" y="24"/>
                  </a:cxn>
                  <a:cxn ang="0">
                    <a:pos x="127" y="32"/>
                  </a:cxn>
                  <a:cxn ang="0">
                    <a:pos x="135" y="24"/>
                  </a:cxn>
                </a:cxnLst>
                <a:rect l="0" t="0" r="r" b="b"/>
                <a:pathLst>
                  <a:path w="148" h="47">
                    <a:moveTo>
                      <a:pt x="0" y="47"/>
                    </a:moveTo>
                    <a:cubicBezTo>
                      <a:pt x="0" y="31"/>
                      <a:pt x="0" y="16"/>
                      <a:pt x="0" y="0"/>
                    </a:cubicBezTo>
                    <a:cubicBezTo>
                      <a:pt x="49" y="0"/>
                      <a:pt x="98" y="0"/>
                      <a:pt x="147" y="0"/>
                    </a:cubicBezTo>
                    <a:cubicBezTo>
                      <a:pt x="147" y="1"/>
                      <a:pt x="148" y="2"/>
                      <a:pt x="148" y="3"/>
                    </a:cubicBezTo>
                    <a:cubicBezTo>
                      <a:pt x="148" y="17"/>
                      <a:pt x="148" y="30"/>
                      <a:pt x="148" y="44"/>
                    </a:cubicBezTo>
                    <a:cubicBezTo>
                      <a:pt x="148" y="46"/>
                      <a:pt x="147" y="47"/>
                      <a:pt x="145" y="47"/>
                    </a:cubicBezTo>
                    <a:cubicBezTo>
                      <a:pt x="98" y="47"/>
                      <a:pt x="50" y="47"/>
                      <a:pt x="3" y="47"/>
                    </a:cubicBezTo>
                    <a:cubicBezTo>
                      <a:pt x="2" y="47"/>
                      <a:pt x="1" y="47"/>
                      <a:pt x="0" y="47"/>
                    </a:cubicBezTo>
                    <a:close/>
                    <a:moveTo>
                      <a:pt x="135" y="24"/>
                    </a:moveTo>
                    <a:cubicBezTo>
                      <a:pt x="135" y="20"/>
                      <a:pt x="132" y="16"/>
                      <a:pt x="127" y="16"/>
                    </a:cubicBezTo>
                    <a:cubicBezTo>
                      <a:pt x="123" y="16"/>
                      <a:pt x="120" y="20"/>
                      <a:pt x="120" y="24"/>
                    </a:cubicBezTo>
                    <a:cubicBezTo>
                      <a:pt x="120" y="28"/>
                      <a:pt x="123" y="32"/>
                      <a:pt x="127" y="32"/>
                    </a:cubicBezTo>
                    <a:cubicBezTo>
                      <a:pt x="132" y="32"/>
                      <a:pt x="135" y="28"/>
                      <a:pt x="135"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57" name="Freeform 758"/>
              <p:cNvSpPr>
                <a:spLocks noEditPoints="1"/>
              </p:cNvSpPr>
              <p:nvPr/>
            </p:nvSpPr>
            <p:spPr bwMode="gray">
              <a:xfrm>
                <a:off x="7341490" y="3191061"/>
                <a:ext cx="231803" cy="70961"/>
              </a:xfrm>
              <a:custGeom>
                <a:avLst/>
                <a:gdLst/>
                <a:ahLst/>
                <a:cxnLst>
                  <a:cxn ang="0">
                    <a:pos x="147" y="0"/>
                  </a:cxn>
                  <a:cxn ang="0">
                    <a:pos x="148" y="3"/>
                  </a:cxn>
                  <a:cxn ang="0">
                    <a:pos x="148" y="44"/>
                  </a:cxn>
                  <a:cxn ang="0">
                    <a:pos x="145" y="47"/>
                  </a:cxn>
                  <a:cxn ang="0">
                    <a:pos x="2" y="47"/>
                  </a:cxn>
                  <a:cxn ang="0">
                    <a:pos x="0" y="47"/>
                  </a:cxn>
                  <a:cxn ang="0">
                    <a:pos x="0" y="0"/>
                  </a:cxn>
                  <a:cxn ang="0">
                    <a:pos x="147" y="0"/>
                  </a:cxn>
                  <a:cxn ang="0">
                    <a:pos x="128" y="29"/>
                  </a:cxn>
                  <a:cxn ang="0">
                    <a:pos x="135" y="22"/>
                  </a:cxn>
                  <a:cxn ang="0">
                    <a:pos x="128" y="14"/>
                  </a:cxn>
                  <a:cxn ang="0">
                    <a:pos x="120" y="22"/>
                  </a:cxn>
                  <a:cxn ang="0">
                    <a:pos x="128" y="29"/>
                  </a:cxn>
                </a:cxnLst>
                <a:rect l="0" t="0" r="r" b="b"/>
                <a:pathLst>
                  <a:path w="148" h="47">
                    <a:moveTo>
                      <a:pt x="147" y="0"/>
                    </a:moveTo>
                    <a:cubicBezTo>
                      <a:pt x="147" y="1"/>
                      <a:pt x="148" y="2"/>
                      <a:pt x="148" y="3"/>
                    </a:cubicBezTo>
                    <a:cubicBezTo>
                      <a:pt x="148" y="16"/>
                      <a:pt x="148" y="30"/>
                      <a:pt x="148" y="44"/>
                    </a:cubicBezTo>
                    <a:cubicBezTo>
                      <a:pt x="148" y="46"/>
                      <a:pt x="147" y="47"/>
                      <a:pt x="145" y="47"/>
                    </a:cubicBezTo>
                    <a:cubicBezTo>
                      <a:pt x="98" y="47"/>
                      <a:pt x="50" y="47"/>
                      <a:pt x="2" y="47"/>
                    </a:cubicBezTo>
                    <a:cubicBezTo>
                      <a:pt x="2" y="47"/>
                      <a:pt x="1" y="47"/>
                      <a:pt x="0" y="47"/>
                    </a:cubicBezTo>
                    <a:cubicBezTo>
                      <a:pt x="0" y="31"/>
                      <a:pt x="0" y="16"/>
                      <a:pt x="0" y="0"/>
                    </a:cubicBezTo>
                    <a:cubicBezTo>
                      <a:pt x="49" y="0"/>
                      <a:pt x="98" y="0"/>
                      <a:pt x="147" y="0"/>
                    </a:cubicBezTo>
                    <a:close/>
                    <a:moveTo>
                      <a:pt x="128" y="29"/>
                    </a:moveTo>
                    <a:cubicBezTo>
                      <a:pt x="132" y="29"/>
                      <a:pt x="135" y="26"/>
                      <a:pt x="135" y="22"/>
                    </a:cubicBezTo>
                    <a:cubicBezTo>
                      <a:pt x="135" y="17"/>
                      <a:pt x="132" y="14"/>
                      <a:pt x="128" y="14"/>
                    </a:cubicBezTo>
                    <a:cubicBezTo>
                      <a:pt x="123" y="14"/>
                      <a:pt x="120" y="17"/>
                      <a:pt x="120" y="22"/>
                    </a:cubicBezTo>
                    <a:cubicBezTo>
                      <a:pt x="120" y="26"/>
                      <a:pt x="123" y="29"/>
                      <a:pt x="128"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58" name="Freeform 759"/>
              <p:cNvSpPr>
                <a:spLocks noEditPoints="1"/>
              </p:cNvSpPr>
              <p:nvPr/>
            </p:nvSpPr>
            <p:spPr bwMode="gray">
              <a:xfrm>
                <a:off x="7341490" y="3276212"/>
                <a:ext cx="231803" cy="70961"/>
              </a:xfrm>
              <a:custGeom>
                <a:avLst/>
                <a:gdLst/>
                <a:ahLst/>
                <a:cxnLst>
                  <a:cxn ang="0">
                    <a:pos x="147" y="46"/>
                  </a:cxn>
                  <a:cxn ang="0">
                    <a:pos x="0" y="46"/>
                  </a:cxn>
                  <a:cxn ang="0">
                    <a:pos x="0" y="0"/>
                  </a:cxn>
                  <a:cxn ang="0">
                    <a:pos x="3" y="0"/>
                  </a:cxn>
                  <a:cxn ang="0">
                    <a:pos x="145" y="0"/>
                  </a:cxn>
                  <a:cxn ang="0">
                    <a:pos x="148" y="3"/>
                  </a:cxn>
                  <a:cxn ang="0">
                    <a:pos x="148" y="44"/>
                  </a:cxn>
                  <a:cxn ang="0">
                    <a:pos x="147" y="46"/>
                  </a:cxn>
                  <a:cxn ang="0">
                    <a:pos x="128" y="15"/>
                  </a:cxn>
                  <a:cxn ang="0">
                    <a:pos x="120" y="23"/>
                  </a:cxn>
                  <a:cxn ang="0">
                    <a:pos x="127" y="30"/>
                  </a:cxn>
                  <a:cxn ang="0">
                    <a:pos x="135" y="23"/>
                  </a:cxn>
                  <a:cxn ang="0">
                    <a:pos x="128" y="15"/>
                  </a:cxn>
                </a:cxnLst>
                <a:rect l="0" t="0" r="r" b="b"/>
                <a:pathLst>
                  <a:path w="148" h="46">
                    <a:moveTo>
                      <a:pt x="147" y="46"/>
                    </a:moveTo>
                    <a:cubicBezTo>
                      <a:pt x="98" y="46"/>
                      <a:pt x="50" y="46"/>
                      <a:pt x="0" y="46"/>
                    </a:cubicBezTo>
                    <a:cubicBezTo>
                      <a:pt x="0" y="31"/>
                      <a:pt x="0" y="16"/>
                      <a:pt x="0" y="0"/>
                    </a:cubicBezTo>
                    <a:cubicBezTo>
                      <a:pt x="1" y="0"/>
                      <a:pt x="2" y="0"/>
                      <a:pt x="3" y="0"/>
                    </a:cubicBezTo>
                    <a:cubicBezTo>
                      <a:pt x="50" y="0"/>
                      <a:pt x="97" y="0"/>
                      <a:pt x="145" y="0"/>
                    </a:cubicBezTo>
                    <a:cubicBezTo>
                      <a:pt x="147" y="0"/>
                      <a:pt x="148" y="1"/>
                      <a:pt x="148" y="3"/>
                    </a:cubicBezTo>
                    <a:cubicBezTo>
                      <a:pt x="147" y="17"/>
                      <a:pt x="148" y="30"/>
                      <a:pt x="148" y="44"/>
                    </a:cubicBezTo>
                    <a:cubicBezTo>
                      <a:pt x="148" y="45"/>
                      <a:pt x="147" y="45"/>
                      <a:pt x="147" y="46"/>
                    </a:cubicBezTo>
                    <a:close/>
                    <a:moveTo>
                      <a:pt x="128" y="15"/>
                    </a:moveTo>
                    <a:cubicBezTo>
                      <a:pt x="123" y="15"/>
                      <a:pt x="120" y="18"/>
                      <a:pt x="120" y="23"/>
                    </a:cubicBezTo>
                    <a:cubicBezTo>
                      <a:pt x="120" y="27"/>
                      <a:pt x="123" y="30"/>
                      <a:pt x="127" y="30"/>
                    </a:cubicBezTo>
                    <a:cubicBezTo>
                      <a:pt x="132" y="30"/>
                      <a:pt x="135" y="27"/>
                      <a:pt x="135" y="23"/>
                    </a:cubicBezTo>
                    <a:cubicBezTo>
                      <a:pt x="135" y="19"/>
                      <a:pt x="132" y="15"/>
                      <a:pt x="128"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nvGrpSpPr>
            <p:cNvPr id="23" name="Group 186"/>
            <p:cNvGrpSpPr/>
            <p:nvPr/>
          </p:nvGrpSpPr>
          <p:grpSpPr bwMode="gray">
            <a:xfrm>
              <a:off x="10242611" y="3227057"/>
              <a:ext cx="940768" cy="909128"/>
              <a:chOff x="399790" y="3938538"/>
              <a:chExt cx="679057" cy="656219"/>
            </a:xfrm>
            <a:solidFill>
              <a:schemeClr val="accent4"/>
            </a:solidFill>
          </p:grpSpPr>
          <p:sp>
            <p:nvSpPr>
              <p:cNvPr id="51" name="Freeform 1157"/>
              <p:cNvSpPr>
                <a:spLocks noEditPoints="1"/>
              </p:cNvSpPr>
              <p:nvPr/>
            </p:nvSpPr>
            <p:spPr bwMode="gray">
              <a:xfrm>
                <a:off x="399790" y="4183908"/>
                <a:ext cx="519277" cy="410849"/>
              </a:xfrm>
              <a:custGeom>
                <a:avLst/>
                <a:gdLst/>
                <a:ahLst/>
                <a:cxnLst>
                  <a:cxn ang="0">
                    <a:pos x="0" y="218"/>
                  </a:cxn>
                  <a:cxn ang="0">
                    <a:pos x="0" y="0"/>
                  </a:cxn>
                  <a:cxn ang="0">
                    <a:pos x="2" y="0"/>
                  </a:cxn>
                  <a:cxn ang="0">
                    <a:pos x="87" y="0"/>
                  </a:cxn>
                  <a:cxn ang="0">
                    <a:pos x="90" y="2"/>
                  </a:cxn>
                  <a:cxn ang="0">
                    <a:pos x="101" y="22"/>
                  </a:cxn>
                  <a:cxn ang="0">
                    <a:pos x="106" y="25"/>
                  </a:cxn>
                  <a:cxn ang="0">
                    <a:pos x="246" y="24"/>
                  </a:cxn>
                  <a:cxn ang="0">
                    <a:pos x="268" y="37"/>
                  </a:cxn>
                  <a:cxn ang="0">
                    <a:pos x="271" y="50"/>
                  </a:cxn>
                  <a:cxn ang="0">
                    <a:pos x="271" y="216"/>
                  </a:cxn>
                  <a:cxn ang="0">
                    <a:pos x="271" y="218"/>
                  </a:cxn>
                  <a:cxn ang="0">
                    <a:pos x="0" y="218"/>
                  </a:cxn>
                  <a:cxn ang="0">
                    <a:pos x="154" y="184"/>
                  </a:cxn>
                  <a:cxn ang="0">
                    <a:pos x="154" y="137"/>
                  </a:cxn>
                  <a:cxn ang="0">
                    <a:pos x="200" y="137"/>
                  </a:cxn>
                  <a:cxn ang="0">
                    <a:pos x="200" y="102"/>
                  </a:cxn>
                  <a:cxn ang="0">
                    <a:pos x="153" y="102"/>
                  </a:cxn>
                  <a:cxn ang="0">
                    <a:pos x="153" y="55"/>
                  </a:cxn>
                  <a:cxn ang="0">
                    <a:pos x="118" y="55"/>
                  </a:cxn>
                  <a:cxn ang="0">
                    <a:pos x="118" y="102"/>
                  </a:cxn>
                  <a:cxn ang="0">
                    <a:pos x="71" y="102"/>
                  </a:cxn>
                  <a:cxn ang="0">
                    <a:pos x="71" y="138"/>
                  </a:cxn>
                  <a:cxn ang="0">
                    <a:pos x="118" y="138"/>
                  </a:cxn>
                  <a:cxn ang="0">
                    <a:pos x="118" y="184"/>
                  </a:cxn>
                  <a:cxn ang="0">
                    <a:pos x="154" y="184"/>
                  </a:cxn>
                </a:cxnLst>
                <a:rect l="0" t="0" r="r" b="b"/>
                <a:pathLst>
                  <a:path w="271" h="218">
                    <a:moveTo>
                      <a:pt x="0" y="218"/>
                    </a:moveTo>
                    <a:cubicBezTo>
                      <a:pt x="0" y="145"/>
                      <a:pt x="0" y="73"/>
                      <a:pt x="0" y="0"/>
                    </a:cubicBezTo>
                    <a:cubicBezTo>
                      <a:pt x="1" y="0"/>
                      <a:pt x="2" y="0"/>
                      <a:pt x="2" y="0"/>
                    </a:cubicBezTo>
                    <a:cubicBezTo>
                      <a:pt x="31" y="0"/>
                      <a:pt x="59" y="0"/>
                      <a:pt x="87" y="0"/>
                    </a:cubicBezTo>
                    <a:cubicBezTo>
                      <a:pt x="89" y="0"/>
                      <a:pt x="90" y="1"/>
                      <a:pt x="90" y="2"/>
                    </a:cubicBezTo>
                    <a:cubicBezTo>
                      <a:pt x="94" y="9"/>
                      <a:pt x="98" y="15"/>
                      <a:pt x="101" y="22"/>
                    </a:cubicBezTo>
                    <a:cubicBezTo>
                      <a:pt x="102" y="24"/>
                      <a:pt x="103" y="25"/>
                      <a:pt x="106" y="25"/>
                    </a:cubicBezTo>
                    <a:cubicBezTo>
                      <a:pt x="152" y="24"/>
                      <a:pt x="199" y="24"/>
                      <a:pt x="246" y="24"/>
                    </a:cubicBezTo>
                    <a:cubicBezTo>
                      <a:pt x="256" y="24"/>
                      <a:pt x="263" y="28"/>
                      <a:pt x="268" y="37"/>
                    </a:cubicBezTo>
                    <a:cubicBezTo>
                      <a:pt x="271" y="41"/>
                      <a:pt x="271" y="45"/>
                      <a:pt x="271" y="50"/>
                    </a:cubicBezTo>
                    <a:cubicBezTo>
                      <a:pt x="271" y="105"/>
                      <a:pt x="271" y="161"/>
                      <a:pt x="271" y="216"/>
                    </a:cubicBezTo>
                    <a:cubicBezTo>
                      <a:pt x="271" y="216"/>
                      <a:pt x="271" y="217"/>
                      <a:pt x="271" y="218"/>
                    </a:cubicBezTo>
                    <a:cubicBezTo>
                      <a:pt x="181" y="218"/>
                      <a:pt x="91" y="218"/>
                      <a:pt x="0" y="218"/>
                    </a:cubicBezTo>
                    <a:close/>
                    <a:moveTo>
                      <a:pt x="154" y="184"/>
                    </a:moveTo>
                    <a:cubicBezTo>
                      <a:pt x="154" y="169"/>
                      <a:pt x="154" y="153"/>
                      <a:pt x="154" y="137"/>
                    </a:cubicBezTo>
                    <a:cubicBezTo>
                      <a:pt x="169" y="137"/>
                      <a:pt x="185" y="137"/>
                      <a:pt x="200" y="137"/>
                    </a:cubicBezTo>
                    <a:cubicBezTo>
                      <a:pt x="200" y="125"/>
                      <a:pt x="200" y="114"/>
                      <a:pt x="200" y="102"/>
                    </a:cubicBezTo>
                    <a:cubicBezTo>
                      <a:pt x="185" y="102"/>
                      <a:pt x="169" y="102"/>
                      <a:pt x="153" y="102"/>
                    </a:cubicBezTo>
                    <a:cubicBezTo>
                      <a:pt x="153" y="86"/>
                      <a:pt x="153" y="70"/>
                      <a:pt x="153" y="55"/>
                    </a:cubicBezTo>
                    <a:cubicBezTo>
                      <a:pt x="141" y="55"/>
                      <a:pt x="130" y="55"/>
                      <a:pt x="118" y="55"/>
                    </a:cubicBezTo>
                    <a:cubicBezTo>
                      <a:pt x="118" y="70"/>
                      <a:pt x="118" y="86"/>
                      <a:pt x="118" y="102"/>
                    </a:cubicBezTo>
                    <a:cubicBezTo>
                      <a:pt x="102" y="102"/>
                      <a:pt x="86" y="102"/>
                      <a:pt x="71" y="102"/>
                    </a:cubicBezTo>
                    <a:cubicBezTo>
                      <a:pt x="71" y="114"/>
                      <a:pt x="71" y="126"/>
                      <a:pt x="71" y="138"/>
                    </a:cubicBezTo>
                    <a:cubicBezTo>
                      <a:pt x="87" y="138"/>
                      <a:pt x="102" y="138"/>
                      <a:pt x="118" y="138"/>
                    </a:cubicBezTo>
                    <a:cubicBezTo>
                      <a:pt x="118" y="153"/>
                      <a:pt x="118" y="169"/>
                      <a:pt x="118" y="184"/>
                    </a:cubicBezTo>
                    <a:cubicBezTo>
                      <a:pt x="130" y="184"/>
                      <a:pt x="142" y="184"/>
                      <a:pt x="154" y="184"/>
                    </a:cubicBez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52" name="Freeform 1158"/>
              <p:cNvSpPr>
                <a:spLocks noEditPoints="1"/>
              </p:cNvSpPr>
              <p:nvPr/>
            </p:nvSpPr>
            <p:spPr bwMode="gray">
              <a:xfrm>
                <a:off x="605220" y="3938538"/>
                <a:ext cx="473627" cy="376612"/>
              </a:xfrm>
              <a:custGeom>
                <a:avLst/>
                <a:gdLst/>
                <a:ahLst/>
                <a:cxnLst>
                  <a:cxn ang="0">
                    <a:pos x="216" y="198"/>
                  </a:cxn>
                  <a:cxn ang="0">
                    <a:pos x="201" y="195"/>
                  </a:cxn>
                  <a:cxn ang="0">
                    <a:pos x="175" y="190"/>
                  </a:cxn>
                  <a:cxn ang="0">
                    <a:pos x="174" y="187"/>
                  </a:cxn>
                  <a:cxn ang="0">
                    <a:pos x="173" y="171"/>
                  </a:cxn>
                  <a:cxn ang="0">
                    <a:pos x="137" y="140"/>
                  </a:cxn>
                  <a:cxn ang="0">
                    <a:pos x="3" y="140"/>
                  </a:cxn>
                  <a:cxn ang="0">
                    <a:pos x="0" y="140"/>
                  </a:cxn>
                  <a:cxn ang="0">
                    <a:pos x="30" y="0"/>
                  </a:cxn>
                  <a:cxn ang="0">
                    <a:pos x="40" y="2"/>
                  </a:cxn>
                  <a:cxn ang="0">
                    <a:pos x="208" y="38"/>
                  </a:cxn>
                  <a:cxn ang="0">
                    <a:pos x="225" y="41"/>
                  </a:cxn>
                  <a:cxn ang="0">
                    <a:pos x="243" y="68"/>
                  </a:cxn>
                  <a:cxn ang="0">
                    <a:pos x="219" y="182"/>
                  </a:cxn>
                  <a:cxn ang="0">
                    <a:pos x="216" y="198"/>
                  </a:cxn>
                  <a:cxn ang="0">
                    <a:pos x="26" y="108"/>
                  </a:cxn>
                  <a:cxn ang="0">
                    <a:pos x="29" y="108"/>
                  </a:cxn>
                  <a:cxn ang="0">
                    <a:pos x="51" y="103"/>
                  </a:cxn>
                  <a:cxn ang="0">
                    <a:pos x="59" y="106"/>
                  </a:cxn>
                  <a:cxn ang="0">
                    <a:pos x="67" y="125"/>
                  </a:cxn>
                  <a:cxn ang="0">
                    <a:pos x="89" y="108"/>
                  </a:cxn>
                  <a:cxn ang="0">
                    <a:pos x="114" y="127"/>
                  </a:cxn>
                  <a:cxn ang="0">
                    <a:pos x="132" y="40"/>
                  </a:cxn>
                  <a:cxn ang="0">
                    <a:pos x="130" y="40"/>
                  </a:cxn>
                  <a:cxn ang="0">
                    <a:pos x="46" y="22"/>
                  </a:cxn>
                  <a:cxn ang="0">
                    <a:pos x="44" y="24"/>
                  </a:cxn>
                  <a:cxn ang="0">
                    <a:pos x="29" y="97"/>
                  </a:cxn>
                  <a:cxn ang="0">
                    <a:pos x="26" y="108"/>
                  </a:cxn>
                  <a:cxn ang="0">
                    <a:pos x="139" y="113"/>
                  </a:cxn>
                  <a:cxn ang="0">
                    <a:pos x="204" y="126"/>
                  </a:cxn>
                  <a:cxn ang="0">
                    <a:pos x="206" y="115"/>
                  </a:cxn>
                  <a:cxn ang="0">
                    <a:pos x="141" y="102"/>
                  </a:cxn>
                  <a:cxn ang="0">
                    <a:pos x="139" y="113"/>
                  </a:cxn>
                  <a:cxn ang="0">
                    <a:pos x="148" y="78"/>
                  </a:cxn>
                  <a:cxn ang="0">
                    <a:pos x="213" y="91"/>
                  </a:cxn>
                  <a:cxn ang="0">
                    <a:pos x="215" y="80"/>
                  </a:cxn>
                  <a:cxn ang="0">
                    <a:pos x="150" y="67"/>
                  </a:cxn>
                  <a:cxn ang="0">
                    <a:pos x="148" y="78"/>
                  </a:cxn>
                </a:cxnLst>
                <a:rect l="0" t="0" r="r" b="b"/>
                <a:pathLst>
                  <a:path w="246" h="198">
                    <a:moveTo>
                      <a:pt x="216" y="198"/>
                    </a:moveTo>
                    <a:cubicBezTo>
                      <a:pt x="211" y="197"/>
                      <a:pt x="206" y="196"/>
                      <a:pt x="201" y="195"/>
                    </a:cubicBezTo>
                    <a:cubicBezTo>
                      <a:pt x="192" y="193"/>
                      <a:pt x="184" y="191"/>
                      <a:pt x="175" y="190"/>
                    </a:cubicBezTo>
                    <a:cubicBezTo>
                      <a:pt x="174" y="189"/>
                      <a:pt x="174" y="189"/>
                      <a:pt x="174" y="187"/>
                    </a:cubicBezTo>
                    <a:cubicBezTo>
                      <a:pt x="174" y="182"/>
                      <a:pt x="174" y="177"/>
                      <a:pt x="173" y="171"/>
                    </a:cubicBezTo>
                    <a:cubicBezTo>
                      <a:pt x="170" y="153"/>
                      <a:pt x="156" y="140"/>
                      <a:pt x="137" y="140"/>
                    </a:cubicBezTo>
                    <a:cubicBezTo>
                      <a:pt x="92" y="140"/>
                      <a:pt x="48" y="140"/>
                      <a:pt x="3" y="140"/>
                    </a:cubicBezTo>
                    <a:cubicBezTo>
                      <a:pt x="2" y="140"/>
                      <a:pt x="2" y="140"/>
                      <a:pt x="0" y="140"/>
                    </a:cubicBezTo>
                    <a:cubicBezTo>
                      <a:pt x="10" y="94"/>
                      <a:pt x="20" y="47"/>
                      <a:pt x="30" y="0"/>
                    </a:cubicBezTo>
                    <a:cubicBezTo>
                      <a:pt x="33" y="1"/>
                      <a:pt x="36" y="2"/>
                      <a:pt x="40" y="2"/>
                    </a:cubicBezTo>
                    <a:cubicBezTo>
                      <a:pt x="96" y="14"/>
                      <a:pt x="152" y="26"/>
                      <a:pt x="208" y="38"/>
                    </a:cubicBezTo>
                    <a:cubicBezTo>
                      <a:pt x="213" y="39"/>
                      <a:pt x="219" y="40"/>
                      <a:pt x="225" y="41"/>
                    </a:cubicBezTo>
                    <a:cubicBezTo>
                      <a:pt x="238" y="44"/>
                      <a:pt x="246" y="56"/>
                      <a:pt x="243" y="68"/>
                    </a:cubicBezTo>
                    <a:cubicBezTo>
                      <a:pt x="235" y="106"/>
                      <a:pt x="227" y="144"/>
                      <a:pt x="219" y="182"/>
                    </a:cubicBezTo>
                    <a:cubicBezTo>
                      <a:pt x="218" y="188"/>
                      <a:pt x="217" y="193"/>
                      <a:pt x="216" y="198"/>
                    </a:cubicBezTo>
                    <a:close/>
                    <a:moveTo>
                      <a:pt x="26" y="108"/>
                    </a:moveTo>
                    <a:cubicBezTo>
                      <a:pt x="27" y="108"/>
                      <a:pt x="28" y="108"/>
                      <a:pt x="29" y="108"/>
                    </a:cubicBezTo>
                    <a:cubicBezTo>
                      <a:pt x="36" y="106"/>
                      <a:pt x="43" y="104"/>
                      <a:pt x="51" y="103"/>
                    </a:cubicBezTo>
                    <a:cubicBezTo>
                      <a:pt x="56" y="101"/>
                      <a:pt x="56" y="101"/>
                      <a:pt x="59" y="106"/>
                    </a:cubicBezTo>
                    <a:cubicBezTo>
                      <a:pt x="61" y="112"/>
                      <a:pt x="64" y="119"/>
                      <a:pt x="67" y="125"/>
                    </a:cubicBezTo>
                    <a:cubicBezTo>
                      <a:pt x="74" y="119"/>
                      <a:pt x="81" y="114"/>
                      <a:pt x="89" y="108"/>
                    </a:cubicBezTo>
                    <a:cubicBezTo>
                      <a:pt x="97" y="114"/>
                      <a:pt x="105" y="121"/>
                      <a:pt x="114" y="127"/>
                    </a:cubicBezTo>
                    <a:cubicBezTo>
                      <a:pt x="120" y="98"/>
                      <a:pt x="126" y="69"/>
                      <a:pt x="132" y="40"/>
                    </a:cubicBezTo>
                    <a:cubicBezTo>
                      <a:pt x="131" y="40"/>
                      <a:pt x="130" y="40"/>
                      <a:pt x="130" y="40"/>
                    </a:cubicBezTo>
                    <a:cubicBezTo>
                      <a:pt x="102" y="34"/>
                      <a:pt x="74" y="28"/>
                      <a:pt x="46" y="22"/>
                    </a:cubicBezTo>
                    <a:cubicBezTo>
                      <a:pt x="44" y="22"/>
                      <a:pt x="44" y="22"/>
                      <a:pt x="44" y="24"/>
                    </a:cubicBezTo>
                    <a:cubicBezTo>
                      <a:pt x="39" y="49"/>
                      <a:pt x="34" y="73"/>
                      <a:pt x="29" y="97"/>
                    </a:cubicBezTo>
                    <a:cubicBezTo>
                      <a:pt x="28" y="101"/>
                      <a:pt x="27" y="105"/>
                      <a:pt x="26" y="108"/>
                    </a:cubicBezTo>
                    <a:close/>
                    <a:moveTo>
                      <a:pt x="139" y="113"/>
                    </a:moveTo>
                    <a:cubicBezTo>
                      <a:pt x="161" y="117"/>
                      <a:pt x="182" y="122"/>
                      <a:pt x="204" y="126"/>
                    </a:cubicBezTo>
                    <a:cubicBezTo>
                      <a:pt x="205" y="123"/>
                      <a:pt x="205" y="119"/>
                      <a:pt x="206" y="115"/>
                    </a:cubicBezTo>
                    <a:cubicBezTo>
                      <a:pt x="184" y="111"/>
                      <a:pt x="163" y="106"/>
                      <a:pt x="141" y="102"/>
                    </a:cubicBezTo>
                    <a:cubicBezTo>
                      <a:pt x="140" y="106"/>
                      <a:pt x="140" y="109"/>
                      <a:pt x="139" y="113"/>
                    </a:cubicBezTo>
                    <a:close/>
                    <a:moveTo>
                      <a:pt x="148" y="78"/>
                    </a:moveTo>
                    <a:cubicBezTo>
                      <a:pt x="169" y="82"/>
                      <a:pt x="191" y="87"/>
                      <a:pt x="213" y="91"/>
                    </a:cubicBezTo>
                    <a:cubicBezTo>
                      <a:pt x="213" y="87"/>
                      <a:pt x="214" y="84"/>
                      <a:pt x="215" y="80"/>
                    </a:cubicBezTo>
                    <a:cubicBezTo>
                      <a:pt x="193" y="76"/>
                      <a:pt x="172" y="71"/>
                      <a:pt x="150" y="67"/>
                    </a:cubicBezTo>
                    <a:cubicBezTo>
                      <a:pt x="149" y="70"/>
                      <a:pt x="148" y="74"/>
                      <a:pt x="148" y="78"/>
                    </a:cubicBez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53" name="Freeform 1163"/>
              <p:cNvSpPr>
                <a:spLocks/>
              </p:cNvSpPr>
              <p:nvPr/>
            </p:nvSpPr>
            <p:spPr bwMode="gray">
              <a:xfrm>
                <a:off x="719347" y="4018426"/>
                <a:ext cx="85595" cy="114125"/>
              </a:xfrm>
              <a:custGeom>
                <a:avLst/>
                <a:gdLst/>
                <a:ahLst/>
                <a:cxnLst>
                  <a:cxn ang="0">
                    <a:pos x="29" y="0"/>
                  </a:cxn>
                  <a:cxn ang="0">
                    <a:pos x="32" y="5"/>
                  </a:cxn>
                  <a:cxn ang="0">
                    <a:pos x="44" y="26"/>
                  </a:cxn>
                  <a:cxn ang="0">
                    <a:pos x="41" y="38"/>
                  </a:cxn>
                  <a:cxn ang="0">
                    <a:pos x="38" y="42"/>
                  </a:cxn>
                  <a:cxn ang="0">
                    <a:pos x="35" y="46"/>
                  </a:cxn>
                  <a:cxn ang="0">
                    <a:pos x="18" y="60"/>
                  </a:cxn>
                  <a:cxn ang="0">
                    <a:pos x="3" y="45"/>
                  </a:cxn>
                  <a:cxn ang="0">
                    <a:pos x="4" y="38"/>
                  </a:cxn>
                  <a:cxn ang="0">
                    <a:pos x="2" y="35"/>
                  </a:cxn>
                  <a:cxn ang="0">
                    <a:pos x="1" y="29"/>
                  </a:cxn>
                  <a:cxn ang="0">
                    <a:pos x="3" y="16"/>
                  </a:cxn>
                  <a:cxn ang="0">
                    <a:pos x="22" y="0"/>
                  </a:cxn>
                  <a:cxn ang="0">
                    <a:pos x="29" y="0"/>
                  </a:cxn>
                </a:cxnLst>
                <a:rect l="0" t="0" r="r" b="b"/>
                <a:pathLst>
                  <a:path w="46" h="60">
                    <a:moveTo>
                      <a:pt x="29" y="0"/>
                    </a:moveTo>
                    <a:cubicBezTo>
                      <a:pt x="28" y="4"/>
                      <a:pt x="28" y="4"/>
                      <a:pt x="32" y="5"/>
                    </a:cubicBezTo>
                    <a:cubicBezTo>
                      <a:pt x="39" y="8"/>
                      <a:pt x="46" y="17"/>
                      <a:pt x="44" y="26"/>
                    </a:cubicBezTo>
                    <a:cubicBezTo>
                      <a:pt x="43" y="30"/>
                      <a:pt x="42" y="34"/>
                      <a:pt x="41" y="38"/>
                    </a:cubicBezTo>
                    <a:cubicBezTo>
                      <a:pt x="41" y="40"/>
                      <a:pt x="40" y="41"/>
                      <a:pt x="38" y="42"/>
                    </a:cubicBezTo>
                    <a:cubicBezTo>
                      <a:pt x="36" y="43"/>
                      <a:pt x="35" y="44"/>
                      <a:pt x="35" y="46"/>
                    </a:cubicBezTo>
                    <a:cubicBezTo>
                      <a:pt x="33" y="55"/>
                      <a:pt x="26" y="60"/>
                      <a:pt x="18" y="60"/>
                    </a:cubicBezTo>
                    <a:cubicBezTo>
                      <a:pt x="10" y="60"/>
                      <a:pt x="4" y="54"/>
                      <a:pt x="3" y="45"/>
                    </a:cubicBezTo>
                    <a:cubicBezTo>
                      <a:pt x="3" y="43"/>
                      <a:pt x="3" y="41"/>
                      <a:pt x="4" y="38"/>
                    </a:cubicBezTo>
                    <a:cubicBezTo>
                      <a:pt x="4" y="37"/>
                      <a:pt x="3" y="36"/>
                      <a:pt x="2" y="35"/>
                    </a:cubicBezTo>
                    <a:cubicBezTo>
                      <a:pt x="0" y="33"/>
                      <a:pt x="0" y="31"/>
                      <a:pt x="1" y="29"/>
                    </a:cubicBezTo>
                    <a:cubicBezTo>
                      <a:pt x="2" y="25"/>
                      <a:pt x="3" y="20"/>
                      <a:pt x="3" y="16"/>
                    </a:cubicBezTo>
                    <a:cubicBezTo>
                      <a:pt x="5" y="7"/>
                      <a:pt x="13" y="0"/>
                      <a:pt x="22" y="0"/>
                    </a:cubicBezTo>
                    <a:cubicBezTo>
                      <a:pt x="24" y="0"/>
                      <a:pt x="27" y="0"/>
                      <a:pt x="29" y="0"/>
                    </a:cubicBez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sp>
        <p:nvSpPr>
          <p:cNvPr id="60" name="TextBox 59"/>
          <p:cNvSpPr txBox="1"/>
          <p:nvPr/>
        </p:nvSpPr>
        <p:spPr bwMode="gray">
          <a:xfrm>
            <a:off x="1065212" y="4234212"/>
            <a:ext cx="2354263" cy="261588"/>
          </a:xfrm>
          <a:prstGeom prst="rect">
            <a:avLst/>
          </a:prstGeom>
          <a:noFill/>
          <a:ln>
            <a:noFill/>
          </a:ln>
        </p:spPr>
        <p:txBody>
          <a:bodyPr lIns="45700" tIns="22849" rIns="45700" bIns="22849">
            <a:spAutoFit/>
          </a:bodyPr>
          <a:lstStyle/>
          <a:p>
            <a:pPr algn="ctr">
              <a:defRPr/>
            </a:pPr>
            <a:r>
              <a:rPr lang="en-US" sz="1400" b="1" cap="all" dirty="0">
                <a:solidFill>
                  <a:schemeClr val="accent5">
                    <a:lumMod val="75000"/>
                  </a:schemeClr>
                </a:solidFill>
              </a:rPr>
              <a:t>Mobile </a:t>
            </a:r>
            <a:r>
              <a:rPr lang="en-US" sz="1400" b="1" cap="all" dirty="0" smtClean="0">
                <a:solidFill>
                  <a:schemeClr val="accent5">
                    <a:lumMod val="75000"/>
                  </a:schemeClr>
                </a:solidFill>
              </a:rPr>
              <a:t>CLIENT</a:t>
            </a:r>
            <a:endParaRPr lang="en-US" sz="1400" b="1" cap="all" dirty="0">
              <a:solidFill>
                <a:schemeClr val="accent5">
                  <a:lumMod val="75000"/>
                </a:schemeClr>
              </a:solidFill>
            </a:endParaRPr>
          </a:p>
        </p:txBody>
      </p:sp>
      <p:sp>
        <p:nvSpPr>
          <p:cNvPr id="61" name="TextBox 60"/>
          <p:cNvSpPr txBox="1"/>
          <p:nvPr/>
        </p:nvSpPr>
        <p:spPr bwMode="gray">
          <a:xfrm>
            <a:off x="8609012" y="4158012"/>
            <a:ext cx="2354263" cy="261588"/>
          </a:xfrm>
          <a:prstGeom prst="rect">
            <a:avLst/>
          </a:prstGeom>
          <a:noFill/>
          <a:ln>
            <a:noFill/>
          </a:ln>
        </p:spPr>
        <p:txBody>
          <a:bodyPr lIns="45700" tIns="22849" rIns="45700" bIns="22849">
            <a:spAutoFit/>
          </a:bodyPr>
          <a:lstStyle/>
          <a:p>
            <a:pPr algn="ctr">
              <a:defRPr/>
            </a:pPr>
            <a:r>
              <a:rPr lang="en-US" sz="1400" b="1" cap="all" dirty="0" smtClean="0">
                <a:solidFill>
                  <a:schemeClr val="accent5">
                    <a:lumMod val="75000"/>
                  </a:schemeClr>
                </a:solidFill>
              </a:rPr>
              <a:t>JD Edwards</a:t>
            </a:r>
            <a:endParaRPr lang="en-US" sz="1400" b="1" cap="all" dirty="0">
              <a:solidFill>
                <a:schemeClr val="accent5">
                  <a:lumMod val="75000"/>
                </a:schemeClr>
              </a:solidFill>
            </a:endParaRPr>
          </a:p>
        </p:txBody>
      </p:sp>
      <p:cxnSp>
        <p:nvCxnSpPr>
          <p:cNvPr id="63" name="Straight Arrow Connector 62"/>
          <p:cNvCxnSpPr/>
          <p:nvPr/>
        </p:nvCxnSpPr>
        <p:spPr>
          <a:xfrm>
            <a:off x="3046412" y="3581400"/>
            <a:ext cx="1219200" cy="0"/>
          </a:xfrm>
          <a:prstGeom prst="straightConnector1">
            <a:avLst/>
          </a:prstGeom>
          <a:ln w="19050">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7542212" y="3505200"/>
            <a:ext cx="1219200" cy="0"/>
          </a:xfrm>
          <a:prstGeom prst="straightConnector1">
            <a:avLst/>
          </a:prstGeom>
          <a:ln w="19050">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76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Learning Resources</a:t>
            </a:r>
            <a:endParaRPr lang="en-US" dirty="0"/>
          </a:p>
        </p:txBody>
      </p:sp>
      <p:sp>
        <p:nvSpPr>
          <p:cNvPr id="3" name="Content Placeholder 2"/>
          <p:cNvSpPr>
            <a:spLocks noGrp="1"/>
          </p:cNvSpPr>
          <p:nvPr>
            <p:ph idx="1"/>
          </p:nvPr>
        </p:nvSpPr>
        <p:spPr>
          <a:xfrm>
            <a:off x="531151" y="1524001"/>
            <a:ext cx="8475442" cy="4419600"/>
          </a:xfrm>
        </p:spPr>
        <p:txBody>
          <a:bodyPr/>
          <a:lstStyle/>
          <a:p>
            <a:pPr marL="0" indent="0">
              <a:buNone/>
            </a:pPr>
            <a:r>
              <a:rPr lang="en-US" dirty="0" smtClean="0"/>
              <a:t>The following slide deck is covered in the following YouTube playlist and videos for your review purposes:</a:t>
            </a:r>
          </a:p>
          <a:p>
            <a:pPr marL="0" indent="0">
              <a:buNone/>
            </a:pPr>
            <a:endParaRPr lang="en-US" sz="800" dirty="0" smtClean="0"/>
          </a:p>
          <a:p>
            <a:pPr marL="0" indent="0">
              <a:buNone/>
            </a:pPr>
            <a:r>
              <a:rPr lang="en-US" dirty="0"/>
              <a:t>http://</a:t>
            </a:r>
            <a:r>
              <a:rPr lang="en-US" dirty="0" err="1"/>
              <a:t>bit.ly</a:t>
            </a:r>
            <a:r>
              <a:rPr lang="en-US" dirty="0" smtClean="0"/>
              <a:t>/</a:t>
            </a:r>
            <a:r>
              <a:rPr lang="en-US" dirty="0" err="1" smtClean="0"/>
              <a:t>mcsoverviewplaylist</a:t>
            </a:r>
            <a:endParaRPr lang="en-US" dirty="0" smtClean="0"/>
          </a:p>
          <a:p>
            <a:pPr marL="0" indent="0">
              <a:buNone/>
            </a:pPr>
            <a:endParaRPr lang="en-US" sz="800" dirty="0"/>
          </a:p>
          <a:p>
            <a:r>
              <a:rPr lang="en-US" dirty="0" smtClean="0"/>
              <a:t>Introducing Oracle Mobile Cloud Service</a:t>
            </a:r>
          </a:p>
          <a:p>
            <a:r>
              <a:rPr lang="en-US" dirty="0" smtClean="0"/>
              <a:t>Conceptual Design Time Overview</a:t>
            </a:r>
            <a:endParaRPr lang="en-US" dirty="0"/>
          </a:p>
          <a:p>
            <a:r>
              <a:rPr lang="en-US" dirty="0" smtClean="0"/>
              <a:t>How to Get Started</a:t>
            </a:r>
          </a:p>
          <a:p>
            <a:r>
              <a:rPr lang="en-US" dirty="0" smtClean="0"/>
              <a:t>Roles in Oracle MCS – Who Does What?</a:t>
            </a:r>
            <a:endParaRPr lang="en-US" sz="2400" dirty="0"/>
          </a:p>
        </p:txBody>
      </p:sp>
      <p:pic>
        <p:nvPicPr>
          <p:cNvPr id="2" name="Picture 1"/>
          <p:cNvPicPr>
            <a:picLocks noChangeAspect="1"/>
          </p:cNvPicPr>
          <p:nvPr/>
        </p:nvPicPr>
        <p:blipFill rotWithShape="1">
          <a:blip r:embed="rId2" cstate="print"/>
          <a:srcRect l="16815" t="25757" r="14339" b="25011"/>
          <a:stretch/>
        </p:blipFill>
        <p:spPr>
          <a:xfrm>
            <a:off x="9283944" y="375102"/>
            <a:ext cx="2569142" cy="1143220"/>
          </a:xfrm>
          <a:prstGeom prst="rect">
            <a:avLst/>
          </a:prstGeom>
        </p:spPr>
      </p:pic>
    </p:spTree>
    <p:extLst>
      <p:ext uri="{BB962C8B-B14F-4D97-AF65-F5344CB8AC3E}">
        <p14:creationId xmlns:p14="http://schemas.microsoft.com/office/powerpoint/2010/main" val="286967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dirty="0" smtClean="0">
                <a:ea typeface="ＭＳ Ｐゴシック" charset="-128"/>
                <a:cs typeface="ＭＳ Ｐゴシック" charset="-128"/>
              </a:rPr>
              <a:t>Thank You! </a:t>
            </a:r>
            <a:endParaRPr lang="en-US" dirty="0">
              <a:ea typeface="ＭＳ Ｐゴシック" charset="-128"/>
              <a:cs typeface="ＭＳ Ｐゴシック" charset="-128"/>
            </a:endParaRPr>
          </a:p>
        </p:txBody>
      </p:sp>
      <p:sp>
        <p:nvSpPr>
          <p:cNvPr id="10" name="Rectangle 9"/>
          <p:cNvSpPr/>
          <p:nvPr/>
        </p:nvSpPr>
        <p:spPr bwMode="gray">
          <a:xfrm>
            <a:off x="3261952" y="5181613"/>
            <a:ext cx="5664927" cy="1261809"/>
          </a:xfrm>
          <a:prstGeom prst="rect">
            <a:avLst/>
          </a:prstGeom>
        </p:spPr>
        <p:txBody>
          <a:bodyPr wrap="none" lIns="121845" tIns="60923" rIns="121845" bIns="60923">
            <a:spAutoFit/>
          </a:bodyPr>
          <a:lstStyle/>
          <a:p>
            <a:pPr algn="ctr">
              <a:defRPr/>
            </a:pPr>
            <a:r>
              <a:rPr lang="en-US" sz="3700" kern="0" dirty="0">
                <a:solidFill>
                  <a:srgbClr val="FF0000"/>
                </a:solidFill>
              </a:rPr>
              <a:t>Visit: </a:t>
            </a:r>
            <a:r>
              <a:rPr lang="en-US" sz="3700" u="sng" kern="0" dirty="0"/>
              <a:t>oracle.com/</a:t>
            </a:r>
            <a:r>
              <a:rPr lang="en-US" sz="3700" u="sng" kern="0" dirty="0" smtClean="0"/>
              <a:t>mobile </a:t>
            </a:r>
          </a:p>
          <a:p>
            <a:pPr algn="ctr">
              <a:defRPr/>
            </a:pPr>
            <a:r>
              <a:rPr lang="en-US" sz="3700" kern="0" dirty="0" smtClean="0">
                <a:solidFill>
                  <a:schemeClr val="accent1"/>
                </a:solidFill>
              </a:rPr>
              <a:t>Or</a:t>
            </a:r>
            <a:r>
              <a:rPr lang="en-US" sz="3700" kern="0" dirty="0" smtClean="0"/>
              <a:t> </a:t>
            </a:r>
            <a:r>
              <a:rPr lang="en-US" sz="3700" u="sng" kern="0" dirty="0" err="1" smtClean="0"/>
              <a:t>cloud.oracle.com</a:t>
            </a:r>
            <a:r>
              <a:rPr lang="en-US" sz="3700" u="sng" kern="0" dirty="0" smtClean="0"/>
              <a:t>/mobile</a:t>
            </a:r>
            <a:endParaRPr lang="en-US" sz="3700" u="sng" kern="0" dirty="0"/>
          </a:p>
        </p:txBody>
      </p:sp>
      <p:grpSp>
        <p:nvGrpSpPr>
          <p:cNvPr id="2" name="Group 56"/>
          <p:cNvGrpSpPr>
            <a:grpSpLocks/>
          </p:cNvGrpSpPr>
          <p:nvPr/>
        </p:nvGrpSpPr>
        <p:grpSpPr bwMode="auto">
          <a:xfrm>
            <a:off x="4570422" y="2003425"/>
            <a:ext cx="3047999" cy="3270250"/>
            <a:chOff x="599902" y="2019209"/>
            <a:chExt cx="3231886" cy="3467191"/>
          </a:xfrm>
        </p:grpSpPr>
        <p:grpSp>
          <p:nvGrpSpPr>
            <p:cNvPr id="3" name="Group 70"/>
            <p:cNvGrpSpPr>
              <a:grpSpLocks/>
            </p:cNvGrpSpPr>
            <p:nvPr/>
          </p:nvGrpSpPr>
          <p:grpSpPr bwMode="auto">
            <a:xfrm rot="-1347710">
              <a:off x="599902" y="2100323"/>
              <a:ext cx="3231886" cy="3386077"/>
              <a:chOff x="6488691" y="2745948"/>
              <a:chExt cx="3099765" cy="3145831"/>
            </a:xfrm>
          </p:grpSpPr>
          <p:grpSp>
            <p:nvGrpSpPr>
              <p:cNvPr id="4" name="Group 71"/>
              <p:cNvGrpSpPr>
                <a:grpSpLocks/>
              </p:cNvGrpSpPr>
              <p:nvPr/>
            </p:nvGrpSpPr>
            <p:grpSpPr bwMode="auto">
              <a:xfrm>
                <a:off x="6488691" y="2745948"/>
                <a:ext cx="3099765" cy="3145831"/>
                <a:chOff x="5025352" y="1346745"/>
                <a:chExt cx="2589300" cy="2627096"/>
              </a:xfrm>
            </p:grpSpPr>
            <p:sp>
              <p:nvSpPr>
                <p:cNvPr id="26" name="Arc 25"/>
                <p:cNvSpPr/>
                <p:nvPr/>
              </p:nvSpPr>
              <p:spPr bwMode="gray">
                <a:xfrm rot="18043315">
                  <a:off x="4970063" y="1392083"/>
                  <a:ext cx="1772024" cy="1657422"/>
                </a:xfrm>
                <a:prstGeom prst="arc">
                  <a:avLst/>
                </a:prstGeom>
                <a:ln w="12700">
                  <a:solidFill>
                    <a:schemeClr val="accent5">
                      <a:lumMod val="40000"/>
                      <a:lumOff val="60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lIns="68589" tIns="34295" rIns="68589" bIns="34295" anchor="ctr"/>
                <a:lstStyle/>
                <a:p>
                  <a:pPr algn="ctr">
                    <a:defRPr/>
                  </a:pPr>
                  <a:endParaRPr lang="en-US" b="1" dirty="0"/>
                </a:p>
              </p:txBody>
            </p:sp>
            <p:sp>
              <p:nvSpPr>
                <p:cNvPr id="27" name="Arc 26"/>
                <p:cNvSpPr/>
                <p:nvPr/>
              </p:nvSpPr>
              <p:spPr bwMode="gray">
                <a:xfrm rot="9293029">
                  <a:off x="5426560" y="2485316"/>
                  <a:ext cx="1772052" cy="1372437"/>
                </a:xfrm>
                <a:prstGeom prst="arc">
                  <a:avLst>
                    <a:gd name="adj1" fmla="val 12534443"/>
                    <a:gd name="adj2" fmla="val 0"/>
                  </a:avLst>
                </a:prstGeom>
                <a:ln w="12700">
                  <a:solidFill>
                    <a:schemeClr val="accent5">
                      <a:lumMod val="40000"/>
                      <a:lumOff val="60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lIns="68589" tIns="34295" rIns="68589" bIns="34295" anchor="ctr"/>
                <a:lstStyle/>
                <a:p>
                  <a:pPr algn="ctr">
                    <a:defRPr/>
                  </a:pPr>
                  <a:endParaRPr lang="en-US" b="1" dirty="0"/>
                </a:p>
              </p:txBody>
            </p:sp>
            <p:sp>
              <p:nvSpPr>
                <p:cNvPr id="28" name="Arc 27"/>
                <p:cNvSpPr/>
                <p:nvPr/>
              </p:nvSpPr>
              <p:spPr bwMode="gray">
                <a:xfrm rot="782861">
                  <a:off x="5032574" y="1818035"/>
                  <a:ext cx="1653376" cy="1258829"/>
                </a:xfrm>
                <a:prstGeom prst="arc">
                  <a:avLst>
                    <a:gd name="adj1" fmla="val 12587156"/>
                    <a:gd name="adj2" fmla="val 2548745"/>
                  </a:avLst>
                </a:prstGeom>
                <a:ln w="12700">
                  <a:solidFill>
                    <a:schemeClr val="accent5">
                      <a:lumMod val="40000"/>
                      <a:lumOff val="60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lIns="68589" tIns="34295" rIns="68589" bIns="34295" anchor="ctr"/>
                <a:lstStyle/>
                <a:p>
                  <a:pPr algn="ctr">
                    <a:defRPr/>
                  </a:pPr>
                  <a:endParaRPr lang="en-US" b="1" dirty="0"/>
                </a:p>
              </p:txBody>
            </p:sp>
            <p:sp>
              <p:nvSpPr>
                <p:cNvPr id="29" name="Arc 28"/>
                <p:cNvSpPr/>
                <p:nvPr/>
              </p:nvSpPr>
              <p:spPr bwMode="gray">
                <a:xfrm rot="5054344">
                  <a:off x="6357184" y="1466733"/>
                  <a:ext cx="1257524" cy="1256889"/>
                </a:xfrm>
                <a:prstGeom prst="arc">
                  <a:avLst>
                    <a:gd name="adj1" fmla="val 15554477"/>
                    <a:gd name="adj2" fmla="val 3682070"/>
                  </a:avLst>
                </a:prstGeom>
                <a:ln w="12700">
                  <a:solidFill>
                    <a:schemeClr val="accent5">
                      <a:lumMod val="40000"/>
                      <a:lumOff val="60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lIns="68589" tIns="34295" rIns="68589" bIns="34295" anchor="ctr"/>
                <a:lstStyle/>
                <a:p>
                  <a:pPr algn="ctr">
                    <a:defRPr/>
                  </a:pPr>
                  <a:endParaRPr lang="en-US" b="1" dirty="0"/>
                </a:p>
              </p:txBody>
            </p:sp>
            <p:sp>
              <p:nvSpPr>
                <p:cNvPr id="30" name="Arc 29"/>
                <p:cNvSpPr/>
                <p:nvPr/>
              </p:nvSpPr>
              <p:spPr bwMode="gray">
                <a:xfrm rot="15812365">
                  <a:off x="5106851" y="2250863"/>
                  <a:ext cx="1772023" cy="1657421"/>
                </a:xfrm>
                <a:prstGeom prst="arc">
                  <a:avLst>
                    <a:gd name="adj1" fmla="val 17629918"/>
                    <a:gd name="adj2" fmla="val 0"/>
                  </a:avLst>
                </a:prstGeom>
                <a:ln w="12700">
                  <a:solidFill>
                    <a:schemeClr val="accent5">
                      <a:lumMod val="40000"/>
                      <a:lumOff val="60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lIns="68589" tIns="34295" rIns="68589" bIns="34295" anchor="ctr"/>
                <a:lstStyle/>
                <a:p>
                  <a:pPr algn="ctr">
                    <a:defRPr/>
                  </a:pPr>
                  <a:endParaRPr lang="en-US" b="1" dirty="0"/>
                </a:p>
              </p:txBody>
            </p:sp>
            <p:sp>
              <p:nvSpPr>
                <p:cNvPr id="31" name="Arc 30"/>
                <p:cNvSpPr/>
                <p:nvPr/>
              </p:nvSpPr>
              <p:spPr bwMode="gray">
                <a:xfrm rot="2271778">
                  <a:off x="5918570" y="1370100"/>
                  <a:ext cx="1258238" cy="1257524"/>
                </a:xfrm>
                <a:prstGeom prst="arc">
                  <a:avLst>
                    <a:gd name="adj1" fmla="val 15554477"/>
                    <a:gd name="adj2" fmla="val 0"/>
                  </a:avLst>
                </a:prstGeom>
                <a:ln w="12700">
                  <a:solidFill>
                    <a:schemeClr val="accent5">
                      <a:lumMod val="40000"/>
                      <a:lumOff val="60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lIns="68589" tIns="34295" rIns="68589" bIns="34295" anchor="ctr"/>
                <a:lstStyle/>
                <a:p>
                  <a:pPr algn="ctr">
                    <a:defRPr/>
                  </a:pPr>
                  <a:endParaRPr lang="en-US" b="1" dirty="0"/>
                </a:p>
              </p:txBody>
            </p:sp>
          </p:grpSp>
          <p:sp>
            <p:nvSpPr>
              <p:cNvPr id="19" name="Freeform 7"/>
              <p:cNvSpPr>
                <a:spLocks noChangeArrowheads="1"/>
              </p:cNvSpPr>
              <p:nvPr/>
            </p:nvSpPr>
            <p:spPr bwMode="gray">
              <a:xfrm>
                <a:off x="8224441" y="4975811"/>
                <a:ext cx="51663" cy="51601"/>
              </a:xfrm>
              <a:custGeom>
                <a:avLst/>
                <a:gdLst>
                  <a:gd name="T0" fmla="*/ 0 w 1247"/>
                  <a:gd name="T1" fmla="*/ 623 h 1247"/>
                  <a:gd name="T2" fmla="*/ 0 w 1247"/>
                  <a:gd name="T3" fmla="*/ 623 h 1247"/>
                  <a:gd name="T4" fmla="*/ 0 w 1247"/>
                  <a:gd name="T5" fmla="*/ 188 h 1247"/>
                  <a:gd name="T6" fmla="*/ 186 w 1247"/>
                  <a:gd name="T7" fmla="*/ 0 h 1247"/>
                  <a:gd name="T8" fmla="*/ 1058 w 1247"/>
                  <a:gd name="T9" fmla="*/ 0 h 1247"/>
                  <a:gd name="T10" fmla="*/ 1246 w 1247"/>
                  <a:gd name="T11" fmla="*/ 188 h 1247"/>
                  <a:gd name="T12" fmla="*/ 1246 w 1247"/>
                  <a:gd name="T13" fmla="*/ 1060 h 1247"/>
                  <a:gd name="T14" fmla="*/ 1058 w 1247"/>
                  <a:gd name="T15" fmla="*/ 1246 h 1247"/>
                  <a:gd name="T16" fmla="*/ 186 w 1247"/>
                  <a:gd name="T17" fmla="*/ 1246 h 1247"/>
                  <a:gd name="T18" fmla="*/ 0 w 1247"/>
                  <a:gd name="T19" fmla="*/ 1060 h 1247"/>
                  <a:gd name="T20" fmla="*/ 0 w 1247"/>
                  <a:gd name="T21" fmla="*/ 623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7" h="1247">
                    <a:moveTo>
                      <a:pt x="0" y="623"/>
                    </a:moveTo>
                    <a:lnTo>
                      <a:pt x="0" y="623"/>
                    </a:lnTo>
                    <a:cubicBezTo>
                      <a:pt x="0" y="468"/>
                      <a:pt x="0" y="343"/>
                      <a:pt x="0" y="188"/>
                    </a:cubicBezTo>
                    <a:cubicBezTo>
                      <a:pt x="0" y="63"/>
                      <a:pt x="61" y="0"/>
                      <a:pt x="186" y="0"/>
                    </a:cubicBezTo>
                    <a:cubicBezTo>
                      <a:pt x="467" y="0"/>
                      <a:pt x="778" y="0"/>
                      <a:pt x="1058" y="0"/>
                    </a:cubicBezTo>
                    <a:cubicBezTo>
                      <a:pt x="1183" y="0"/>
                      <a:pt x="1246" y="63"/>
                      <a:pt x="1246" y="188"/>
                    </a:cubicBezTo>
                    <a:cubicBezTo>
                      <a:pt x="1246" y="468"/>
                      <a:pt x="1246" y="780"/>
                      <a:pt x="1246" y="1060"/>
                    </a:cubicBezTo>
                    <a:cubicBezTo>
                      <a:pt x="1246" y="1185"/>
                      <a:pt x="1183" y="1246"/>
                      <a:pt x="1058" y="1246"/>
                    </a:cubicBezTo>
                    <a:cubicBezTo>
                      <a:pt x="778" y="1246"/>
                      <a:pt x="467" y="1246"/>
                      <a:pt x="186" y="1246"/>
                    </a:cubicBezTo>
                    <a:cubicBezTo>
                      <a:pt x="61" y="1246"/>
                      <a:pt x="0" y="1185"/>
                      <a:pt x="0" y="1060"/>
                    </a:cubicBezTo>
                    <a:cubicBezTo>
                      <a:pt x="0" y="904"/>
                      <a:pt x="0" y="780"/>
                      <a:pt x="0" y="623"/>
                    </a:cubicBezTo>
                  </a:path>
                </a:pathLst>
              </a:custGeom>
              <a:solidFill>
                <a:schemeClr val="accent4"/>
              </a:solidFill>
              <a:ln>
                <a:noFill/>
              </a:ln>
              <a:effectLst/>
            </p:spPr>
            <p:txBody>
              <a:bodyPr wrap="none" lIns="76179" tIns="38089" rIns="76179" bIns="38089" anchor="ctr"/>
              <a:lstStyle/>
              <a:p>
                <a:pPr>
                  <a:defRPr/>
                </a:pPr>
                <a:endParaRPr lang="en-US" b="1" kern="0" dirty="0">
                  <a:solidFill>
                    <a:sysClr val="windowText" lastClr="000000"/>
                  </a:solidFill>
                  <a:latin typeface="+mn-lt"/>
                  <a:ea typeface="+mn-ea"/>
                </a:endParaRPr>
              </a:p>
            </p:txBody>
          </p:sp>
          <p:sp>
            <p:nvSpPr>
              <p:cNvPr id="20" name="Freeform 8"/>
              <p:cNvSpPr>
                <a:spLocks noChangeArrowheads="1"/>
              </p:cNvSpPr>
              <p:nvPr/>
            </p:nvSpPr>
            <p:spPr bwMode="gray">
              <a:xfrm>
                <a:off x="7674100" y="3284974"/>
                <a:ext cx="121085" cy="123532"/>
              </a:xfrm>
              <a:custGeom>
                <a:avLst/>
                <a:gdLst>
                  <a:gd name="T0" fmla="*/ 0 w 1247"/>
                  <a:gd name="T1" fmla="*/ 653 h 1277"/>
                  <a:gd name="T2" fmla="*/ 0 w 1247"/>
                  <a:gd name="T3" fmla="*/ 653 h 1277"/>
                  <a:gd name="T4" fmla="*/ 0 w 1247"/>
                  <a:gd name="T5" fmla="*/ 217 h 1277"/>
                  <a:gd name="T6" fmla="*/ 188 w 1247"/>
                  <a:gd name="T7" fmla="*/ 31 h 1277"/>
                  <a:gd name="T8" fmla="*/ 1060 w 1247"/>
                  <a:gd name="T9" fmla="*/ 31 h 1277"/>
                  <a:gd name="T10" fmla="*/ 1246 w 1247"/>
                  <a:gd name="T11" fmla="*/ 217 h 1277"/>
                  <a:gd name="T12" fmla="*/ 1246 w 1247"/>
                  <a:gd name="T13" fmla="*/ 1089 h 1277"/>
                  <a:gd name="T14" fmla="*/ 1060 w 1247"/>
                  <a:gd name="T15" fmla="*/ 1276 h 1277"/>
                  <a:gd name="T16" fmla="*/ 188 w 1247"/>
                  <a:gd name="T17" fmla="*/ 1276 h 1277"/>
                  <a:gd name="T18" fmla="*/ 0 w 1247"/>
                  <a:gd name="T19" fmla="*/ 1058 h 1277"/>
                  <a:gd name="T20" fmla="*/ 0 w 1247"/>
                  <a:gd name="T21" fmla="*/ 653 h 1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7" h="1277">
                    <a:moveTo>
                      <a:pt x="0" y="653"/>
                    </a:moveTo>
                    <a:lnTo>
                      <a:pt x="0" y="653"/>
                    </a:lnTo>
                    <a:cubicBezTo>
                      <a:pt x="0" y="498"/>
                      <a:pt x="0" y="342"/>
                      <a:pt x="0" y="217"/>
                    </a:cubicBezTo>
                    <a:cubicBezTo>
                      <a:pt x="0" y="93"/>
                      <a:pt x="63" y="31"/>
                      <a:pt x="188" y="31"/>
                    </a:cubicBezTo>
                    <a:cubicBezTo>
                      <a:pt x="468" y="0"/>
                      <a:pt x="779" y="0"/>
                      <a:pt x="1060" y="31"/>
                    </a:cubicBezTo>
                    <a:cubicBezTo>
                      <a:pt x="1185" y="31"/>
                      <a:pt x="1246" y="93"/>
                      <a:pt x="1246" y="217"/>
                    </a:cubicBezTo>
                    <a:cubicBezTo>
                      <a:pt x="1246" y="498"/>
                      <a:pt x="1246" y="778"/>
                      <a:pt x="1246" y="1089"/>
                    </a:cubicBezTo>
                    <a:cubicBezTo>
                      <a:pt x="1246" y="1213"/>
                      <a:pt x="1185" y="1276"/>
                      <a:pt x="1060" y="1276"/>
                    </a:cubicBezTo>
                    <a:cubicBezTo>
                      <a:pt x="779" y="1276"/>
                      <a:pt x="499" y="1276"/>
                      <a:pt x="188" y="1276"/>
                    </a:cubicBezTo>
                    <a:cubicBezTo>
                      <a:pt x="63" y="1276"/>
                      <a:pt x="0" y="1213"/>
                      <a:pt x="0" y="1058"/>
                    </a:cubicBezTo>
                    <a:cubicBezTo>
                      <a:pt x="0" y="933"/>
                      <a:pt x="0" y="778"/>
                      <a:pt x="0" y="653"/>
                    </a:cubicBezTo>
                  </a:path>
                </a:pathLst>
              </a:custGeom>
              <a:solidFill>
                <a:schemeClr val="accent1"/>
              </a:solidFill>
              <a:ln>
                <a:noFill/>
              </a:ln>
              <a:effectLst/>
            </p:spPr>
            <p:txBody>
              <a:bodyPr wrap="none" lIns="76179" tIns="38089" rIns="76179" bIns="38089" anchor="ctr"/>
              <a:lstStyle/>
              <a:p>
                <a:pPr>
                  <a:defRPr/>
                </a:pPr>
                <a:endParaRPr lang="en-US" b="1" kern="0" dirty="0">
                  <a:solidFill>
                    <a:sysClr val="windowText" lastClr="000000"/>
                  </a:solidFill>
                  <a:latin typeface="+mn-lt"/>
                  <a:ea typeface="+mn-ea"/>
                </a:endParaRPr>
              </a:p>
            </p:txBody>
          </p:sp>
          <p:sp>
            <p:nvSpPr>
              <p:cNvPr id="21" name="Freeform 10"/>
              <p:cNvSpPr>
                <a:spLocks noChangeArrowheads="1"/>
              </p:cNvSpPr>
              <p:nvPr/>
            </p:nvSpPr>
            <p:spPr bwMode="gray">
              <a:xfrm>
                <a:off x="9281888" y="3121544"/>
                <a:ext cx="121085" cy="120403"/>
              </a:xfrm>
              <a:custGeom>
                <a:avLst/>
                <a:gdLst>
                  <a:gd name="T0" fmla="*/ 1247 w 1248"/>
                  <a:gd name="T1" fmla="*/ 623 h 1247"/>
                  <a:gd name="T2" fmla="*/ 1247 w 1248"/>
                  <a:gd name="T3" fmla="*/ 623 h 1247"/>
                  <a:gd name="T4" fmla="*/ 1247 w 1248"/>
                  <a:gd name="T5" fmla="*/ 1059 h 1247"/>
                  <a:gd name="T6" fmla="*/ 1059 w 1248"/>
                  <a:gd name="T7" fmla="*/ 1246 h 1247"/>
                  <a:gd name="T8" fmla="*/ 187 w 1248"/>
                  <a:gd name="T9" fmla="*/ 1246 h 1247"/>
                  <a:gd name="T10" fmla="*/ 0 w 1248"/>
                  <a:gd name="T11" fmla="*/ 1059 h 1247"/>
                  <a:gd name="T12" fmla="*/ 0 w 1248"/>
                  <a:gd name="T13" fmla="*/ 187 h 1247"/>
                  <a:gd name="T14" fmla="*/ 187 w 1248"/>
                  <a:gd name="T15" fmla="*/ 0 h 1247"/>
                  <a:gd name="T16" fmla="*/ 1059 w 1248"/>
                  <a:gd name="T17" fmla="*/ 0 h 1247"/>
                  <a:gd name="T18" fmla="*/ 1247 w 1248"/>
                  <a:gd name="T19" fmla="*/ 187 h 1247"/>
                  <a:gd name="T20" fmla="*/ 1247 w 1248"/>
                  <a:gd name="T21" fmla="*/ 623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8" h="1247">
                    <a:moveTo>
                      <a:pt x="1247" y="623"/>
                    </a:moveTo>
                    <a:lnTo>
                      <a:pt x="1247" y="623"/>
                    </a:lnTo>
                    <a:cubicBezTo>
                      <a:pt x="1247" y="779"/>
                      <a:pt x="1247" y="903"/>
                      <a:pt x="1247" y="1059"/>
                    </a:cubicBezTo>
                    <a:cubicBezTo>
                      <a:pt x="1247" y="1184"/>
                      <a:pt x="1184" y="1246"/>
                      <a:pt x="1059" y="1246"/>
                    </a:cubicBezTo>
                    <a:cubicBezTo>
                      <a:pt x="779" y="1246"/>
                      <a:pt x="468" y="1246"/>
                      <a:pt x="187" y="1246"/>
                    </a:cubicBezTo>
                    <a:cubicBezTo>
                      <a:pt x="62" y="1246"/>
                      <a:pt x="0" y="1184"/>
                      <a:pt x="0" y="1059"/>
                    </a:cubicBezTo>
                    <a:cubicBezTo>
                      <a:pt x="0" y="779"/>
                      <a:pt x="0" y="468"/>
                      <a:pt x="0" y="187"/>
                    </a:cubicBezTo>
                    <a:cubicBezTo>
                      <a:pt x="0" y="62"/>
                      <a:pt x="62" y="0"/>
                      <a:pt x="187" y="0"/>
                    </a:cubicBezTo>
                    <a:cubicBezTo>
                      <a:pt x="468" y="0"/>
                      <a:pt x="779" y="0"/>
                      <a:pt x="1059" y="0"/>
                    </a:cubicBezTo>
                    <a:cubicBezTo>
                      <a:pt x="1184" y="0"/>
                      <a:pt x="1247" y="62"/>
                      <a:pt x="1247" y="187"/>
                    </a:cubicBezTo>
                    <a:cubicBezTo>
                      <a:pt x="1247" y="343"/>
                      <a:pt x="1247" y="468"/>
                      <a:pt x="1247" y="623"/>
                    </a:cubicBezTo>
                  </a:path>
                </a:pathLst>
              </a:custGeom>
              <a:solidFill>
                <a:schemeClr val="accent2"/>
              </a:solidFill>
              <a:ln>
                <a:noFill/>
              </a:ln>
              <a:effectLst/>
            </p:spPr>
            <p:txBody>
              <a:bodyPr wrap="none" lIns="76179" tIns="38089" rIns="76179" bIns="38089" anchor="ctr"/>
              <a:lstStyle/>
              <a:p>
                <a:pPr>
                  <a:defRPr/>
                </a:pPr>
                <a:endParaRPr lang="en-US" b="1" kern="0" dirty="0">
                  <a:solidFill>
                    <a:sysClr val="windowText" lastClr="000000"/>
                  </a:solidFill>
                  <a:latin typeface="+mn-lt"/>
                  <a:ea typeface="+mn-ea"/>
                </a:endParaRPr>
              </a:p>
            </p:txBody>
          </p:sp>
          <p:sp>
            <p:nvSpPr>
              <p:cNvPr id="22" name="Freeform 8"/>
              <p:cNvSpPr>
                <a:spLocks noChangeArrowheads="1"/>
              </p:cNvSpPr>
              <p:nvPr/>
            </p:nvSpPr>
            <p:spPr bwMode="gray">
              <a:xfrm>
                <a:off x="9306793" y="4625743"/>
                <a:ext cx="79109" cy="81312"/>
              </a:xfrm>
              <a:custGeom>
                <a:avLst/>
                <a:gdLst>
                  <a:gd name="T0" fmla="*/ 0 w 1247"/>
                  <a:gd name="T1" fmla="*/ 653 h 1277"/>
                  <a:gd name="T2" fmla="*/ 0 w 1247"/>
                  <a:gd name="T3" fmla="*/ 653 h 1277"/>
                  <a:gd name="T4" fmla="*/ 0 w 1247"/>
                  <a:gd name="T5" fmla="*/ 217 h 1277"/>
                  <a:gd name="T6" fmla="*/ 188 w 1247"/>
                  <a:gd name="T7" fmla="*/ 31 h 1277"/>
                  <a:gd name="T8" fmla="*/ 1060 w 1247"/>
                  <a:gd name="T9" fmla="*/ 31 h 1277"/>
                  <a:gd name="T10" fmla="*/ 1246 w 1247"/>
                  <a:gd name="T11" fmla="*/ 217 h 1277"/>
                  <a:gd name="T12" fmla="*/ 1246 w 1247"/>
                  <a:gd name="T13" fmla="*/ 1089 h 1277"/>
                  <a:gd name="T14" fmla="*/ 1060 w 1247"/>
                  <a:gd name="T15" fmla="*/ 1276 h 1277"/>
                  <a:gd name="T16" fmla="*/ 188 w 1247"/>
                  <a:gd name="T17" fmla="*/ 1276 h 1277"/>
                  <a:gd name="T18" fmla="*/ 0 w 1247"/>
                  <a:gd name="T19" fmla="*/ 1058 h 1277"/>
                  <a:gd name="T20" fmla="*/ 0 w 1247"/>
                  <a:gd name="T21" fmla="*/ 653 h 1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7" h="1277">
                    <a:moveTo>
                      <a:pt x="0" y="653"/>
                    </a:moveTo>
                    <a:lnTo>
                      <a:pt x="0" y="653"/>
                    </a:lnTo>
                    <a:cubicBezTo>
                      <a:pt x="0" y="498"/>
                      <a:pt x="0" y="342"/>
                      <a:pt x="0" y="217"/>
                    </a:cubicBezTo>
                    <a:cubicBezTo>
                      <a:pt x="0" y="93"/>
                      <a:pt x="63" y="31"/>
                      <a:pt x="188" y="31"/>
                    </a:cubicBezTo>
                    <a:cubicBezTo>
                      <a:pt x="468" y="0"/>
                      <a:pt x="779" y="0"/>
                      <a:pt x="1060" y="31"/>
                    </a:cubicBezTo>
                    <a:cubicBezTo>
                      <a:pt x="1185" y="31"/>
                      <a:pt x="1246" y="93"/>
                      <a:pt x="1246" y="217"/>
                    </a:cubicBezTo>
                    <a:cubicBezTo>
                      <a:pt x="1246" y="498"/>
                      <a:pt x="1246" y="778"/>
                      <a:pt x="1246" y="1089"/>
                    </a:cubicBezTo>
                    <a:cubicBezTo>
                      <a:pt x="1246" y="1213"/>
                      <a:pt x="1185" y="1276"/>
                      <a:pt x="1060" y="1276"/>
                    </a:cubicBezTo>
                    <a:cubicBezTo>
                      <a:pt x="779" y="1276"/>
                      <a:pt x="499" y="1276"/>
                      <a:pt x="188" y="1276"/>
                    </a:cubicBezTo>
                    <a:cubicBezTo>
                      <a:pt x="63" y="1276"/>
                      <a:pt x="0" y="1213"/>
                      <a:pt x="0" y="1058"/>
                    </a:cubicBezTo>
                    <a:cubicBezTo>
                      <a:pt x="0" y="933"/>
                      <a:pt x="0" y="778"/>
                      <a:pt x="0" y="653"/>
                    </a:cubicBezTo>
                  </a:path>
                </a:pathLst>
              </a:custGeom>
              <a:solidFill>
                <a:schemeClr val="accent1"/>
              </a:solidFill>
              <a:ln>
                <a:noFill/>
              </a:ln>
              <a:effectLst/>
            </p:spPr>
            <p:txBody>
              <a:bodyPr wrap="none" lIns="76179" tIns="38089" rIns="76179" bIns="38089" anchor="ctr"/>
              <a:lstStyle/>
              <a:p>
                <a:pPr>
                  <a:defRPr/>
                </a:pPr>
                <a:endParaRPr lang="en-US" b="1" kern="0" dirty="0">
                  <a:solidFill>
                    <a:sysClr val="windowText" lastClr="000000"/>
                  </a:solidFill>
                  <a:latin typeface="+mn-lt"/>
                  <a:ea typeface="+mn-ea"/>
                </a:endParaRPr>
              </a:p>
            </p:txBody>
          </p:sp>
          <p:sp>
            <p:nvSpPr>
              <p:cNvPr id="23" name="Freeform 7"/>
              <p:cNvSpPr>
                <a:spLocks noChangeArrowheads="1"/>
              </p:cNvSpPr>
              <p:nvPr/>
            </p:nvSpPr>
            <p:spPr bwMode="gray">
              <a:xfrm>
                <a:off x="6784361" y="4536018"/>
                <a:ext cx="121085" cy="120404"/>
              </a:xfrm>
              <a:custGeom>
                <a:avLst/>
                <a:gdLst>
                  <a:gd name="T0" fmla="*/ 0 w 1247"/>
                  <a:gd name="T1" fmla="*/ 623 h 1247"/>
                  <a:gd name="T2" fmla="*/ 0 w 1247"/>
                  <a:gd name="T3" fmla="*/ 623 h 1247"/>
                  <a:gd name="T4" fmla="*/ 0 w 1247"/>
                  <a:gd name="T5" fmla="*/ 188 h 1247"/>
                  <a:gd name="T6" fmla="*/ 186 w 1247"/>
                  <a:gd name="T7" fmla="*/ 0 h 1247"/>
                  <a:gd name="T8" fmla="*/ 1058 w 1247"/>
                  <a:gd name="T9" fmla="*/ 0 h 1247"/>
                  <a:gd name="T10" fmla="*/ 1246 w 1247"/>
                  <a:gd name="T11" fmla="*/ 188 h 1247"/>
                  <a:gd name="T12" fmla="*/ 1246 w 1247"/>
                  <a:gd name="T13" fmla="*/ 1060 h 1247"/>
                  <a:gd name="T14" fmla="*/ 1058 w 1247"/>
                  <a:gd name="T15" fmla="*/ 1246 h 1247"/>
                  <a:gd name="T16" fmla="*/ 186 w 1247"/>
                  <a:gd name="T17" fmla="*/ 1246 h 1247"/>
                  <a:gd name="T18" fmla="*/ 0 w 1247"/>
                  <a:gd name="T19" fmla="*/ 1060 h 1247"/>
                  <a:gd name="T20" fmla="*/ 0 w 1247"/>
                  <a:gd name="T21" fmla="*/ 623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7" h="1247">
                    <a:moveTo>
                      <a:pt x="0" y="623"/>
                    </a:moveTo>
                    <a:lnTo>
                      <a:pt x="0" y="623"/>
                    </a:lnTo>
                    <a:cubicBezTo>
                      <a:pt x="0" y="468"/>
                      <a:pt x="0" y="343"/>
                      <a:pt x="0" y="188"/>
                    </a:cubicBezTo>
                    <a:cubicBezTo>
                      <a:pt x="0" y="63"/>
                      <a:pt x="61" y="0"/>
                      <a:pt x="186" y="0"/>
                    </a:cubicBezTo>
                    <a:cubicBezTo>
                      <a:pt x="467" y="0"/>
                      <a:pt x="778" y="0"/>
                      <a:pt x="1058" y="0"/>
                    </a:cubicBezTo>
                    <a:cubicBezTo>
                      <a:pt x="1183" y="0"/>
                      <a:pt x="1246" y="63"/>
                      <a:pt x="1246" y="188"/>
                    </a:cubicBezTo>
                    <a:cubicBezTo>
                      <a:pt x="1246" y="468"/>
                      <a:pt x="1246" y="780"/>
                      <a:pt x="1246" y="1060"/>
                    </a:cubicBezTo>
                    <a:cubicBezTo>
                      <a:pt x="1246" y="1185"/>
                      <a:pt x="1183" y="1246"/>
                      <a:pt x="1058" y="1246"/>
                    </a:cubicBezTo>
                    <a:cubicBezTo>
                      <a:pt x="778" y="1246"/>
                      <a:pt x="467" y="1246"/>
                      <a:pt x="186" y="1246"/>
                    </a:cubicBezTo>
                    <a:cubicBezTo>
                      <a:pt x="61" y="1246"/>
                      <a:pt x="0" y="1185"/>
                      <a:pt x="0" y="1060"/>
                    </a:cubicBezTo>
                    <a:cubicBezTo>
                      <a:pt x="0" y="904"/>
                      <a:pt x="0" y="780"/>
                      <a:pt x="0" y="623"/>
                    </a:cubicBezTo>
                  </a:path>
                </a:pathLst>
              </a:custGeom>
              <a:solidFill>
                <a:schemeClr val="accent4"/>
              </a:solidFill>
              <a:ln>
                <a:noFill/>
              </a:ln>
              <a:effectLst/>
            </p:spPr>
            <p:txBody>
              <a:bodyPr wrap="none" lIns="76179" tIns="38089" rIns="76179" bIns="38089" anchor="ctr"/>
              <a:lstStyle/>
              <a:p>
                <a:pPr>
                  <a:defRPr/>
                </a:pPr>
                <a:endParaRPr lang="en-US" b="1" kern="0" dirty="0">
                  <a:solidFill>
                    <a:sysClr val="windowText" lastClr="000000"/>
                  </a:solidFill>
                  <a:latin typeface="+mn-lt"/>
                  <a:ea typeface="+mn-ea"/>
                </a:endParaRPr>
              </a:p>
            </p:txBody>
          </p:sp>
          <p:sp>
            <p:nvSpPr>
              <p:cNvPr id="24" name="Freeform 10"/>
              <p:cNvSpPr>
                <a:spLocks noChangeArrowheads="1"/>
              </p:cNvSpPr>
              <p:nvPr/>
            </p:nvSpPr>
            <p:spPr bwMode="gray">
              <a:xfrm>
                <a:off x="7716674" y="5445844"/>
                <a:ext cx="58121" cy="59420"/>
              </a:xfrm>
              <a:custGeom>
                <a:avLst/>
                <a:gdLst>
                  <a:gd name="T0" fmla="*/ 1247 w 1248"/>
                  <a:gd name="T1" fmla="*/ 623 h 1247"/>
                  <a:gd name="T2" fmla="*/ 1247 w 1248"/>
                  <a:gd name="T3" fmla="*/ 623 h 1247"/>
                  <a:gd name="T4" fmla="*/ 1247 w 1248"/>
                  <a:gd name="T5" fmla="*/ 1059 h 1247"/>
                  <a:gd name="T6" fmla="*/ 1059 w 1248"/>
                  <a:gd name="T7" fmla="*/ 1246 h 1247"/>
                  <a:gd name="T8" fmla="*/ 187 w 1248"/>
                  <a:gd name="T9" fmla="*/ 1246 h 1247"/>
                  <a:gd name="T10" fmla="*/ 0 w 1248"/>
                  <a:gd name="T11" fmla="*/ 1059 h 1247"/>
                  <a:gd name="T12" fmla="*/ 0 w 1248"/>
                  <a:gd name="T13" fmla="*/ 187 h 1247"/>
                  <a:gd name="T14" fmla="*/ 187 w 1248"/>
                  <a:gd name="T15" fmla="*/ 0 h 1247"/>
                  <a:gd name="T16" fmla="*/ 1059 w 1248"/>
                  <a:gd name="T17" fmla="*/ 0 h 1247"/>
                  <a:gd name="T18" fmla="*/ 1247 w 1248"/>
                  <a:gd name="T19" fmla="*/ 187 h 1247"/>
                  <a:gd name="T20" fmla="*/ 1247 w 1248"/>
                  <a:gd name="T21" fmla="*/ 623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8" h="1247">
                    <a:moveTo>
                      <a:pt x="1247" y="623"/>
                    </a:moveTo>
                    <a:lnTo>
                      <a:pt x="1247" y="623"/>
                    </a:lnTo>
                    <a:cubicBezTo>
                      <a:pt x="1247" y="779"/>
                      <a:pt x="1247" y="903"/>
                      <a:pt x="1247" y="1059"/>
                    </a:cubicBezTo>
                    <a:cubicBezTo>
                      <a:pt x="1247" y="1184"/>
                      <a:pt x="1184" y="1246"/>
                      <a:pt x="1059" y="1246"/>
                    </a:cubicBezTo>
                    <a:cubicBezTo>
                      <a:pt x="779" y="1246"/>
                      <a:pt x="468" y="1246"/>
                      <a:pt x="187" y="1246"/>
                    </a:cubicBezTo>
                    <a:cubicBezTo>
                      <a:pt x="62" y="1246"/>
                      <a:pt x="0" y="1184"/>
                      <a:pt x="0" y="1059"/>
                    </a:cubicBezTo>
                    <a:cubicBezTo>
                      <a:pt x="0" y="779"/>
                      <a:pt x="0" y="468"/>
                      <a:pt x="0" y="187"/>
                    </a:cubicBezTo>
                    <a:cubicBezTo>
                      <a:pt x="0" y="62"/>
                      <a:pt x="62" y="0"/>
                      <a:pt x="187" y="0"/>
                    </a:cubicBezTo>
                    <a:cubicBezTo>
                      <a:pt x="468" y="0"/>
                      <a:pt x="779" y="0"/>
                      <a:pt x="1059" y="0"/>
                    </a:cubicBezTo>
                    <a:cubicBezTo>
                      <a:pt x="1184" y="0"/>
                      <a:pt x="1247" y="62"/>
                      <a:pt x="1247" y="187"/>
                    </a:cubicBezTo>
                    <a:cubicBezTo>
                      <a:pt x="1247" y="343"/>
                      <a:pt x="1247" y="468"/>
                      <a:pt x="1247" y="623"/>
                    </a:cubicBezTo>
                  </a:path>
                </a:pathLst>
              </a:custGeom>
              <a:solidFill>
                <a:schemeClr val="accent2"/>
              </a:solidFill>
              <a:ln>
                <a:noFill/>
              </a:ln>
              <a:effectLst/>
            </p:spPr>
            <p:txBody>
              <a:bodyPr wrap="none" lIns="76179" tIns="38089" rIns="76179" bIns="38089" anchor="ctr"/>
              <a:lstStyle/>
              <a:p>
                <a:pPr>
                  <a:defRPr/>
                </a:pPr>
                <a:endParaRPr lang="en-US" b="1" kern="0" dirty="0">
                  <a:solidFill>
                    <a:sysClr val="windowText" lastClr="000000"/>
                  </a:solidFill>
                  <a:latin typeface="+mn-lt"/>
                  <a:ea typeface="+mn-ea"/>
                </a:endParaRPr>
              </a:p>
            </p:txBody>
          </p:sp>
          <p:sp>
            <p:nvSpPr>
              <p:cNvPr id="25" name="Freeform 8"/>
              <p:cNvSpPr>
                <a:spLocks noChangeArrowheads="1"/>
              </p:cNvSpPr>
              <p:nvPr/>
            </p:nvSpPr>
            <p:spPr bwMode="gray">
              <a:xfrm>
                <a:off x="8807751" y="5371819"/>
                <a:ext cx="121084" cy="125095"/>
              </a:xfrm>
              <a:custGeom>
                <a:avLst/>
                <a:gdLst>
                  <a:gd name="T0" fmla="*/ 0 w 1247"/>
                  <a:gd name="T1" fmla="*/ 653 h 1277"/>
                  <a:gd name="T2" fmla="*/ 0 w 1247"/>
                  <a:gd name="T3" fmla="*/ 653 h 1277"/>
                  <a:gd name="T4" fmla="*/ 0 w 1247"/>
                  <a:gd name="T5" fmla="*/ 217 h 1277"/>
                  <a:gd name="T6" fmla="*/ 188 w 1247"/>
                  <a:gd name="T7" fmla="*/ 31 h 1277"/>
                  <a:gd name="T8" fmla="*/ 1060 w 1247"/>
                  <a:gd name="T9" fmla="*/ 31 h 1277"/>
                  <a:gd name="T10" fmla="*/ 1246 w 1247"/>
                  <a:gd name="T11" fmla="*/ 217 h 1277"/>
                  <a:gd name="T12" fmla="*/ 1246 w 1247"/>
                  <a:gd name="T13" fmla="*/ 1089 h 1277"/>
                  <a:gd name="T14" fmla="*/ 1060 w 1247"/>
                  <a:gd name="T15" fmla="*/ 1276 h 1277"/>
                  <a:gd name="T16" fmla="*/ 188 w 1247"/>
                  <a:gd name="T17" fmla="*/ 1276 h 1277"/>
                  <a:gd name="T18" fmla="*/ 0 w 1247"/>
                  <a:gd name="T19" fmla="*/ 1058 h 1277"/>
                  <a:gd name="T20" fmla="*/ 0 w 1247"/>
                  <a:gd name="T21" fmla="*/ 653 h 1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7" h="1277">
                    <a:moveTo>
                      <a:pt x="0" y="653"/>
                    </a:moveTo>
                    <a:lnTo>
                      <a:pt x="0" y="653"/>
                    </a:lnTo>
                    <a:cubicBezTo>
                      <a:pt x="0" y="498"/>
                      <a:pt x="0" y="342"/>
                      <a:pt x="0" y="217"/>
                    </a:cubicBezTo>
                    <a:cubicBezTo>
                      <a:pt x="0" y="93"/>
                      <a:pt x="63" y="31"/>
                      <a:pt x="188" y="31"/>
                    </a:cubicBezTo>
                    <a:cubicBezTo>
                      <a:pt x="468" y="0"/>
                      <a:pt x="779" y="0"/>
                      <a:pt x="1060" y="31"/>
                    </a:cubicBezTo>
                    <a:cubicBezTo>
                      <a:pt x="1185" y="31"/>
                      <a:pt x="1246" y="93"/>
                      <a:pt x="1246" y="217"/>
                    </a:cubicBezTo>
                    <a:cubicBezTo>
                      <a:pt x="1246" y="498"/>
                      <a:pt x="1246" y="778"/>
                      <a:pt x="1246" y="1089"/>
                    </a:cubicBezTo>
                    <a:cubicBezTo>
                      <a:pt x="1246" y="1213"/>
                      <a:pt x="1185" y="1276"/>
                      <a:pt x="1060" y="1276"/>
                    </a:cubicBezTo>
                    <a:cubicBezTo>
                      <a:pt x="779" y="1276"/>
                      <a:pt x="499" y="1276"/>
                      <a:pt x="188" y="1276"/>
                    </a:cubicBezTo>
                    <a:cubicBezTo>
                      <a:pt x="63" y="1276"/>
                      <a:pt x="0" y="1213"/>
                      <a:pt x="0" y="1058"/>
                    </a:cubicBezTo>
                    <a:cubicBezTo>
                      <a:pt x="0" y="933"/>
                      <a:pt x="0" y="778"/>
                      <a:pt x="0" y="653"/>
                    </a:cubicBezTo>
                  </a:path>
                </a:pathLst>
              </a:custGeom>
              <a:solidFill>
                <a:schemeClr val="accent1"/>
              </a:solidFill>
              <a:ln>
                <a:noFill/>
              </a:ln>
              <a:effectLst/>
            </p:spPr>
            <p:txBody>
              <a:bodyPr wrap="none" lIns="76179" tIns="38089" rIns="76179" bIns="38089" anchor="ctr"/>
              <a:lstStyle/>
              <a:p>
                <a:pPr>
                  <a:defRPr/>
                </a:pPr>
                <a:endParaRPr lang="en-US" b="1" kern="0" dirty="0">
                  <a:solidFill>
                    <a:sysClr val="windowText" lastClr="000000"/>
                  </a:solidFill>
                  <a:latin typeface="+mn-lt"/>
                  <a:ea typeface="+mn-ea"/>
                </a:endParaRPr>
              </a:p>
            </p:txBody>
          </p:sp>
        </p:grpSp>
        <p:grpSp>
          <p:nvGrpSpPr>
            <p:cNvPr id="5" name="Group 277"/>
            <p:cNvGrpSpPr>
              <a:grpSpLocks noChangeAspect="1"/>
            </p:cNvGrpSpPr>
            <p:nvPr/>
          </p:nvGrpSpPr>
          <p:grpSpPr bwMode="auto">
            <a:xfrm>
              <a:off x="1149682" y="3260846"/>
              <a:ext cx="1639242" cy="1732667"/>
              <a:chOff x="137" y="3674"/>
              <a:chExt cx="503" cy="515"/>
            </a:xfrm>
          </p:grpSpPr>
          <p:sp>
            <p:nvSpPr>
              <p:cNvPr id="237580" name="Freeform 279"/>
              <p:cNvSpPr>
                <a:spLocks noEditPoints="1"/>
              </p:cNvSpPr>
              <p:nvPr/>
            </p:nvSpPr>
            <p:spPr bwMode="gray">
              <a:xfrm>
                <a:off x="272" y="3929"/>
                <a:ext cx="368" cy="260"/>
              </a:xfrm>
              <a:custGeom>
                <a:avLst/>
                <a:gdLst>
                  <a:gd name="T0" fmla="*/ 0 w 545"/>
                  <a:gd name="T1" fmla="*/ 16 h 385"/>
                  <a:gd name="T2" fmla="*/ 0 w 545"/>
                  <a:gd name="T3" fmla="*/ 0 h 385"/>
                  <a:gd name="T4" fmla="*/ 23 w 545"/>
                  <a:gd name="T5" fmla="*/ 0 h 385"/>
                  <a:gd name="T6" fmla="*/ 23 w 545"/>
                  <a:gd name="T7" fmla="*/ 16 h 385"/>
                  <a:gd name="T8" fmla="*/ 0 w 545"/>
                  <a:gd name="T9" fmla="*/ 16 h 385"/>
                  <a:gd name="T10" fmla="*/ 22 w 545"/>
                  <a:gd name="T11" fmla="*/ 2 h 385"/>
                  <a:gd name="T12" fmla="*/ 2 w 545"/>
                  <a:gd name="T13" fmla="*/ 2 h 385"/>
                  <a:gd name="T14" fmla="*/ 2 w 545"/>
                  <a:gd name="T15" fmla="*/ 15 h 385"/>
                  <a:gd name="T16" fmla="*/ 2 w 545"/>
                  <a:gd name="T17" fmla="*/ 15 h 385"/>
                  <a:gd name="T18" fmla="*/ 5 w 545"/>
                  <a:gd name="T19" fmla="*/ 15 h 385"/>
                  <a:gd name="T20" fmla="*/ 5 w 545"/>
                  <a:gd name="T21" fmla="*/ 15 h 385"/>
                  <a:gd name="T22" fmla="*/ 5 w 545"/>
                  <a:gd name="T23" fmla="*/ 14 h 385"/>
                  <a:gd name="T24" fmla="*/ 7 w 545"/>
                  <a:gd name="T25" fmla="*/ 12 h 385"/>
                  <a:gd name="T26" fmla="*/ 7 w 545"/>
                  <a:gd name="T27" fmla="*/ 11 h 385"/>
                  <a:gd name="T28" fmla="*/ 10 w 545"/>
                  <a:gd name="T29" fmla="*/ 11 h 385"/>
                  <a:gd name="T30" fmla="*/ 12 w 545"/>
                  <a:gd name="T31" fmla="*/ 15 h 385"/>
                  <a:gd name="T32" fmla="*/ 14 w 545"/>
                  <a:gd name="T33" fmla="*/ 11 h 385"/>
                  <a:gd name="T34" fmla="*/ 18 w 545"/>
                  <a:gd name="T35" fmla="*/ 12 h 385"/>
                  <a:gd name="T36" fmla="*/ 18 w 545"/>
                  <a:gd name="T37" fmla="*/ 13 h 385"/>
                  <a:gd name="T38" fmla="*/ 18 w 545"/>
                  <a:gd name="T39" fmla="*/ 14 h 385"/>
                  <a:gd name="T40" fmla="*/ 18 w 545"/>
                  <a:gd name="T41" fmla="*/ 15 h 385"/>
                  <a:gd name="T42" fmla="*/ 22 w 545"/>
                  <a:gd name="T43" fmla="*/ 15 h 385"/>
                  <a:gd name="T44" fmla="*/ 22 w 545"/>
                  <a:gd name="T45" fmla="*/ 2 h 38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45"/>
                  <a:gd name="T70" fmla="*/ 0 h 385"/>
                  <a:gd name="T71" fmla="*/ 545 w 545"/>
                  <a:gd name="T72" fmla="*/ 385 h 38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45" h="385">
                    <a:moveTo>
                      <a:pt x="0" y="385"/>
                    </a:moveTo>
                    <a:cubicBezTo>
                      <a:pt x="0" y="256"/>
                      <a:pt x="0" y="128"/>
                      <a:pt x="0" y="0"/>
                    </a:cubicBezTo>
                    <a:cubicBezTo>
                      <a:pt x="182" y="0"/>
                      <a:pt x="363" y="0"/>
                      <a:pt x="545" y="0"/>
                    </a:cubicBezTo>
                    <a:cubicBezTo>
                      <a:pt x="545" y="128"/>
                      <a:pt x="545" y="256"/>
                      <a:pt x="545" y="385"/>
                    </a:cubicBezTo>
                    <a:cubicBezTo>
                      <a:pt x="363" y="385"/>
                      <a:pt x="182" y="385"/>
                      <a:pt x="0" y="385"/>
                    </a:cubicBezTo>
                    <a:close/>
                    <a:moveTo>
                      <a:pt x="499" y="45"/>
                    </a:moveTo>
                    <a:cubicBezTo>
                      <a:pt x="348" y="45"/>
                      <a:pt x="197" y="45"/>
                      <a:pt x="46" y="45"/>
                    </a:cubicBezTo>
                    <a:cubicBezTo>
                      <a:pt x="46" y="143"/>
                      <a:pt x="46" y="241"/>
                      <a:pt x="46" y="339"/>
                    </a:cubicBezTo>
                    <a:cubicBezTo>
                      <a:pt x="47" y="339"/>
                      <a:pt x="48" y="340"/>
                      <a:pt x="48" y="340"/>
                    </a:cubicBezTo>
                    <a:cubicBezTo>
                      <a:pt x="73" y="340"/>
                      <a:pt x="97" y="340"/>
                      <a:pt x="121" y="340"/>
                    </a:cubicBezTo>
                    <a:cubicBezTo>
                      <a:pt x="124" y="340"/>
                      <a:pt x="125" y="339"/>
                      <a:pt x="125" y="336"/>
                    </a:cubicBezTo>
                    <a:cubicBezTo>
                      <a:pt x="126" y="326"/>
                      <a:pt x="128" y="317"/>
                      <a:pt x="129" y="307"/>
                    </a:cubicBezTo>
                    <a:cubicBezTo>
                      <a:pt x="129" y="289"/>
                      <a:pt x="138" y="278"/>
                      <a:pt x="155" y="272"/>
                    </a:cubicBezTo>
                    <a:cubicBezTo>
                      <a:pt x="162" y="270"/>
                      <a:pt x="169" y="267"/>
                      <a:pt x="176" y="264"/>
                    </a:cubicBezTo>
                    <a:cubicBezTo>
                      <a:pt x="192" y="257"/>
                      <a:pt x="208" y="250"/>
                      <a:pt x="224" y="243"/>
                    </a:cubicBezTo>
                    <a:cubicBezTo>
                      <a:pt x="240" y="275"/>
                      <a:pt x="255" y="308"/>
                      <a:pt x="272" y="341"/>
                    </a:cubicBezTo>
                    <a:cubicBezTo>
                      <a:pt x="288" y="307"/>
                      <a:pt x="303" y="275"/>
                      <a:pt x="319" y="243"/>
                    </a:cubicBezTo>
                    <a:cubicBezTo>
                      <a:pt x="346" y="255"/>
                      <a:pt x="372" y="267"/>
                      <a:pt x="399" y="279"/>
                    </a:cubicBezTo>
                    <a:cubicBezTo>
                      <a:pt x="405" y="281"/>
                      <a:pt x="409" y="286"/>
                      <a:pt x="411" y="293"/>
                    </a:cubicBezTo>
                    <a:cubicBezTo>
                      <a:pt x="413" y="299"/>
                      <a:pt x="414" y="306"/>
                      <a:pt x="415" y="313"/>
                    </a:cubicBezTo>
                    <a:cubicBezTo>
                      <a:pt x="416" y="322"/>
                      <a:pt x="417" y="331"/>
                      <a:pt x="419" y="339"/>
                    </a:cubicBezTo>
                    <a:cubicBezTo>
                      <a:pt x="446" y="339"/>
                      <a:pt x="472" y="339"/>
                      <a:pt x="499" y="339"/>
                    </a:cubicBezTo>
                    <a:cubicBezTo>
                      <a:pt x="499" y="241"/>
                      <a:pt x="499" y="143"/>
                      <a:pt x="499" y="45"/>
                    </a:cubicBezTo>
                    <a:close/>
                  </a:path>
                </a:pathLst>
              </a:custGeom>
              <a:solidFill>
                <a:srgbClr val="8DA6B1"/>
              </a:solidFill>
              <a:ln w="9525">
                <a:noFill/>
                <a:round/>
                <a:headEnd/>
                <a:tailEnd/>
              </a:ln>
            </p:spPr>
            <p:txBody>
              <a:bodyPr>
                <a:prstTxWarp prst="textNoShape">
                  <a:avLst/>
                </a:prstTxWarp>
              </a:bodyPr>
              <a:lstStyle/>
              <a:p>
                <a:endParaRPr lang="en-US" b="1"/>
              </a:p>
            </p:txBody>
          </p:sp>
          <p:sp>
            <p:nvSpPr>
              <p:cNvPr id="237581" name="Freeform 280"/>
              <p:cNvSpPr>
                <a:spLocks noEditPoints="1"/>
              </p:cNvSpPr>
              <p:nvPr/>
            </p:nvSpPr>
            <p:spPr bwMode="gray">
              <a:xfrm>
                <a:off x="137" y="3719"/>
                <a:ext cx="279" cy="245"/>
              </a:xfrm>
              <a:custGeom>
                <a:avLst/>
                <a:gdLst>
                  <a:gd name="T0" fmla="*/ 7 w 414"/>
                  <a:gd name="T1" fmla="*/ 16 h 363"/>
                  <a:gd name="T2" fmla="*/ 6 w 414"/>
                  <a:gd name="T3" fmla="*/ 15 h 363"/>
                  <a:gd name="T4" fmla="*/ 2 w 414"/>
                  <a:gd name="T5" fmla="*/ 12 h 363"/>
                  <a:gd name="T6" fmla="*/ 2 w 414"/>
                  <a:gd name="T7" fmla="*/ 12 h 363"/>
                  <a:gd name="T8" fmla="*/ 1 w 414"/>
                  <a:gd name="T9" fmla="*/ 12 h 363"/>
                  <a:gd name="T10" fmla="*/ 0 w 414"/>
                  <a:gd name="T11" fmla="*/ 11 h 363"/>
                  <a:gd name="T12" fmla="*/ 0 w 414"/>
                  <a:gd name="T13" fmla="*/ 1 h 363"/>
                  <a:gd name="T14" fmla="*/ 1 w 414"/>
                  <a:gd name="T15" fmla="*/ 0 h 363"/>
                  <a:gd name="T16" fmla="*/ 15 w 414"/>
                  <a:gd name="T17" fmla="*/ 0 h 363"/>
                  <a:gd name="T18" fmla="*/ 16 w 414"/>
                  <a:gd name="T19" fmla="*/ 0 h 363"/>
                  <a:gd name="T20" fmla="*/ 16 w 414"/>
                  <a:gd name="T21" fmla="*/ 1 h 363"/>
                  <a:gd name="T22" fmla="*/ 16 w 414"/>
                  <a:gd name="T23" fmla="*/ 5 h 363"/>
                  <a:gd name="T24" fmla="*/ 17 w 414"/>
                  <a:gd name="T25" fmla="*/ 7 h 363"/>
                  <a:gd name="T26" fmla="*/ 18 w 414"/>
                  <a:gd name="T27" fmla="*/ 8 h 363"/>
                  <a:gd name="T28" fmla="*/ 18 w 414"/>
                  <a:gd name="T29" fmla="*/ 8 h 363"/>
                  <a:gd name="T30" fmla="*/ 18 w 414"/>
                  <a:gd name="T31" fmla="*/ 11 h 363"/>
                  <a:gd name="T32" fmla="*/ 16 w 414"/>
                  <a:gd name="T33" fmla="*/ 12 h 363"/>
                  <a:gd name="T34" fmla="*/ 16 w 414"/>
                  <a:gd name="T35" fmla="*/ 12 h 363"/>
                  <a:gd name="T36" fmla="*/ 7 w 414"/>
                  <a:gd name="T37" fmla="*/ 12 h 363"/>
                  <a:gd name="T38" fmla="*/ 6 w 414"/>
                  <a:gd name="T39" fmla="*/ 12 h 363"/>
                  <a:gd name="T40" fmla="*/ 6 w 414"/>
                  <a:gd name="T41" fmla="*/ 12 h 363"/>
                  <a:gd name="T42" fmla="*/ 6 w 414"/>
                  <a:gd name="T43" fmla="*/ 13 h 363"/>
                  <a:gd name="T44" fmla="*/ 7 w 414"/>
                  <a:gd name="T45" fmla="*/ 16 h 363"/>
                  <a:gd name="T46" fmla="*/ 7 w 414"/>
                  <a:gd name="T47" fmla="*/ 16 h 363"/>
                  <a:gd name="T48" fmla="*/ 7 w 414"/>
                  <a:gd name="T49" fmla="*/ 16 h 363"/>
                  <a:gd name="T50" fmla="*/ 13 w 414"/>
                  <a:gd name="T51" fmla="*/ 11 h 363"/>
                  <a:gd name="T52" fmla="*/ 13 w 414"/>
                  <a:gd name="T53" fmla="*/ 11 h 363"/>
                  <a:gd name="T54" fmla="*/ 12 w 414"/>
                  <a:gd name="T55" fmla="*/ 7 h 363"/>
                  <a:gd name="T56" fmla="*/ 12 w 414"/>
                  <a:gd name="T57" fmla="*/ 7 h 363"/>
                  <a:gd name="T58" fmla="*/ 10 w 414"/>
                  <a:gd name="T59" fmla="*/ 6 h 363"/>
                  <a:gd name="T60" fmla="*/ 10 w 414"/>
                  <a:gd name="T61" fmla="*/ 6 h 363"/>
                  <a:gd name="T62" fmla="*/ 9 w 414"/>
                  <a:gd name="T63" fmla="*/ 9 h 363"/>
                  <a:gd name="T64" fmla="*/ 7 w 414"/>
                  <a:gd name="T65" fmla="*/ 6 h 363"/>
                  <a:gd name="T66" fmla="*/ 7 w 414"/>
                  <a:gd name="T67" fmla="*/ 6 h 363"/>
                  <a:gd name="T68" fmla="*/ 6 w 414"/>
                  <a:gd name="T69" fmla="*/ 7 h 363"/>
                  <a:gd name="T70" fmla="*/ 5 w 414"/>
                  <a:gd name="T71" fmla="*/ 7 h 363"/>
                  <a:gd name="T72" fmla="*/ 5 w 414"/>
                  <a:gd name="T73" fmla="*/ 10 h 363"/>
                  <a:gd name="T74" fmla="*/ 5 w 414"/>
                  <a:gd name="T75" fmla="*/ 11 h 363"/>
                  <a:gd name="T76" fmla="*/ 13 w 414"/>
                  <a:gd name="T77" fmla="*/ 11 h 363"/>
                  <a:gd name="T78" fmla="*/ 9 w 414"/>
                  <a:gd name="T79" fmla="*/ 1 h 363"/>
                  <a:gd name="T80" fmla="*/ 7 w 414"/>
                  <a:gd name="T81" fmla="*/ 3 h 363"/>
                  <a:gd name="T82" fmla="*/ 7 w 414"/>
                  <a:gd name="T83" fmla="*/ 4 h 363"/>
                  <a:gd name="T84" fmla="*/ 7 w 414"/>
                  <a:gd name="T85" fmla="*/ 4 h 363"/>
                  <a:gd name="T86" fmla="*/ 7 w 414"/>
                  <a:gd name="T87" fmla="*/ 5 h 363"/>
                  <a:gd name="T88" fmla="*/ 9 w 414"/>
                  <a:gd name="T89" fmla="*/ 6 h 363"/>
                  <a:gd name="T90" fmla="*/ 10 w 414"/>
                  <a:gd name="T91" fmla="*/ 5 h 363"/>
                  <a:gd name="T92" fmla="*/ 10 w 414"/>
                  <a:gd name="T93" fmla="*/ 4 h 363"/>
                  <a:gd name="T94" fmla="*/ 10 w 414"/>
                  <a:gd name="T95" fmla="*/ 4 h 363"/>
                  <a:gd name="T96" fmla="*/ 10 w 414"/>
                  <a:gd name="T97" fmla="*/ 3 h 363"/>
                  <a:gd name="T98" fmla="*/ 9 w 414"/>
                  <a:gd name="T99" fmla="*/ 1 h 363"/>
                  <a:gd name="T100" fmla="*/ 9 w 414"/>
                  <a:gd name="T101" fmla="*/ 1 h 3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14"/>
                  <a:gd name="T154" fmla="*/ 0 h 363"/>
                  <a:gd name="T155" fmla="*/ 414 w 414"/>
                  <a:gd name="T156" fmla="*/ 363 h 3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14" h="363">
                    <a:moveTo>
                      <a:pt x="165" y="363"/>
                    </a:moveTo>
                    <a:cubicBezTo>
                      <a:pt x="160" y="359"/>
                      <a:pt x="155" y="355"/>
                      <a:pt x="149" y="351"/>
                    </a:cubicBezTo>
                    <a:cubicBezTo>
                      <a:pt x="119" y="327"/>
                      <a:pt x="89" y="303"/>
                      <a:pt x="59" y="279"/>
                    </a:cubicBezTo>
                    <a:cubicBezTo>
                      <a:pt x="57" y="278"/>
                      <a:pt x="55" y="277"/>
                      <a:pt x="53" y="277"/>
                    </a:cubicBezTo>
                    <a:cubicBezTo>
                      <a:pt x="46" y="276"/>
                      <a:pt x="38" y="277"/>
                      <a:pt x="30" y="276"/>
                    </a:cubicBezTo>
                    <a:cubicBezTo>
                      <a:pt x="13" y="276"/>
                      <a:pt x="0" y="262"/>
                      <a:pt x="0" y="245"/>
                    </a:cubicBezTo>
                    <a:cubicBezTo>
                      <a:pt x="0" y="174"/>
                      <a:pt x="0" y="103"/>
                      <a:pt x="0" y="32"/>
                    </a:cubicBezTo>
                    <a:cubicBezTo>
                      <a:pt x="0" y="14"/>
                      <a:pt x="14" y="0"/>
                      <a:pt x="31" y="0"/>
                    </a:cubicBezTo>
                    <a:cubicBezTo>
                      <a:pt x="139" y="0"/>
                      <a:pt x="246" y="0"/>
                      <a:pt x="353" y="0"/>
                    </a:cubicBezTo>
                    <a:cubicBezTo>
                      <a:pt x="355" y="0"/>
                      <a:pt x="356" y="0"/>
                      <a:pt x="359" y="0"/>
                    </a:cubicBezTo>
                    <a:cubicBezTo>
                      <a:pt x="359" y="2"/>
                      <a:pt x="359" y="4"/>
                      <a:pt x="359" y="6"/>
                    </a:cubicBezTo>
                    <a:cubicBezTo>
                      <a:pt x="359" y="45"/>
                      <a:pt x="359" y="85"/>
                      <a:pt x="359" y="124"/>
                    </a:cubicBezTo>
                    <a:cubicBezTo>
                      <a:pt x="359" y="150"/>
                      <a:pt x="369" y="169"/>
                      <a:pt x="392" y="180"/>
                    </a:cubicBezTo>
                    <a:cubicBezTo>
                      <a:pt x="398" y="183"/>
                      <a:pt x="406" y="185"/>
                      <a:pt x="414" y="187"/>
                    </a:cubicBezTo>
                    <a:cubicBezTo>
                      <a:pt x="414" y="186"/>
                      <a:pt x="414" y="187"/>
                      <a:pt x="414" y="187"/>
                    </a:cubicBezTo>
                    <a:cubicBezTo>
                      <a:pt x="414" y="207"/>
                      <a:pt x="414" y="227"/>
                      <a:pt x="414" y="247"/>
                    </a:cubicBezTo>
                    <a:cubicBezTo>
                      <a:pt x="414" y="263"/>
                      <a:pt x="400" y="276"/>
                      <a:pt x="385" y="276"/>
                    </a:cubicBezTo>
                    <a:cubicBezTo>
                      <a:pt x="382" y="277"/>
                      <a:pt x="380" y="277"/>
                      <a:pt x="377" y="277"/>
                    </a:cubicBezTo>
                    <a:cubicBezTo>
                      <a:pt x="304" y="277"/>
                      <a:pt x="230" y="277"/>
                      <a:pt x="157" y="277"/>
                    </a:cubicBezTo>
                    <a:cubicBezTo>
                      <a:pt x="155" y="277"/>
                      <a:pt x="152" y="277"/>
                      <a:pt x="150" y="277"/>
                    </a:cubicBezTo>
                    <a:cubicBezTo>
                      <a:pt x="145" y="278"/>
                      <a:pt x="142" y="282"/>
                      <a:pt x="142" y="287"/>
                    </a:cubicBezTo>
                    <a:cubicBezTo>
                      <a:pt x="143" y="290"/>
                      <a:pt x="143" y="293"/>
                      <a:pt x="144" y="296"/>
                    </a:cubicBezTo>
                    <a:cubicBezTo>
                      <a:pt x="151" y="316"/>
                      <a:pt x="159" y="337"/>
                      <a:pt x="166" y="357"/>
                    </a:cubicBezTo>
                    <a:cubicBezTo>
                      <a:pt x="166" y="359"/>
                      <a:pt x="167" y="361"/>
                      <a:pt x="167" y="362"/>
                    </a:cubicBezTo>
                    <a:cubicBezTo>
                      <a:pt x="166" y="363"/>
                      <a:pt x="166" y="363"/>
                      <a:pt x="165" y="363"/>
                    </a:cubicBezTo>
                    <a:close/>
                    <a:moveTo>
                      <a:pt x="292" y="249"/>
                    </a:moveTo>
                    <a:cubicBezTo>
                      <a:pt x="292" y="248"/>
                      <a:pt x="292" y="248"/>
                      <a:pt x="292" y="247"/>
                    </a:cubicBezTo>
                    <a:cubicBezTo>
                      <a:pt x="290" y="222"/>
                      <a:pt x="288" y="197"/>
                      <a:pt x="286" y="172"/>
                    </a:cubicBezTo>
                    <a:cubicBezTo>
                      <a:pt x="286" y="166"/>
                      <a:pt x="283" y="162"/>
                      <a:pt x="277" y="159"/>
                    </a:cubicBezTo>
                    <a:cubicBezTo>
                      <a:pt x="265" y="154"/>
                      <a:pt x="253" y="149"/>
                      <a:pt x="241" y="143"/>
                    </a:cubicBezTo>
                    <a:cubicBezTo>
                      <a:pt x="238" y="142"/>
                      <a:pt x="235" y="141"/>
                      <a:pt x="232" y="139"/>
                    </a:cubicBezTo>
                    <a:cubicBezTo>
                      <a:pt x="223" y="162"/>
                      <a:pt x="214" y="184"/>
                      <a:pt x="204" y="208"/>
                    </a:cubicBezTo>
                    <a:cubicBezTo>
                      <a:pt x="195" y="184"/>
                      <a:pt x="186" y="162"/>
                      <a:pt x="177" y="139"/>
                    </a:cubicBezTo>
                    <a:cubicBezTo>
                      <a:pt x="175" y="140"/>
                      <a:pt x="173" y="141"/>
                      <a:pt x="171" y="142"/>
                    </a:cubicBezTo>
                    <a:cubicBezTo>
                      <a:pt x="159" y="147"/>
                      <a:pt x="147" y="152"/>
                      <a:pt x="134" y="157"/>
                    </a:cubicBezTo>
                    <a:cubicBezTo>
                      <a:pt x="126" y="161"/>
                      <a:pt x="122" y="166"/>
                      <a:pt x="121" y="175"/>
                    </a:cubicBezTo>
                    <a:cubicBezTo>
                      <a:pt x="120" y="192"/>
                      <a:pt x="119" y="210"/>
                      <a:pt x="118" y="227"/>
                    </a:cubicBezTo>
                    <a:cubicBezTo>
                      <a:pt x="117" y="235"/>
                      <a:pt x="117" y="242"/>
                      <a:pt x="116" y="249"/>
                    </a:cubicBezTo>
                    <a:cubicBezTo>
                      <a:pt x="175" y="249"/>
                      <a:pt x="233" y="249"/>
                      <a:pt x="292" y="249"/>
                    </a:cubicBezTo>
                    <a:close/>
                    <a:moveTo>
                      <a:pt x="206" y="34"/>
                    </a:moveTo>
                    <a:cubicBezTo>
                      <a:pt x="188" y="31"/>
                      <a:pt x="171" y="47"/>
                      <a:pt x="170" y="66"/>
                    </a:cubicBezTo>
                    <a:cubicBezTo>
                      <a:pt x="170" y="74"/>
                      <a:pt x="170" y="83"/>
                      <a:pt x="170" y="91"/>
                    </a:cubicBezTo>
                    <a:cubicBezTo>
                      <a:pt x="170" y="93"/>
                      <a:pt x="171" y="95"/>
                      <a:pt x="173" y="97"/>
                    </a:cubicBezTo>
                    <a:cubicBezTo>
                      <a:pt x="176" y="99"/>
                      <a:pt x="178" y="102"/>
                      <a:pt x="178" y="107"/>
                    </a:cubicBezTo>
                    <a:cubicBezTo>
                      <a:pt x="179" y="122"/>
                      <a:pt x="190" y="134"/>
                      <a:pt x="204" y="134"/>
                    </a:cubicBezTo>
                    <a:cubicBezTo>
                      <a:pt x="219" y="134"/>
                      <a:pt x="230" y="122"/>
                      <a:pt x="231" y="106"/>
                    </a:cubicBezTo>
                    <a:cubicBezTo>
                      <a:pt x="231" y="102"/>
                      <a:pt x="232" y="99"/>
                      <a:pt x="235" y="97"/>
                    </a:cubicBezTo>
                    <a:cubicBezTo>
                      <a:pt x="238" y="96"/>
                      <a:pt x="239" y="93"/>
                      <a:pt x="239" y="90"/>
                    </a:cubicBezTo>
                    <a:cubicBezTo>
                      <a:pt x="238" y="83"/>
                      <a:pt x="239" y="76"/>
                      <a:pt x="239" y="69"/>
                    </a:cubicBezTo>
                    <a:cubicBezTo>
                      <a:pt x="238" y="55"/>
                      <a:pt x="227" y="42"/>
                      <a:pt x="213" y="40"/>
                    </a:cubicBezTo>
                    <a:cubicBezTo>
                      <a:pt x="209" y="40"/>
                      <a:pt x="206" y="39"/>
                      <a:pt x="206" y="34"/>
                    </a:cubicBezTo>
                    <a:close/>
                  </a:path>
                </a:pathLst>
              </a:custGeom>
              <a:solidFill>
                <a:schemeClr val="accent1"/>
              </a:solidFill>
              <a:ln w="9525">
                <a:noFill/>
                <a:round/>
                <a:headEnd/>
                <a:tailEnd/>
              </a:ln>
            </p:spPr>
            <p:txBody>
              <a:bodyPr>
                <a:prstTxWarp prst="textNoShape">
                  <a:avLst/>
                </a:prstTxWarp>
              </a:bodyPr>
              <a:lstStyle/>
              <a:p>
                <a:endParaRPr lang="en-US" b="1"/>
              </a:p>
            </p:txBody>
          </p:sp>
          <p:sp>
            <p:nvSpPr>
              <p:cNvPr id="42" name="Freeform 281"/>
              <p:cNvSpPr>
                <a:spLocks noEditPoints="1"/>
              </p:cNvSpPr>
              <p:nvPr/>
            </p:nvSpPr>
            <p:spPr bwMode="gray">
              <a:xfrm>
                <a:off x="394" y="3674"/>
                <a:ext cx="214" cy="233"/>
              </a:xfrm>
              <a:custGeom>
                <a:avLst/>
                <a:gdLst/>
                <a:ahLst/>
                <a:cxnLst>
                  <a:cxn ang="0">
                    <a:pos x="118" y="345"/>
                  </a:cxn>
                  <a:cxn ang="0">
                    <a:pos x="119" y="340"/>
                  </a:cxn>
                  <a:cxn ang="0">
                    <a:pos x="161" y="252"/>
                  </a:cxn>
                  <a:cxn ang="0">
                    <a:pos x="162" y="249"/>
                  </a:cxn>
                  <a:cxn ang="0">
                    <a:pos x="150" y="231"/>
                  </a:cxn>
                  <a:cxn ang="0">
                    <a:pos x="127" y="231"/>
                  </a:cxn>
                  <a:cxn ang="0">
                    <a:pos x="37" y="230"/>
                  </a:cxn>
                  <a:cxn ang="0">
                    <a:pos x="0" y="194"/>
                  </a:cxn>
                  <a:cxn ang="0">
                    <a:pos x="0" y="37"/>
                  </a:cxn>
                  <a:cxn ang="0">
                    <a:pos x="36" y="0"/>
                  </a:cxn>
                  <a:cxn ang="0">
                    <a:pos x="282" y="0"/>
                  </a:cxn>
                  <a:cxn ang="0">
                    <a:pos x="318" y="36"/>
                  </a:cxn>
                  <a:cxn ang="0">
                    <a:pos x="318" y="195"/>
                  </a:cxn>
                  <a:cxn ang="0">
                    <a:pos x="283" y="230"/>
                  </a:cxn>
                  <a:cxn ang="0">
                    <a:pos x="260" y="231"/>
                  </a:cxn>
                  <a:cxn ang="0">
                    <a:pos x="253" y="233"/>
                  </a:cxn>
                  <a:cxn ang="0">
                    <a:pos x="124" y="342"/>
                  </a:cxn>
                  <a:cxn ang="0">
                    <a:pos x="119" y="346"/>
                  </a:cxn>
                  <a:cxn ang="0">
                    <a:pos x="118" y="345"/>
                  </a:cxn>
                  <a:cxn ang="0">
                    <a:pos x="90" y="200"/>
                  </a:cxn>
                  <a:cxn ang="0">
                    <a:pos x="229" y="200"/>
                  </a:cxn>
                  <a:cxn ang="0">
                    <a:pos x="230" y="199"/>
                  </a:cxn>
                  <a:cxn ang="0">
                    <a:pos x="225" y="140"/>
                  </a:cxn>
                  <a:cxn ang="0">
                    <a:pos x="217" y="128"/>
                  </a:cxn>
                  <a:cxn ang="0">
                    <a:pos x="184" y="114"/>
                  </a:cxn>
                  <a:cxn ang="0">
                    <a:pos x="181" y="113"/>
                  </a:cxn>
                  <a:cxn ang="0">
                    <a:pos x="160" y="167"/>
                  </a:cxn>
                  <a:cxn ang="0">
                    <a:pos x="138" y="113"/>
                  </a:cxn>
                  <a:cxn ang="0">
                    <a:pos x="101" y="129"/>
                  </a:cxn>
                  <a:cxn ang="0">
                    <a:pos x="94" y="140"/>
                  </a:cxn>
                  <a:cxn ang="0">
                    <a:pos x="91" y="180"/>
                  </a:cxn>
                  <a:cxn ang="0">
                    <a:pos x="90" y="200"/>
                  </a:cxn>
                  <a:cxn ang="0">
                    <a:pos x="161" y="29"/>
                  </a:cxn>
                  <a:cxn ang="0">
                    <a:pos x="133" y="50"/>
                  </a:cxn>
                  <a:cxn ang="0">
                    <a:pos x="132" y="75"/>
                  </a:cxn>
                  <a:cxn ang="0">
                    <a:pos x="135" y="79"/>
                  </a:cxn>
                  <a:cxn ang="0">
                    <a:pos x="139" y="87"/>
                  </a:cxn>
                  <a:cxn ang="0">
                    <a:pos x="158" y="108"/>
                  </a:cxn>
                  <a:cxn ang="0">
                    <a:pos x="180" y="90"/>
                  </a:cxn>
                  <a:cxn ang="0">
                    <a:pos x="181" y="84"/>
                  </a:cxn>
                  <a:cxn ang="0">
                    <a:pos x="183" y="81"/>
                  </a:cxn>
                  <a:cxn ang="0">
                    <a:pos x="187" y="70"/>
                  </a:cxn>
                  <a:cxn ang="0">
                    <a:pos x="187" y="58"/>
                  </a:cxn>
                  <a:cxn ang="0">
                    <a:pos x="176" y="38"/>
                  </a:cxn>
                  <a:cxn ang="0">
                    <a:pos x="162" y="32"/>
                  </a:cxn>
                  <a:cxn ang="0">
                    <a:pos x="161" y="29"/>
                  </a:cxn>
                </a:cxnLst>
                <a:rect l="0" t="0" r="r" b="b"/>
                <a:pathLst>
                  <a:path w="318" h="346">
                    <a:moveTo>
                      <a:pt x="118" y="345"/>
                    </a:moveTo>
                    <a:cubicBezTo>
                      <a:pt x="118" y="343"/>
                      <a:pt x="118" y="341"/>
                      <a:pt x="119" y="340"/>
                    </a:cubicBezTo>
                    <a:cubicBezTo>
                      <a:pt x="133" y="311"/>
                      <a:pt x="147" y="281"/>
                      <a:pt x="161" y="252"/>
                    </a:cubicBezTo>
                    <a:cubicBezTo>
                      <a:pt x="161" y="251"/>
                      <a:pt x="162" y="250"/>
                      <a:pt x="162" y="249"/>
                    </a:cubicBezTo>
                    <a:cubicBezTo>
                      <a:pt x="166" y="238"/>
                      <a:pt x="162" y="231"/>
                      <a:pt x="150" y="231"/>
                    </a:cubicBezTo>
                    <a:cubicBezTo>
                      <a:pt x="143" y="230"/>
                      <a:pt x="135" y="231"/>
                      <a:pt x="127" y="231"/>
                    </a:cubicBezTo>
                    <a:cubicBezTo>
                      <a:pt x="97" y="231"/>
                      <a:pt x="67" y="231"/>
                      <a:pt x="37" y="230"/>
                    </a:cubicBezTo>
                    <a:cubicBezTo>
                      <a:pt x="15" y="230"/>
                      <a:pt x="0" y="215"/>
                      <a:pt x="0" y="194"/>
                    </a:cubicBezTo>
                    <a:cubicBezTo>
                      <a:pt x="0" y="141"/>
                      <a:pt x="0" y="89"/>
                      <a:pt x="0" y="37"/>
                    </a:cubicBezTo>
                    <a:cubicBezTo>
                      <a:pt x="0" y="16"/>
                      <a:pt x="15" y="0"/>
                      <a:pt x="36" y="0"/>
                    </a:cubicBezTo>
                    <a:cubicBezTo>
                      <a:pt x="118" y="0"/>
                      <a:pt x="200" y="0"/>
                      <a:pt x="282" y="0"/>
                    </a:cubicBezTo>
                    <a:cubicBezTo>
                      <a:pt x="303" y="0"/>
                      <a:pt x="318" y="15"/>
                      <a:pt x="318" y="36"/>
                    </a:cubicBezTo>
                    <a:cubicBezTo>
                      <a:pt x="318" y="89"/>
                      <a:pt x="318" y="142"/>
                      <a:pt x="318" y="195"/>
                    </a:cubicBezTo>
                    <a:cubicBezTo>
                      <a:pt x="318" y="215"/>
                      <a:pt x="303" y="230"/>
                      <a:pt x="283" y="230"/>
                    </a:cubicBezTo>
                    <a:cubicBezTo>
                      <a:pt x="275" y="231"/>
                      <a:pt x="268" y="230"/>
                      <a:pt x="260" y="231"/>
                    </a:cubicBezTo>
                    <a:cubicBezTo>
                      <a:pt x="258" y="231"/>
                      <a:pt x="255" y="232"/>
                      <a:pt x="253" y="233"/>
                    </a:cubicBezTo>
                    <a:cubicBezTo>
                      <a:pt x="210" y="270"/>
                      <a:pt x="167" y="306"/>
                      <a:pt x="124" y="342"/>
                    </a:cubicBezTo>
                    <a:cubicBezTo>
                      <a:pt x="122" y="344"/>
                      <a:pt x="121" y="345"/>
                      <a:pt x="119" y="346"/>
                    </a:cubicBezTo>
                    <a:cubicBezTo>
                      <a:pt x="118" y="346"/>
                      <a:pt x="118" y="345"/>
                      <a:pt x="118" y="345"/>
                    </a:cubicBezTo>
                    <a:close/>
                    <a:moveTo>
                      <a:pt x="90" y="200"/>
                    </a:moveTo>
                    <a:cubicBezTo>
                      <a:pt x="136" y="200"/>
                      <a:pt x="183" y="200"/>
                      <a:pt x="229" y="200"/>
                    </a:cubicBezTo>
                    <a:cubicBezTo>
                      <a:pt x="229" y="200"/>
                      <a:pt x="230" y="199"/>
                      <a:pt x="230" y="199"/>
                    </a:cubicBezTo>
                    <a:cubicBezTo>
                      <a:pt x="228" y="179"/>
                      <a:pt x="227" y="159"/>
                      <a:pt x="225" y="140"/>
                    </a:cubicBezTo>
                    <a:cubicBezTo>
                      <a:pt x="225" y="134"/>
                      <a:pt x="222" y="131"/>
                      <a:pt x="217" y="128"/>
                    </a:cubicBezTo>
                    <a:cubicBezTo>
                      <a:pt x="206" y="124"/>
                      <a:pt x="195" y="119"/>
                      <a:pt x="184" y="114"/>
                    </a:cubicBezTo>
                    <a:cubicBezTo>
                      <a:pt x="183" y="113"/>
                      <a:pt x="182" y="113"/>
                      <a:pt x="181" y="113"/>
                    </a:cubicBezTo>
                    <a:cubicBezTo>
                      <a:pt x="174" y="131"/>
                      <a:pt x="167" y="149"/>
                      <a:pt x="160" y="167"/>
                    </a:cubicBezTo>
                    <a:cubicBezTo>
                      <a:pt x="152" y="148"/>
                      <a:pt x="145" y="131"/>
                      <a:pt x="138" y="113"/>
                    </a:cubicBezTo>
                    <a:cubicBezTo>
                      <a:pt x="125" y="118"/>
                      <a:pt x="113" y="123"/>
                      <a:pt x="101" y="129"/>
                    </a:cubicBezTo>
                    <a:cubicBezTo>
                      <a:pt x="96" y="131"/>
                      <a:pt x="94" y="135"/>
                      <a:pt x="94" y="140"/>
                    </a:cubicBezTo>
                    <a:cubicBezTo>
                      <a:pt x="93" y="153"/>
                      <a:pt x="92" y="167"/>
                      <a:pt x="91" y="180"/>
                    </a:cubicBezTo>
                    <a:cubicBezTo>
                      <a:pt x="90" y="187"/>
                      <a:pt x="90" y="193"/>
                      <a:pt x="90" y="200"/>
                    </a:cubicBezTo>
                    <a:close/>
                    <a:moveTo>
                      <a:pt x="161" y="29"/>
                    </a:moveTo>
                    <a:cubicBezTo>
                      <a:pt x="148" y="28"/>
                      <a:pt x="135" y="37"/>
                      <a:pt x="133" y="50"/>
                    </a:cubicBezTo>
                    <a:cubicBezTo>
                      <a:pt x="132" y="58"/>
                      <a:pt x="132" y="67"/>
                      <a:pt x="132" y="75"/>
                    </a:cubicBezTo>
                    <a:cubicBezTo>
                      <a:pt x="132" y="76"/>
                      <a:pt x="134" y="78"/>
                      <a:pt x="135" y="79"/>
                    </a:cubicBezTo>
                    <a:cubicBezTo>
                      <a:pt x="137" y="81"/>
                      <a:pt x="138" y="83"/>
                      <a:pt x="139" y="87"/>
                    </a:cubicBezTo>
                    <a:cubicBezTo>
                      <a:pt x="139" y="99"/>
                      <a:pt x="148" y="108"/>
                      <a:pt x="158" y="108"/>
                    </a:cubicBezTo>
                    <a:cubicBezTo>
                      <a:pt x="169" y="109"/>
                      <a:pt x="178" y="102"/>
                      <a:pt x="180" y="90"/>
                    </a:cubicBezTo>
                    <a:cubicBezTo>
                      <a:pt x="181" y="88"/>
                      <a:pt x="181" y="86"/>
                      <a:pt x="181" y="84"/>
                    </a:cubicBezTo>
                    <a:cubicBezTo>
                      <a:pt x="181" y="83"/>
                      <a:pt x="182" y="81"/>
                      <a:pt x="183" y="81"/>
                    </a:cubicBezTo>
                    <a:cubicBezTo>
                      <a:pt x="187" y="78"/>
                      <a:pt x="187" y="74"/>
                      <a:pt x="187" y="70"/>
                    </a:cubicBezTo>
                    <a:cubicBezTo>
                      <a:pt x="187" y="66"/>
                      <a:pt x="187" y="62"/>
                      <a:pt x="187" y="58"/>
                    </a:cubicBezTo>
                    <a:cubicBezTo>
                      <a:pt x="187" y="49"/>
                      <a:pt x="183" y="42"/>
                      <a:pt x="176" y="38"/>
                    </a:cubicBezTo>
                    <a:cubicBezTo>
                      <a:pt x="172" y="35"/>
                      <a:pt x="167" y="34"/>
                      <a:pt x="162" y="32"/>
                    </a:cubicBezTo>
                    <a:cubicBezTo>
                      <a:pt x="162" y="32"/>
                      <a:pt x="161" y="30"/>
                      <a:pt x="161" y="29"/>
                    </a:cubicBezTo>
                    <a:close/>
                  </a:path>
                </a:pathLst>
              </a:custGeom>
              <a:solidFill>
                <a:schemeClr val="accent3"/>
              </a:solidFill>
              <a:ln w="9525">
                <a:noFill/>
                <a:round/>
                <a:headEnd/>
                <a:tailEnd/>
              </a:ln>
            </p:spPr>
            <p:txBody>
              <a:bodyPr>
                <a:prstTxWarp prst="textNoShape">
                  <a:avLst/>
                </a:prstTxWarp>
              </a:bodyPr>
              <a:lstStyle/>
              <a:p>
                <a:pPr>
                  <a:defRPr/>
                </a:pPr>
                <a:endParaRPr lang="en-US" b="1" dirty="0"/>
              </a:p>
            </p:txBody>
          </p:sp>
          <p:sp>
            <p:nvSpPr>
              <p:cNvPr id="237583" name="Freeform 283"/>
              <p:cNvSpPr>
                <a:spLocks/>
              </p:cNvSpPr>
              <p:nvPr/>
            </p:nvSpPr>
            <p:spPr bwMode="gray">
              <a:xfrm>
                <a:off x="215" y="3813"/>
                <a:ext cx="119" cy="74"/>
              </a:xfrm>
              <a:custGeom>
                <a:avLst/>
                <a:gdLst>
                  <a:gd name="T0" fmla="*/ 7 w 176"/>
                  <a:gd name="T1" fmla="*/ 5 h 110"/>
                  <a:gd name="T2" fmla="*/ 0 w 176"/>
                  <a:gd name="T3" fmla="*/ 5 h 110"/>
                  <a:gd name="T4" fmla="*/ 1 w 176"/>
                  <a:gd name="T5" fmla="*/ 3 h 110"/>
                  <a:gd name="T6" fmla="*/ 1 w 176"/>
                  <a:gd name="T7" fmla="*/ 1 h 110"/>
                  <a:gd name="T8" fmla="*/ 1 w 176"/>
                  <a:gd name="T9" fmla="*/ 1 h 110"/>
                  <a:gd name="T10" fmla="*/ 2 w 176"/>
                  <a:gd name="T11" fmla="*/ 1 h 110"/>
                  <a:gd name="T12" fmla="*/ 3 w 176"/>
                  <a:gd name="T13" fmla="*/ 0 h 110"/>
                  <a:gd name="T14" fmla="*/ 4 w 176"/>
                  <a:gd name="T15" fmla="*/ 3 h 110"/>
                  <a:gd name="T16" fmla="*/ 5 w 176"/>
                  <a:gd name="T17" fmla="*/ 0 h 110"/>
                  <a:gd name="T18" fmla="*/ 5 w 176"/>
                  <a:gd name="T19" fmla="*/ 1 h 110"/>
                  <a:gd name="T20" fmla="*/ 7 w 176"/>
                  <a:gd name="T21" fmla="*/ 1 h 110"/>
                  <a:gd name="T22" fmla="*/ 7 w 176"/>
                  <a:gd name="T23" fmla="*/ 1 h 110"/>
                  <a:gd name="T24" fmla="*/ 7 w 176"/>
                  <a:gd name="T25" fmla="*/ 5 h 110"/>
                  <a:gd name="T26" fmla="*/ 7 w 176"/>
                  <a:gd name="T27" fmla="*/ 5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6"/>
                  <a:gd name="T43" fmla="*/ 0 h 110"/>
                  <a:gd name="T44" fmla="*/ 176 w 176"/>
                  <a:gd name="T45" fmla="*/ 110 h 1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6" h="110">
                    <a:moveTo>
                      <a:pt x="176" y="110"/>
                    </a:moveTo>
                    <a:cubicBezTo>
                      <a:pt x="117" y="110"/>
                      <a:pt x="59" y="110"/>
                      <a:pt x="0" y="110"/>
                    </a:cubicBezTo>
                    <a:cubicBezTo>
                      <a:pt x="1" y="103"/>
                      <a:pt x="1" y="96"/>
                      <a:pt x="2" y="88"/>
                    </a:cubicBezTo>
                    <a:cubicBezTo>
                      <a:pt x="3" y="71"/>
                      <a:pt x="4" y="53"/>
                      <a:pt x="5" y="36"/>
                    </a:cubicBezTo>
                    <a:cubicBezTo>
                      <a:pt x="6" y="27"/>
                      <a:pt x="10" y="22"/>
                      <a:pt x="18" y="18"/>
                    </a:cubicBezTo>
                    <a:cubicBezTo>
                      <a:pt x="31" y="13"/>
                      <a:pt x="43" y="8"/>
                      <a:pt x="55" y="3"/>
                    </a:cubicBezTo>
                    <a:cubicBezTo>
                      <a:pt x="57" y="2"/>
                      <a:pt x="59" y="1"/>
                      <a:pt x="61" y="0"/>
                    </a:cubicBezTo>
                    <a:cubicBezTo>
                      <a:pt x="70" y="23"/>
                      <a:pt x="79" y="45"/>
                      <a:pt x="88" y="69"/>
                    </a:cubicBezTo>
                    <a:cubicBezTo>
                      <a:pt x="98" y="45"/>
                      <a:pt x="107" y="23"/>
                      <a:pt x="116" y="0"/>
                    </a:cubicBezTo>
                    <a:cubicBezTo>
                      <a:pt x="119" y="2"/>
                      <a:pt x="122" y="3"/>
                      <a:pt x="125" y="4"/>
                    </a:cubicBezTo>
                    <a:cubicBezTo>
                      <a:pt x="137" y="10"/>
                      <a:pt x="149" y="15"/>
                      <a:pt x="161" y="20"/>
                    </a:cubicBezTo>
                    <a:cubicBezTo>
                      <a:pt x="167" y="23"/>
                      <a:pt x="170" y="27"/>
                      <a:pt x="170" y="33"/>
                    </a:cubicBezTo>
                    <a:cubicBezTo>
                      <a:pt x="172" y="58"/>
                      <a:pt x="174" y="83"/>
                      <a:pt x="176" y="108"/>
                    </a:cubicBezTo>
                    <a:cubicBezTo>
                      <a:pt x="176" y="109"/>
                      <a:pt x="176" y="109"/>
                      <a:pt x="176" y="110"/>
                    </a:cubicBezTo>
                    <a:close/>
                  </a:path>
                </a:pathLst>
              </a:custGeom>
              <a:solidFill>
                <a:srgbClr val="FFFFFF"/>
              </a:solidFill>
              <a:ln w="9525">
                <a:noFill/>
                <a:round/>
                <a:headEnd/>
                <a:tailEnd/>
              </a:ln>
            </p:spPr>
            <p:txBody>
              <a:bodyPr>
                <a:prstTxWarp prst="textNoShape">
                  <a:avLst/>
                </a:prstTxWarp>
              </a:bodyPr>
              <a:lstStyle/>
              <a:p>
                <a:endParaRPr lang="en-US" b="1"/>
              </a:p>
            </p:txBody>
          </p:sp>
          <p:sp>
            <p:nvSpPr>
              <p:cNvPr id="237584" name="Freeform 284"/>
              <p:cNvSpPr>
                <a:spLocks/>
              </p:cNvSpPr>
              <p:nvPr/>
            </p:nvSpPr>
            <p:spPr bwMode="gray">
              <a:xfrm>
                <a:off x="252" y="3740"/>
                <a:ext cx="46" cy="69"/>
              </a:xfrm>
              <a:custGeom>
                <a:avLst/>
                <a:gdLst>
                  <a:gd name="T0" fmla="*/ 1 w 69"/>
                  <a:gd name="T1" fmla="*/ 1 h 103"/>
                  <a:gd name="T2" fmla="*/ 2 w 69"/>
                  <a:gd name="T3" fmla="*/ 1 h 103"/>
                  <a:gd name="T4" fmla="*/ 3 w 69"/>
                  <a:gd name="T5" fmla="*/ 1 h 103"/>
                  <a:gd name="T6" fmla="*/ 3 w 69"/>
                  <a:gd name="T7" fmla="*/ 2 h 103"/>
                  <a:gd name="T8" fmla="*/ 3 w 69"/>
                  <a:gd name="T9" fmla="*/ 3 h 103"/>
                  <a:gd name="T10" fmla="*/ 2 w 69"/>
                  <a:gd name="T11" fmla="*/ 3 h 103"/>
                  <a:gd name="T12" fmla="*/ 1 w 69"/>
                  <a:gd name="T13" fmla="*/ 4 h 103"/>
                  <a:gd name="T14" fmla="*/ 1 w 69"/>
                  <a:gd name="T15" fmla="*/ 3 h 103"/>
                  <a:gd name="T16" fmla="*/ 1 w 69"/>
                  <a:gd name="T17" fmla="*/ 3 h 103"/>
                  <a:gd name="T18" fmla="*/ 0 w 69"/>
                  <a:gd name="T19" fmla="*/ 2 h 103"/>
                  <a:gd name="T20" fmla="*/ 0 w 69"/>
                  <a:gd name="T21" fmla="*/ 1 h 103"/>
                  <a:gd name="T22" fmla="*/ 1 w 69"/>
                  <a:gd name="T23" fmla="*/ 1 h 1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103"/>
                  <a:gd name="T38" fmla="*/ 69 w 69"/>
                  <a:gd name="T39" fmla="*/ 103 h 10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103">
                    <a:moveTo>
                      <a:pt x="36" y="3"/>
                    </a:moveTo>
                    <a:cubicBezTo>
                      <a:pt x="36" y="8"/>
                      <a:pt x="39" y="9"/>
                      <a:pt x="43" y="9"/>
                    </a:cubicBezTo>
                    <a:cubicBezTo>
                      <a:pt x="57" y="11"/>
                      <a:pt x="68" y="24"/>
                      <a:pt x="69" y="38"/>
                    </a:cubicBezTo>
                    <a:cubicBezTo>
                      <a:pt x="69" y="45"/>
                      <a:pt x="68" y="52"/>
                      <a:pt x="69" y="59"/>
                    </a:cubicBezTo>
                    <a:cubicBezTo>
                      <a:pt x="69" y="62"/>
                      <a:pt x="68" y="65"/>
                      <a:pt x="65" y="66"/>
                    </a:cubicBezTo>
                    <a:cubicBezTo>
                      <a:pt x="62" y="68"/>
                      <a:pt x="61" y="71"/>
                      <a:pt x="61" y="75"/>
                    </a:cubicBezTo>
                    <a:cubicBezTo>
                      <a:pt x="60" y="91"/>
                      <a:pt x="49" y="103"/>
                      <a:pt x="34" y="103"/>
                    </a:cubicBezTo>
                    <a:cubicBezTo>
                      <a:pt x="20" y="103"/>
                      <a:pt x="9" y="91"/>
                      <a:pt x="8" y="76"/>
                    </a:cubicBezTo>
                    <a:cubicBezTo>
                      <a:pt x="8" y="71"/>
                      <a:pt x="6" y="68"/>
                      <a:pt x="3" y="66"/>
                    </a:cubicBezTo>
                    <a:cubicBezTo>
                      <a:pt x="1" y="64"/>
                      <a:pt x="0" y="62"/>
                      <a:pt x="0" y="60"/>
                    </a:cubicBezTo>
                    <a:cubicBezTo>
                      <a:pt x="0" y="52"/>
                      <a:pt x="0" y="43"/>
                      <a:pt x="0" y="35"/>
                    </a:cubicBezTo>
                    <a:cubicBezTo>
                      <a:pt x="1" y="16"/>
                      <a:pt x="18" y="0"/>
                      <a:pt x="36" y="3"/>
                    </a:cubicBezTo>
                    <a:close/>
                  </a:path>
                </a:pathLst>
              </a:custGeom>
              <a:solidFill>
                <a:srgbClr val="FFFFFF"/>
              </a:solidFill>
              <a:ln w="9525">
                <a:noFill/>
                <a:round/>
                <a:headEnd/>
                <a:tailEnd/>
              </a:ln>
            </p:spPr>
            <p:txBody>
              <a:bodyPr>
                <a:prstTxWarp prst="textNoShape">
                  <a:avLst/>
                </a:prstTxWarp>
              </a:bodyPr>
              <a:lstStyle/>
              <a:p>
                <a:endParaRPr lang="en-US" b="1"/>
              </a:p>
            </p:txBody>
          </p:sp>
          <p:sp>
            <p:nvSpPr>
              <p:cNvPr id="237585" name="Freeform 285"/>
              <p:cNvSpPr>
                <a:spLocks/>
              </p:cNvSpPr>
              <p:nvPr/>
            </p:nvSpPr>
            <p:spPr bwMode="gray">
              <a:xfrm>
                <a:off x="455" y="3750"/>
                <a:ext cx="94" cy="59"/>
              </a:xfrm>
              <a:custGeom>
                <a:avLst/>
                <a:gdLst>
                  <a:gd name="T0" fmla="*/ 0 w 140"/>
                  <a:gd name="T1" fmla="*/ 3 h 87"/>
                  <a:gd name="T2" fmla="*/ 1 w 140"/>
                  <a:gd name="T3" fmla="*/ 3 h 87"/>
                  <a:gd name="T4" fmla="*/ 1 w 140"/>
                  <a:gd name="T5" fmla="*/ 1 h 87"/>
                  <a:gd name="T6" fmla="*/ 1 w 140"/>
                  <a:gd name="T7" fmla="*/ 1 h 87"/>
                  <a:gd name="T8" fmla="*/ 2 w 140"/>
                  <a:gd name="T9" fmla="*/ 0 h 87"/>
                  <a:gd name="T10" fmla="*/ 3 w 140"/>
                  <a:gd name="T11" fmla="*/ 2 h 87"/>
                  <a:gd name="T12" fmla="*/ 4 w 140"/>
                  <a:gd name="T13" fmla="*/ 0 h 87"/>
                  <a:gd name="T14" fmla="*/ 4 w 140"/>
                  <a:gd name="T15" fmla="*/ 1 h 87"/>
                  <a:gd name="T16" fmla="*/ 5 w 140"/>
                  <a:gd name="T17" fmla="*/ 1 h 87"/>
                  <a:gd name="T18" fmla="*/ 6 w 140"/>
                  <a:gd name="T19" fmla="*/ 1 h 87"/>
                  <a:gd name="T20" fmla="*/ 6 w 140"/>
                  <a:gd name="T21" fmla="*/ 3 h 87"/>
                  <a:gd name="T22" fmla="*/ 6 w 140"/>
                  <a:gd name="T23" fmla="*/ 3 h 87"/>
                  <a:gd name="T24" fmla="*/ 0 w 140"/>
                  <a:gd name="T25" fmla="*/ 3 h 8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
                  <a:gd name="T40" fmla="*/ 0 h 87"/>
                  <a:gd name="T41" fmla="*/ 140 w 140"/>
                  <a:gd name="T42" fmla="*/ 87 h 8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 h="87">
                    <a:moveTo>
                      <a:pt x="0" y="87"/>
                    </a:moveTo>
                    <a:cubicBezTo>
                      <a:pt x="0" y="80"/>
                      <a:pt x="0" y="74"/>
                      <a:pt x="1" y="67"/>
                    </a:cubicBezTo>
                    <a:cubicBezTo>
                      <a:pt x="2" y="54"/>
                      <a:pt x="3" y="40"/>
                      <a:pt x="4" y="27"/>
                    </a:cubicBezTo>
                    <a:cubicBezTo>
                      <a:pt x="4" y="22"/>
                      <a:pt x="6" y="18"/>
                      <a:pt x="11" y="16"/>
                    </a:cubicBezTo>
                    <a:cubicBezTo>
                      <a:pt x="23" y="10"/>
                      <a:pt x="35" y="5"/>
                      <a:pt x="48" y="0"/>
                    </a:cubicBezTo>
                    <a:cubicBezTo>
                      <a:pt x="55" y="18"/>
                      <a:pt x="62" y="35"/>
                      <a:pt x="70" y="54"/>
                    </a:cubicBezTo>
                    <a:cubicBezTo>
                      <a:pt x="77" y="36"/>
                      <a:pt x="84" y="18"/>
                      <a:pt x="91" y="0"/>
                    </a:cubicBezTo>
                    <a:cubicBezTo>
                      <a:pt x="92" y="0"/>
                      <a:pt x="93" y="0"/>
                      <a:pt x="94" y="1"/>
                    </a:cubicBezTo>
                    <a:cubicBezTo>
                      <a:pt x="105" y="6"/>
                      <a:pt x="116" y="11"/>
                      <a:pt x="127" y="15"/>
                    </a:cubicBezTo>
                    <a:cubicBezTo>
                      <a:pt x="132" y="18"/>
                      <a:pt x="135" y="21"/>
                      <a:pt x="135" y="27"/>
                    </a:cubicBezTo>
                    <a:cubicBezTo>
                      <a:pt x="137" y="46"/>
                      <a:pt x="138" y="66"/>
                      <a:pt x="140" y="86"/>
                    </a:cubicBezTo>
                    <a:cubicBezTo>
                      <a:pt x="140" y="86"/>
                      <a:pt x="139" y="87"/>
                      <a:pt x="139" y="87"/>
                    </a:cubicBezTo>
                    <a:cubicBezTo>
                      <a:pt x="93" y="87"/>
                      <a:pt x="46" y="87"/>
                      <a:pt x="0" y="87"/>
                    </a:cubicBezTo>
                    <a:close/>
                  </a:path>
                </a:pathLst>
              </a:custGeom>
              <a:solidFill>
                <a:srgbClr val="FFFFFF"/>
              </a:solidFill>
              <a:ln w="9525">
                <a:noFill/>
                <a:round/>
                <a:headEnd/>
                <a:tailEnd/>
              </a:ln>
            </p:spPr>
            <p:txBody>
              <a:bodyPr>
                <a:prstTxWarp prst="textNoShape">
                  <a:avLst/>
                </a:prstTxWarp>
              </a:bodyPr>
              <a:lstStyle/>
              <a:p>
                <a:endParaRPr lang="en-US" b="1"/>
              </a:p>
            </p:txBody>
          </p:sp>
          <p:sp>
            <p:nvSpPr>
              <p:cNvPr id="237586" name="Freeform 286"/>
              <p:cNvSpPr>
                <a:spLocks/>
              </p:cNvSpPr>
              <p:nvPr/>
            </p:nvSpPr>
            <p:spPr bwMode="gray">
              <a:xfrm>
                <a:off x="483" y="3693"/>
                <a:ext cx="37" cy="54"/>
              </a:xfrm>
              <a:custGeom>
                <a:avLst/>
                <a:gdLst>
                  <a:gd name="T0" fmla="*/ 1 w 55"/>
                  <a:gd name="T1" fmla="*/ 1 h 81"/>
                  <a:gd name="T2" fmla="*/ 1 w 55"/>
                  <a:gd name="T3" fmla="*/ 1 h 81"/>
                  <a:gd name="T4" fmla="*/ 2 w 55"/>
                  <a:gd name="T5" fmla="*/ 1 h 81"/>
                  <a:gd name="T6" fmla="*/ 2 w 55"/>
                  <a:gd name="T7" fmla="*/ 1 h 81"/>
                  <a:gd name="T8" fmla="*/ 2 w 55"/>
                  <a:gd name="T9" fmla="*/ 2 h 81"/>
                  <a:gd name="T10" fmla="*/ 2 w 55"/>
                  <a:gd name="T11" fmla="*/ 2 h 81"/>
                  <a:gd name="T12" fmla="*/ 2 w 55"/>
                  <a:gd name="T13" fmla="*/ 2 h 81"/>
                  <a:gd name="T14" fmla="*/ 2 w 55"/>
                  <a:gd name="T15" fmla="*/ 2 h 81"/>
                  <a:gd name="T16" fmla="*/ 1 w 55"/>
                  <a:gd name="T17" fmla="*/ 3 h 81"/>
                  <a:gd name="T18" fmla="*/ 1 w 55"/>
                  <a:gd name="T19" fmla="*/ 2 h 81"/>
                  <a:gd name="T20" fmla="*/ 1 w 55"/>
                  <a:gd name="T21" fmla="*/ 2 h 81"/>
                  <a:gd name="T22" fmla="*/ 0 w 55"/>
                  <a:gd name="T23" fmla="*/ 2 h 81"/>
                  <a:gd name="T24" fmla="*/ 1 w 55"/>
                  <a:gd name="T25" fmla="*/ 1 h 81"/>
                  <a:gd name="T26" fmla="*/ 1 w 55"/>
                  <a:gd name="T27" fmla="*/ 1 h 8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5"/>
                  <a:gd name="T43" fmla="*/ 0 h 81"/>
                  <a:gd name="T44" fmla="*/ 55 w 55"/>
                  <a:gd name="T45" fmla="*/ 81 h 8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5" h="81">
                    <a:moveTo>
                      <a:pt x="29" y="1"/>
                    </a:moveTo>
                    <a:cubicBezTo>
                      <a:pt x="29" y="2"/>
                      <a:pt x="30" y="4"/>
                      <a:pt x="30" y="4"/>
                    </a:cubicBezTo>
                    <a:cubicBezTo>
                      <a:pt x="35" y="6"/>
                      <a:pt x="40" y="7"/>
                      <a:pt x="44" y="10"/>
                    </a:cubicBezTo>
                    <a:cubicBezTo>
                      <a:pt x="51" y="14"/>
                      <a:pt x="55" y="21"/>
                      <a:pt x="55" y="30"/>
                    </a:cubicBezTo>
                    <a:cubicBezTo>
                      <a:pt x="55" y="34"/>
                      <a:pt x="55" y="38"/>
                      <a:pt x="55" y="42"/>
                    </a:cubicBezTo>
                    <a:cubicBezTo>
                      <a:pt x="55" y="46"/>
                      <a:pt x="55" y="50"/>
                      <a:pt x="51" y="53"/>
                    </a:cubicBezTo>
                    <a:cubicBezTo>
                      <a:pt x="50" y="53"/>
                      <a:pt x="49" y="55"/>
                      <a:pt x="49" y="56"/>
                    </a:cubicBezTo>
                    <a:cubicBezTo>
                      <a:pt x="49" y="58"/>
                      <a:pt x="49" y="60"/>
                      <a:pt x="48" y="62"/>
                    </a:cubicBezTo>
                    <a:cubicBezTo>
                      <a:pt x="46" y="74"/>
                      <a:pt x="37" y="81"/>
                      <a:pt x="26" y="80"/>
                    </a:cubicBezTo>
                    <a:cubicBezTo>
                      <a:pt x="16" y="80"/>
                      <a:pt x="7" y="71"/>
                      <a:pt x="7" y="59"/>
                    </a:cubicBezTo>
                    <a:cubicBezTo>
                      <a:pt x="6" y="55"/>
                      <a:pt x="5" y="53"/>
                      <a:pt x="3" y="51"/>
                    </a:cubicBezTo>
                    <a:cubicBezTo>
                      <a:pt x="2" y="50"/>
                      <a:pt x="0" y="48"/>
                      <a:pt x="0" y="47"/>
                    </a:cubicBezTo>
                    <a:cubicBezTo>
                      <a:pt x="0" y="39"/>
                      <a:pt x="0" y="30"/>
                      <a:pt x="1" y="22"/>
                    </a:cubicBezTo>
                    <a:cubicBezTo>
                      <a:pt x="3" y="9"/>
                      <a:pt x="16" y="0"/>
                      <a:pt x="29" y="1"/>
                    </a:cubicBezTo>
                    <a:close/>
                  </a:path>
                </a:pathLst>
              </a:custGeom>
              <a:solidFill>
                <a:srgbClr val="FFFFFF"/>
              </a:solidFill>
              <a:ln w="9525">
                <a:noFill/>
                <a:round/>
                <a:headEnd/>
                <a:tailEnd/>
              </a:ln>
            </p:spPr>
            <p:txBody>
              <a:bodyPr>
                <a:prstTxWarp prst="textNoShape">
                  <a:avLst/>
                </a:prstTxWarp>
              </a:bodyPr>
              <a:lstStyle/>
              <a:p>
                <a:endParaRPr lang="en-US" b="1"/>
              </a:p>
            </p:txBody>
          </p:sp>
          <p:sp>
            <p:nvSpPr>
              <p:cNvPr id="237587" name="Freeform 287"/>
              <p:cNvSpPr>
                <a:spLocks/>
              </p:cNvSpPr>
              <p:nvPr/>
            </p:nvSpPr>
            <p:spPr bwMode="gray">
              <a:xfrm>
                <a:off x="415" y="3971"/>
                <a:ext cx="80" cy="122"/>
              </a:xfrm>
              <a:custGeom>
                <a:avLst/>
                <a:gdLst>
                  <a:gd name="T0" fmla="*/ 3 w 118"/>
                  <a:gd name="T1" fmla="*/ 0 h 181"/>
                  <a:gd name="T2" fmla="*/ 3 w 118"/>
                  <a:gd name="T3" fmla="*/ 1 h 181"/>
                  <a:gd name="T4" fmla="*/ 5 w 118"/>
                  <a:gd name="T5" fmla="*/ 2 h 181"/>
                  <a:gd name="T6" fmla="*/ 5 w 118"/>
                  <a:gd name="T7" fmla="*/ 4 h 181"/>
                  <a:gd name="T8" fmla="*/ 5 w 118"/>
                  <a:gd name="T9" fmla="*/ 5 h 181"/>
                  <a:gd name="T10" fmla="*/ 5 w 118"/>
                  <a:gd name="T11" fmla="*/ 5 h 181"/>
                  <a:gd name="T12" fmla="*/ 4 w 118"/>
                  <a:gd name="T13" fmla="*/ 7 h 181"/>
                  <a:gd name="T14" fmla="*/ 1 w 118"/>
                  <a:gd name="T15" fmla="*/ 6 h 181"/>
                  <a:gd name="T16" fmla="*/ 1 w 118"/>
                  <a:gd name="T17" fmla="*/ 5 h 181"/>
                  <a:gd name="T18" fmla="*/ 1 w 118"/>
                  <a:gd name="T19" fmla="*/ 5 h 181"/>
                  <a:gd name="T20" fmla="*/ 1 w 118"/>
                  <a:gd name="T21" fmla="*/ 4 h 181"/>
                  <a:gd name="T22" fmla="*/ 1 w 118"/>
                  <a:gd name="T23" fmla="*/ 2 h 181"/>
                  <a:gd name="T24" fmla="*/ 2 w 118"/>
                  <a:gd name="T25" fmla="*/ 1 h 181"/>
                  <a:gd name="T26" fmla="*/ 3 w 118"/>
                  <a:gd name="T27" fmla="*/ 0 h 18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
                  <a:gd name="T43" fmla="*/ 0 h 181"/>
                  <a:gd name="T44" fmla="*/ 118 w 118"/>
                  <a:gd name="T45" fmla="*/ 181 h 18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 h="181">
                    <a:moveTo>
                      <a:pt x="63" y="0"/>
                    </a:moveTo>
                    <a:cubicBezTo>
                      <a:pt x="64" y="11"/>
                      <a:pt x="64" y="11"/>
                      <a:pt x="75" y="12"/>
                    </a:cubicBezTo>
                    <a:cubicBezTo>
                      <a:pt x="99" y="15"/>
                      <a:pt x="118" y="37"/>
                      <a:pt x="118" y="60"/>
                    </a:cubicBezTo>
                    <a:cubicBezTo>
                      <a:pt x="118" y="74"/>
                      <a:pt x="118" y="88"/>
                      <a:pt x="118" y="101"/>
                    </a:cubicBezTo>
                    <a:cubicBezTo>
                      <a:pt x="118" y="104"/>
                      <a:pt x="118" y="107"/>
                      <a:pt x="115" y="108"/>
                    </a:cubicBezTo>
                    <a:cubicBezTo>
                      <a:pt x="109" y="113"/>
                      <a:pt x="106" y="117"/>
                      <a:pt x="105" y="126"/>
                    </a:cubicBezTo>
                    <a:cubicBezTo>
                      <a:pt x="105" y="139"/>
                      <a:pt x="100" y="151"/>
                      <a:pt x="90" y="161"/>
                    </a:cubicBezTo>
                    <a:cubicBezTo>
                      <a:pt x="69" y="181"/>
                      <a:pt x="36" y="175"/>
                      <a:pt x="22" y="150"/>
                    </a:cubicBezTo>
                    <a:cubicBezTo>
                      <a:pt x="17" y="141"/>
                      <a:pt x="14" y="131"/>
                      <a:pt x="14" y="121"/>
                    </a:cubicBezTo>
                    <a:cubicBezTo>
                      <a:pt x="14" y="117"/>
                      <a:pt x="13" y="115"/>
                      <a:pt x="10" y="113"/>
                    </a:cubicBezTo>
                    <a:cubicBezTo>
                      <a:pt x="2" y="108"/>
                      <a:pt x="0" y="101"/>
                      <a:pt x="1" y="92"/>
                    </a:cubicBezTo>
                    <a:cubicBezTo>
                      <a:pt x="2" y="81"/>
                      <a:pt x="1" y="70"/>
                      <a:pt x="1" y="59"/>
                    </a:cubicBezTo>
                    <a:cubicBezTo>
                      <a:pt x="1" y="30"/>
                      <a:pt x="18" y="9"/>
                      <a:pt x="46" y="3"/>
                    </a:cubicBezTo>
                    <a:cubicBezTo>
                      <a:pt x="51" y="1"/>
                      <a:pt x="57" y="1"/>
                      <a:pt x="63" y="0"/>
                    </a:cubicBezTo>
                    <a:close/>
                  </a:path>
                </a:pathLst>
              </a:custGeom>
              <a:solidFill>
                <a:srgbClr val="8DA6B1"/>
              </a:solidFill>
              <a:ln w="9525">
                <a:noFill/>
                <a:round/>
                <a:headEnd/>
                <a:tailEnd/>
              </a:ln>
            </p:spPr>
            <p:txBody>
              <a:bodyPr>
                <a:prstTxWarp prst="textNoShape">
                  <a:avLst/>
                </a:prstTxWarp>
              </a:bodyPr>
              <a:lstStyle/>
              <a:p>
                <a:endParaRPr lang="en-US" b="1"/>
              </a:p>
            </p:txBody>
          </p:sp>
        </p:grpSp>
        <p:sp>
          <p:nvSpPr>
            <p:cNvPr id="34" name="Freeform 258"/>
            <p:cNvSpPr>
              <a:spLocks/>
            </p:cNvSpPr>
            <p:nvPr/>
          </p:nvSpPr>
          <p:spPr bwMode="gray">
            <a:xfrm>
              <a:off x="608318" y="3125008"/>
              <a:ext cx="331605" cy="296226"/>
            </a:xfrm>
            <a:custGeom>
              <a:avLst/>
              <a:gdLst/>
              <a:ahLst/>
              <a:cxnLst>
                <a:cxn ang="0">
                  <a:pos x="19" y="24"/>
                </a:cxn>
                <a:cxn ang="0">
                  <a:pos x="152" y="91"/>
                </a:cxn>
                <a:cxn ang="0">
                  <a:pos x="156" y="50"/>
                </a:cxn>
                <a:cxn ang="0">
                  <a:pos x="258" y="30"/>
                </a:cxn>
                <a:cxn ang="0">
                  <a:pos x="266" y="32"/>
                </a:cxn>
                <a:cxn ang="0">
                  <a:pos x="301" y="19"/>
                </a:cxn>
                <a:cxn ang="0">
                  <a:pos x="276" y="51"/>
                </a:cxn>
                <a:cxn ang="0">
                  <a:pos x="277" y="53"/>
                </a:cxn>
                <a:cxn ang="0">
                  <a:pos x="311" y="44"/>
                </a:cxn>
                <a:cxn ang="0">
                  <a:pos x="293" y="63"/>
                </a:cxn>
                <a:cxn ang="0">
                  <a:pos x="290" y="66"/>
                </a:cxn>
                <a:cxn ang="0">
                  <a:pos x="278" y="91"/>
                </a:cxn>
                <a:cxn ang="0">
                  <a:pos x="182" y="246"/>
                </a:cxn>
                <a:cxn ang="0">
                  <a:pos x="105" y="266"/>
                </a:cxn>
                <a:cxn ang="0">
                  <a:pos x="2" y="241"/>
                </a:cxn>
                <a:cxn ang="0">
                  <a:pos x="0" y="238"/>
                </a:cxn>
                <a:cxn ang="0">
                  <a:pos x="92" y="212"/>
                </a:cxn>
                <a:cxn ang="0">
                  <a:pos x="33" y="167"/>
                </a:cxn>
                <a:cxn ang="0">
                  <a:pos x="60" y="167"/>
                </a:cxn>
                <a:cxn ang="0">
                  <a:pos x="60" y="166"/>
                </a:cxn>
                <a:cxn ang="0">
                  <a:pos x="10" y="103"/>
                </a:cxn>
                <a:cxn ang="0">
                  <a:pos x="37" y="110"/>
                </a:cxn>
                <a:cxn ang="0">
                  <a:pos x="38" y="109"/>
                </a:cxn>
                <a:cxn ang="0">
                  <a:pos x="12" y="70"/>
                </a:cxn>
                <a:cxn ang="0">
                  <a:pos x="19" y="24"/>
                </a:cxn>
              </a:cxnLst>
              <a:rect l="0" t="0" r="r" b="b"/>
              <a:pathLst>
                <a:path w="311" h="268">
                  <a:moveTo>
                    <a:pt x="19" y="24"/>
                  </a:moveTo>
                  <a:cubicBezTo>
                    <a:pt x="54" y="65"/>
                    <a:pt x="98" y="88"/>
                    <a:pt x="152" y="91"/>
                  </a:cubicBezTo>
                  <a:cubicBezTo>
                    <a:pt x="149" y="76"/>
                    <a:pt x="150" y="63"/>
                    <a:pt x="156" y="50"/>
                  </a:cubicBezTo>
                  <a:cubicBezTo>
                    <a:pt x="174" y="10"/>
                    <a:pt x="226" y="0"/>
                    <a:pt x="258" y="30"/>
                  </a:cubicBezTo>
                  <a:cubicBezTo>
                    <a:pt x="260" y="32"/>
                    <a:pt x="263" y="33"/>
                    <a:pt x="266" y="32"/>
                  </a:cubicBezTo>
                  <a:cubicBezTo>
                    <a:pt x="277" y="27"/>
                    <a:pt x="289" y="23"/>
                    <a:pt x="301" y="19"/>
                  </a:cubicBezTo>
                  <a:cubicBezTo>
                    <a:pt x="297" y="32"/>
                    <a:pt x="288" y="43"/>
                    <a:pt x="276" y="51"/>
                  </a:cubicBezTo>
                  <a:cubicBezTo>
                    <a:pt x="276" y="52"/>
                    <a:pt x="277" y="52"/>
                    <a:pt x="277" y="53"/>
                  </a:cubicBezTo>
                  <a:cubicBezTo>
                    <a:pt x="288" y="50"/>
                    <a:pt x="298" y="47"/>
                    <a:pt x="311" y="44"/>
                  </a:cubicBezTo>
                  <a:cubicBezTo>
                    <a:pt x="304" y="51"/>
                    <a:pt x="299" y="57"/>
                    <a:pt x="293" y="63"/>
                  </a:cubicBezTo>
                  <a:cubicBezTo>
                    <a:pt x="292" y="64"/>
                    <a:pt x="291" y="66"/>
                    <a:pt x="290" y="66"/>
                  </a:cubicBezTo>
                  <a:cubicBezTo>
                    <a:pt x="280" y="72"/>
                    <a:pt x="279" y="81"/>
                    <a:pt x="278" y="91"/>
                  </a:cubicBezTo>
                  <a:cubicBezTo>
                    <a:pt x="274" y="160"/>
                    <a:pt x="242" y="213"/>
                    <a:pt x="182" y="246"/>
                  </a:cubicBezTo>
                  <a:cubicBezTo>
                    <a:pt x="158" y="260"/>
                    <a:pt x="132" y="265"/>
                    <a:pt x="105" y="266"/>
                  </a:cubicBezTo>
                  <a:cubicBezTo>
                    <a:pt x="68" y="268"/>
                    <a:pt x="34" y="259"/>
                    <a:pt x="2" y="241"/>
                  </a:cubicBezTo>
                  <a:cubicBezTo>
                    <a:pt x="1" y="240"/>
                    <a:pt x="1" y="240"/>
                    <a:pt x="0" y="238"/>
                  </a:cubicBezTo>
                  <a:cubicBezTo>
                    <a:pt x="34" y="241"/>
                    <a:pt x="64" y="233"/>
                    <a:pt x="92" y="212"/>
                  </a:cubicBezTo>
                  <a:cubicBezTo>
                    <a:pt x="63" y="209"/>
                    <a:pt x="43" y="194"/>
                    <a:pt x="33" y="167"/>
                  </a:cubicBezTo>
                  <a:cubicBezTo>
                    <a:pt x="42" y="167"/>
                    <a:pt x="51" y="167"/>
                    <a:pt x="60" y="167"/>
                  </a:cubicBezTo>
                  <a:cubicBezTo>
                    <a:pt x="60" y="166"/>
                    <a:pt x="60" y="166"/>
                    <a:pt x="60" y="166"/>
                  </a:cubicBezTo>
                  <a:cubicBezTo>
                    <a:pt x="29" y="156"/>
                    <a:pt x="12" y="135"/>
                    <a:pt x="10" y="103"/>
                  </a:cubicBezTo>
                  <a:cubicBezTo>
                    <a:pt x="19" y="106"/>
                    <a:pt x="28" y="108"/>
                    <a:pt x="37" y="110"/>
                  </a:cubicBezTo>
                  <a:cubicBezTo>
                    <a:pt x="37" y="110"/>
                    <a:pt x="37" y="109"/>
                    <a:pt x="38" y="109"/>
                  </a:cubicBezTo>
                  <a:cubicBezTo>
                    <a:pt x="25" y="99"/>
                    <a:pt x="16" y="86"/>
                    <a:pt x="12" y="70"/>
                  </a:cubicBezTo>
                  <a:cubicBezTo>
                    <a:pt x="9" y="54"/>
                    <a:pt x="11" y="39"/>
                    <a:pt x="19" y="24"/>
                  </a:cubicBezTo>
                  <a:close/>
                </a:path>
              </a:pathLst>
            </a:custGeom>
            <a:solidFill>
              <a:schemeClr val="accent4"/>
            </a:solidFill>
            <a:ln w="9525">
              <a:noFill/>
              <a:round/>
              <a:headEnd/>
              <a:tailEnd/>
            </a:ln>
          </p:spPr>
          <p:txBody>
            <a:bodyPr>
              <a:prstTxWarp prst="textNoShape">
                <a:avLst/>
              </a:prstTxWarp>
            </a:bodyPr>
            <a:lstStyle/>
            <a:p>
              <a:pPr>
                <a:defRPr/>
              </a:pPr>
              <a:endParaRPr lang="en-US" b="1"/>
            </a:p>
          </p:txBody>
        </p:sp>
        <p:sp>
          <p:nvSpPr>
            <p:cNvPr id="35" name="Freeform 254"/>
            <p:cNvSpPr>
              <a:spLocks/>
            </p:cNvSpPr>
            <p:nvPr/>
          </p:nvSpPr>
          <p:spPr bwMode="gray">
            <a:xfrm rot="20448867">
              <a:off x="1182315" y="2019209"/>
              <a:ext cx="281106" cy="297910"/>
            </a:xfrm>
            <a:custGeom>
              <a:avLst/>
              <a:gdLst/>
              <a:ahLst/>
              <a:cxnLst>
                <a:cxn ang="0">
                  <a:pos x="286" y="50"/>
                </a:cxn>
                <a:cxn ang="0">
                  <a:pos x="223" y="54"/>
                </a:cxn>
                <a:cxn ang="0">
                  <a:pos x="180" y="112"/>
                </a:cxn>
                <a:cxn ang="0">
                  <a:pos x="180" y="156"/>
                </a:cxn>
                <a:cxn ang="0">
                  <a:pos x="137" y="156"/>
                </a:cxn>
                <a:cxn ang="0">
                  <a:pos x="137" y="206"/>
                </a:cxn>
                <a:cxn ang="0">
                  <a:pos x="180" y="206"/>
                </a:cxn>
                <a:cxn ang="0">
                  <a:pos x="180" y="343"/>
                </a:cxn>
                <a:cxn ang="0">
                  <a:pos x="0" y="343"/>
                </a:cxn>
                <a:cxn ang="0">
                  <a:pos x="0" y="337"/>
                </a:cxn>
                <a:cxn ang="0">
                  <a:pos x="0" y="84"/>
                </a:cxn>
                <a:cxn ang="0">
                  <a:pos x="23" y="27"/>
                </a:cxn>
                <a:cxn ang="0">
                  <a:pos x="86" y="0"/>
                </a:cxn>
                <a:cxn ang="0">
                  <a:pos x="329" y="0"/>
                </a:cxn>
                <a:cxn ang="0">
                  <a:pos x="335" y="0"/>
                </a:cxn>
                <a:cxn ang="0">
                  <a:pos x="335" y="343"/>
                </a:cxn>
                <a:cxn ang="0">
                  <a:pos x="233" y="343"/>
                </a:cxn>
                <a:cxn ang="0">
                  <a:pos x="233" y="206"/>
                </a:cxn>
                <a:cxn ang="0">
                  <a:pos x="244" y="206"/>
                </a:cxn>
                <a:cxn ang="0">
                  <a:pos x="274" y="206"/>
                </a:cxn>
                <a:cxn ang="0">
                  <a:pos x="278" y="204"/>
                </a:cxn>
                <a:cxn ang="0">
                  <a:pos x="284" y="158"/>
                </a:cxn>
                <a:cxn ang="0">
                  <a:pos x="284" y="157"/>
                </a:cxn>
                <a:cxn ang="0">
                  <a:pos x="233" y="157"/>
                </a:cxn>
                <a:cxn ang="0">
                  <a:pos x="233" y="145"/>
                </a:cxn>
                <a:cxn ang="0">
                  <a:pos x="233" y="114"/>
                </a:cxn>
                <a:cxn ang="0">
                  <a:pos x="249" y="99"/>
                </a:cxn>
                <a:cxn ang="0">
                  <a:pos x="283" y="99"/>
                </a:cxn>
                <a:cxn ang="0">
                  <a:pos x="287" y="95"/>
                </a:cxn>
                <a:cxn ang="0">
                  <a:pos x="287" y="53"/>
                </a:cxn>
                <a:cxn ang="0">
                  <a:pos x="286" y="50"/>
                </a:cxn>
              </a:cxnLst>
              <a:rect l="0" t="0" r="r" b="b"/>
              <a:pathLst>
                <a:path w="335" h="343">
                  <a:moveTo>
                    <a:pt x="286" y="50"/>
                  </a:moveTo>
                  <a:cubicBezTo>
                    <a:pt x="265" y="52"/>
                    <a:pt x="244" y="48"/>
                    <a:pt x="223" y="54"/>
                  </a:cubicBezTo>
                  <a:cubicBezTo>
                    <a:pt x="197" y="63"/>
                    <a:pt x="181" y="85"/>
                    <a:pt x="180" y="112"/>
                  </a:cubicBezTo>
                  <a:cubicBezTo>
                    <a:pt x="180" y="127"/>
                    <a:pt x="180" y="141"/>
                    <a:pt x="180" y="156"/>
                  </a:cubicBezTo>
                  <a:cubicBezTo>
                    <a:pt x="166" y="156"/>
                    <a:pt x="152" y="156"/>
                    <a:pt x="137" y="156"/>
                  </a:cubicBezTo>
                  <a:cubicBezTo>
                    <a:pt x="137" y="173"/>
                    <a:pt x="137" y="189"/>
                    <a:pt x="137" y="206"/>
                  </a:cubicBezTo>
                  <a:cubicBezTo>
                    <a:pt x="152" y="206"/>
                    <a:pt x="166" y="206"/>
                    <a:pt x="180" y="206"/>
                  </a:cubicBezTo>
                  <a:cubicBezTo>
                    <a:pt x="180" y="252"/>
                    <a:pt x="180" y="298"/>
                    <a:pt x="180" y="343"/>
                  </a:cubicBezTo>
                  <a:cubicBezTo>
                    <a:pt x="120" y="343"/>
                    <a:pt x="60" y="343"/>
                    <a:pt x="0" y="343"/>
                  </a:cubicBezTo>
                  <a:cubicBezTo>
                    <a:pt x="0" y="341"/>
                    <a:pt x="0" y="339"/>
                    <a:pt x="0" y="337"/>
                  </a:cubicBezTo>
                  <a:cubicBezTo>
                    <a:pt x="0" y="253"/>
                    <a:pt x="0" y="168"/>
                    <a:pt x="0" y="84"/>
                  </a:cubicBezTo>
                  <a:cubicBezTo>
                    <a:pt x="0" y="62"/>
                    <a:pt x="8" y="43"/>
                    <a:pt x="23" y="27"/>
                  </a:cubicBezTo>
                  <a:cubicBezTo>
                    <a:pt x="40" y="9"/>
                    <a:pt x="61" y="0"/>
                    <a:pt x="86" y="0"/>
                  </a:cubicBezTo>
                  <a:cubicBezTo>
                    <a:pt x="167" y="0"/>
                    <a:pt x="248" y="0"/>
                    <a:pt x="329" y="0"/>
                  </a:cubicBezTo>
                  <a:cubicBezTo>
                    <a:pt x="331" y="0"/>
                    <a:pt x="333" y="0"/>
                    <a:pt x="335" y="0"/>
                  </a:cubicBezTo>
                  <a:cubicBezTo>
                    <a:pt x="335" y="115"/>
                    <a:pt x="335" y="229"/>
                    <a:pt x="335" y="343"/>
                  </a:cubicBezTo>
                  <a:cubicBezTo>
                    <a:pt x="301" y="343"/>
                    <a:pt x="267" y="343"/>
                    <a:pt x="233" y="343"/>
                  </a:cubicBezTo>
                  <a:cubicBezTo>
                    <a:pt x="233" y="298"/>
                    <a:pt x="233" y="252"/>
                    <a:pt x="233" y="206"/>
                  </a:cubicBezTo>
                  <a:cubicBezTo>
                    <a:pt x="237" y="206"/>
                    <a:pt x="240" y="206"/>
                    <a:pt x="244" y="206"/>
                  </a:cubicBezTo>
                  <a:cubicBezTo>
                    <a:pt x="254" y="206"/>
                    <a:pt x="264" y="206"/>
                    <a:pt x="274" y="206"/>
                  </a:cubicBezTo>
                  <a:cubicBezTo>
                    <a:pt x="276" y="206"/>
                    <a:pt x="278" y="205"/>
                    <a:pt x="278" y="204"/>
                  </a:cubicBezTo>
                  <a:cubicBezTo>
                    <a:pt x="281" y="189"/>
                    <a:pt x="282" y="174"/>
                    <a:pt x="284" y="158"/>
                  </a:cubicBezTo>
                  <a:cubicBezTo>
                    <a:pt x="284" y="158"/>
                    <a:pt x="284" y="157"/>
                    <a:pt x="284" y="157"/>
                  </a:cubicBezTo>
                  <a:cubicBezTo>
                    <a:pt x="267" y="157"/>
                    <a:pt x="250" y="157"/>
                    <a:pt x="233" y="157"/>
                  </a:cubicBezTo>
                  <a:cubicBezTo>
                    <a:pt x="233" y="152"/>
                    <a:pt x="233" y="149"/>
                    <a:pt x="233" y="145"/>
                  </a:cubicBezTo>
                  <a:cubicBezTo>
                    <a:pt x="233" y="135"/>
                    <a:pt x="233" y="125"/>
                    <a:pt x="233" y="114"/>
                  </a:cubicBezTo>
                  <a:cubicBezTo>
                    <a:pt x="234" y="104"/>
                    <a:pt x="239" y="99"/>
                    <a:pt x="249" y="99"/>
                  </a:cubicBezTo>
                  <a:cubicBezTo>
                    <a:pt x="260" y="98"/>
                    <a:pt x="271" y="99"/>
                    <a:pt x="283" y="99"/>
                  </a:cubicBezTo>
                  <a:cubicBezTo>
                    <a:pt x="285" y="99"/>
                    <a:pt x="287" y="99"/>
                    <a:pt x="287" y="95"/>
                  </a:cubicBezTo>
                  <a:cubicBezTo>
                    <a:pt x="287" y="81"/>
                    <a:pt x="287" y="67"/>
                    <a:pt x="287" y="53"/>
                  </a:cubicBezTo>
                  <a:cubicBezTo>
                    <a:pt x="287" y="52"/>
                    <a:pt x="286" y="52"/>
                    <a:pt x="286" y="50"/>
                  </a:cubicBezTo>
                  <a:close/>
                </a:path>
              </a:pathLst>
            </a:custGeom>
            <a:solidFill>
              <a:schemeClr val="accent4"/>
            </a:solidFill>
            <a:ln w="9525">
              <a:noFill/>
              <a:round/>
              <a:headEnd/>
              <a:tailEnd/>
            </a:ln>
          </p:spPr>
          <p:txBody>
            <a:bodyPr>
              <a:prstTxWarp prst="textNoShape">
                <a:avLst/>
              </a:prstTxWarp>
            </a:bodyPr>
            <a:lstStyle/>
            <a:p>
              <a:pPr>
                <a:defRPr/>
              </a:pPr>
              <a:endParaRPr lang="en-US" b="1"/>
            </a:p>
          </p:txBody>
        </p:sp>
        <p:grpSp>
          <p:nvGrpSpPr>
            <p:cNvPr id="6" name="Group 89"/>
            <p:cNvGrpSpPr/>
            <p:nvPr/>
          </p:nvGrpSpPr>
          <p:grpSpPr bwMode="gray">
            <a:xfrm>
              <a:off x="1903412" y="2743200"/>
              <a:ext cx="301137" cy="297069"/>
              <a:chOff x="8824747" y="2999157"/>
              <a:chExt cx="201852" cy="192882"/>
            </a:xfrm>
            <a:solidFill>
              <a:schemeClr val="accent4"/>
            </a:solidFill>
          </p:grpSpPr>
          <p:sp>
            <p:nvSpPr>
              <p:cNvPr id="37" name="Freeform 259"/>
              <p:cNvSpPr>
                <a:spLocks/>
              </p:cNvSpPr>
              <p:nvPr/>
            </p:nvSpPr>
            <p:spPr bwMode="gray">
              <a:xfrm>
                <a:off x="8895021" y="3047003"/>
                <a:ext cx="131578" cy="145035"/>
              </a:xfrm>
              <a:custGeom>
                <a:avLst/>
                <a:gdLst/>
                <a:ahLst/>
                <a:cxnLst>
                  <a:cxn ang="0">
                    <a:pos x="130" y="144"/>
                  </a:cxn>
                  <a:cxn ang="0">
                    <a:pos x="87" y="144"/>
                  </a:cxn>
                  <a:cxn ang="0">
                    <a:pos x="87" y="137"/>
                  </a:cxn>
                  <a:cxn ang="0">
                    <a:pos x="87" y="70"/>
                  </a:cxn>
                  <a:cxn ang="0">
                    <a:pos x="86" y="63"/>
                  </a:cxn>
                  <a:cxn ang="0">
                    <a:pos x="65" y="46"/>
                  </a:cxn>
                  <a:cxn ang="0">
                    <a:pos x="43" y="65"/>
                  </a:cxn>
                  <a:cxn ang="0">
                    <a:pos x="42" y="73"/>
                  </a:cxn>
                  <a:cxn ang="0">
                    <a:pos x="42" y="138"/>
                  </a:cxn>
                  <a:cxn ang="0">
                    <a:pos x="42" y="144"/>
                  </a:cxn>
                  <a:cxn ang="0">
                    <a:pos x="0" y="144"/>
                  </a:cxn>
                  <a:cxn ang="0">
                    <a:pos x="0" y="15"/>
                  </a:cxn>
                  <a:cxn ang="0">
                    <a:pos x="42" y="15"/>
                  </a:cxn>
                  <a:cxn ang="0">
                    <a:pos x="42" y="33"/>
                  </a:cxn>
                  <a:cxn ang="0">
                    <a:pos x="51" y="23"/>
                  </a:cxn>
                  <a:cxn ang="0">
                    <a:pos x="127" y="47"/>
                  </a:cxn>
                  <a:cxn ang="0">
                    <a:pos x="130" y="70"/>
                  </a:cxn>
                  <a:cxn ang="0">
                    <a:pos x="130" y="141"/>
                  </a:cxn>
                  <a:cxn ang="0">
                    <a:pos x="130" y="144"/>
                  </a:cxn>
                </a:cxnLst>
                <a:rect l="0" t="0" r="r" b="b"/>
                <a:pathLst>
                  <a:path w="130" h="144">
                    <a:moveTo>
                      <a:pt x="130" y="144"/>
                    </a:moveTo>
                    <a:cubicBezTo>
                      <a:pt x="115" y="144"/>
                      <a:pt x="102" y="144"/>
                      <a:pt x="87" y="144"/>
                    </a:cubicBezTo>
                    <a:cubicBezTo>
                      <a:pt x="87" y="141"/>
                      <a:pt x="87" y="139"/>
                      <a:pt x="87" y="137"/>
                    </a:cubicBezTo>
                    <a:cubicBezTo>
                      <a:pt x="87" y="115"/>
                      <a:pt x="87" y="93"/>
                      <a:pt x="87" y="70"/>
                    </a:cubicBezTo>
                    <a:cubicBezTo>
                      <a:pt x="87" y="68"/>
                      <a:pt x="86" y="65"/>
                      <a:pt x="86" y="63"/>
                    </a:cubicBezTo>
                    <a:cubicBezTo>
                      <a:pt x="83" y="52"/>
                      <a:pt x="76" y="46"/>
                      <a:pt x="65" y="46"/>
                    </a:cubicBezTo>
                    <a:cubicBezTo>
                      <a:pt x="54" y="46"/>
                      <a:pt x="44" y="54"/>
                      <a:pt x="43" y="65"/>
                    </a:cubicBezTo>
                    <a:cubicBezTo>
                      <a:pt x="42" y="67"/>
                      <a:pt x="42" y="70"/>
                      <a:pt x="42" y="73"/>
                    </a:cubicBezTo>
                    <a:cubicBezTo>
                      <a:pt x="42" y="95"/>
                      <a:pt x="42" y="116"/>
                      <a:pt x="42" y="138"/>
                    </a:cubicBezTo>
                    <a:cubicBezTo>
                      <a:pt x="42" y="140"/>
                      <a:pt x="42" y="142"/>
                      <a:pt x="42" y="144"/>
                    </a:cubicBezTo>
                    <a:cubicBezTo>
                      <a:pt x="27" y="144"/>
                      <a:pt x="14" y="144"/>
                      <a:pt x="0" y="144"/>
                    </a:cubicBezTo>
                    <a:cubicBezTo>
                      <a:pt x="0" y="101"/>
                      <a:pt x="0" y="58"/>
                      <a:pt x="0" y="15"/>
                    </a:cubicBezTo>
                    <a:cubicBezTo>
                      <a:pt x="13" y="15"/>
                      <a:pt x="27" y="15"/>
                      <a:pt x="42" y="15"/>
                    </a:cubicBezTo>
                    <a:cubicBezTo>
                      <a:pt x="42" y="21"/>
                      <a:pt x="42" y="26"/>
                      <a:pt x="42" y="33"/>
                    </a:cubicBezTo>
                    <a:cubicBezTo>
                      <a:pt x="45" y="29"/>
                      <a:pt x="48" y="25"/>
                      <a:pt x="51" y="23"/>
                    </a:cubicBezTo>
                    <a:cubicBezTo>
                      <a:pt x="77" y="0"/>
                      <a:pt x="118" y="14"/>
                      <a:pt x="127" y="47"/>
                    </a:cubicBezTo>
                    <a:cubicBezTo>
                      <a:pt x="129" y="54"/>
                      <a:pt x="130" y="62"/>
                      <a:pt x="130" y="70"/>
                    </a:cubicBezTo>
                    <a:cubicBezTo>
                      <a:pt x="130" y="93"/>
                      <a:pt x="130" y="117"/>
                      <a:pt x="130" y="141"/>
                    </a:cubicBezTo>
                    <a:cubicBezTo>
                      <a:pt x="130" y="142"/>
                      <a:pt x="130" y="143"/>
                      <a:pt x="130" y="144"/>
                    </a:cubicBezTo>
                    <a:close/>
                  </a:path>
                </a:pathLst>
              </a:custGeom>
              <a:grpFill/>
              <a:ln w="9525">
                <a:noFill/>
                <a:round/>
                <a:headEnd/>
                <a:tailEnd/>
              </a:ln>
            </p:spPr>
            <p:txBody>
              <a:bodyPr>
                <a:prstTxWarp prst="textNoShape">
                  <a:avLst/>
                </a:prstTxWarp>
              </a:bodyPr>
              <a:lstStyle/>
              <a:p>
                <a:pPr>
                  <a:defRPr/>
                </a:pPr>
                <a:endParaRPr lang="en-US" b="1"/>
              </a:p>
            </p:txBody>
          </p:sp>
          <p:sp>
            <p:nvSpPr>
              <p:cNvPr id="38" name="Freeform 260"/>
              <p:cNvSpPr>
                <a:spLocks/>
              </p:cNvSpPr>
              <p:nvPr/>
            </p:nvSpPr>
            <p:spPr bwMode="gray">
              <a:xfrm>
                <a:off x="8827737" y="3061956"/>
                <a:ext cx="43361" cy="130083"/>
              </a:xfrm>
              <a:custGeom>
                <a:avLst/>
                <a:gdLst/>
                <a:ahLst/>
                <a:cxnLst>
                  <a:cxn ang="0">
                    <a:pos x="42" y="129"/>
                  </a:cxn>
                  <a:cxn ang="0">
                    <a:pos x="0" y="129"/>
                  </a:cxn>
                  <a:cxn ang="0">
                    <a:pos x="0" y="0"/>
                  </a:cxn>
                  <a:cxn ang="0">
                    <a:pos x="42" y="0"/>
                  </a:cxn>
                  <a:cxn ang="0">
                    <a:pos x="42" y="129"/>
                  </a:cxn>
                </a:cxnLst>
                <a:rect l="0" t="0" r="r" b="b"/>
                <a:pathLst>
                  <a:path w="42" h="129">
                    <a:moveTo>
                      <a:pt x="42" y="129"/>
                    </a:moveTo>
                    <a:cubicBezTo>
                      <a:pt x="28" y="129"/>
                      <a:pt x="14" y="129"/>
                      <a:pt x="0" y="129"/>
                    </a:cubicBezTo>
                    <a:cubicBezTo>
                      <a:pt x="0" y="86"/>
                      <a:pt x="0" y="43"/>
                      <a:pt x="0" y="0"/>
                    </a:cubicBezTo>
                    <a:cubicBezTo>
                      <a:pt x="14" y="0"/>
                      <a:pt x="28" y="0"/>
                      <a:pt x="42" y="0"/>
                    </a:cubicBezTo>
                    <a:cubicBezTo>
                      <a:pt x="42" y="43"/>
                      <a:pt x="42" y="86"/>
                      <a:pt x="42" y="129"/>
                    </a:cubicBezTo>
                    <a:close/>
                  </a:path>
                </a:pathLst>
              </a:custGeom>
              <a:grpFill/>
              <a:ln w="9525">
                <a:noFill/>
                <a:round/>
                <a:headEnd/>
                <a:tailEnd/>
              </a:ln>
            </p:spPr>
            <p:txBody>
              <a:bodyPr>
                <a:prstTxWarp prst="textNoShape">
                  <a:avLst/>
                </a:prstTxWarp>
              </a:bodyPr>
              <a:lstStyle/>
              <a:p>
                <a:pPr>
                  <a:defRPr/>
                </a:pPr>
                <a:endParaRPr lang="en-US" b="1"/>
              </a:p>
            </p:txBody>
          </p:sp>
          <p:sp>
            <p:nvSpPr>
              <p:cNvPr id="39" name="Freeform 261"/>
              <p:cNvSpPr>
                <a:spLocks/>
              </p:cNvSpPr>
              <p:nvPr/>
            </p:nvSpPr>
            <p:spPr bwMode="gray">
              <a:xfrm>
                <a:off x="8824747" y="2999157"/>
                <a:ext cx="49342" cy="46351"/>
              </a:xfrm>
              <a:custGeom>
                <a:avLst/>
                <a:gdLst/>
                <a:ahLst/>
                <a:cxnLst>
                  <a:cxn ang="0">
                    <a:pos x="24" y="45"/>
                  </a:cxn>
                  <a:cxn ang="0">
                    <a:pos x="0" y="22"/>
                  </a:cxn>
                  <a:cxn ang="0">
                    <a:pos x="24" y="0"/>
                  </a:cxn>
                  <a:cxn ang="0">
                    <a:pos x="48" y="23"/>
                  </a:cxn>
                  <a:cxn ang="0">
                    <a:pos x="24" y="45"/>
                  </a:cxn>
                </a:cxnLst>
                <a:rect l="0" t="0" r="r" b="b"/>
                <a:pathLst>
                  <a:path w="48" h="45">
                    <a:moveTo>
                      <a:pt x="24" y="45"/>
                    </a:moveTo>
                    <a:cubicBezTo>
                      <a:pt x="10" y="45"/>
                      <a:pt x="0" y="35"/>
                      <a:pt x="0" y="22"/>
                    </a:cubicBezTo>
                    <a:cubicBezTo>
                      <a:pt x="0" y="9"/>
                      <a:pt x="10" y="0"/>
                      <a:pt x="24" y="0"/>
                    </a:cubicBezTo>
                    <a:cubicBezTo>
                      <a:pt x="38" y="0"/>
                      <a:pt x="48" y="9"/>
                      <a:pt x="48" y="23"/>
                    </a:cubicBezTo>
                    <a:cubicBezTo>
                      <a:pt x="48" y="35"/>
                      <a:pt x="38" y="45"/>
                      <a:pt x="24" y="45"/>
                    </a:cubicBezTo>
                    <a:close/>
                  </a:path>
                </a:pathLst>
              </a:custGeom>
              <a:grpFill/>
              <a:ln w="9525">
                <a:noFill/>
                <a:round/>
                <a:headEnd/>
                <a:tailEnd/>
              </a:ln>
            </p:spPr>
            <p:txBody>
              <a:bodyPr>
                <a:prstTxWarp prst="textNoShape">
                  <a:avLst/>
                </a:prstTxWarp>
              </a:bodyPr>
              <a:lstStyle/>
              <a:p>
                <a:pPr>
                  <a:defRPr/>
                </a:pPr>
                <a:endParaRPr lang="en-US" b="1"/>
              </a:p>
            </p:txBody>
          </p:sp>
        </p:grpSp>
        <p:grpSp>
          <p:nvGrpSpPr>
            <p:cNvPr id="7" name="Group 55"/>
            <p:cNvGrpSpPr/>
            <p:nvPr/>
          </p:nvGrpSpPr>
          <p:grpSpPr bwMode="gray">
            <a:xfrm rot="1555470">
              <a:off x="2864551" y="2896156"/>
              <a:ext cx="332531" cy="340326"/>
              <a:chOff x="8151812" y="1143000"/>
              <a:chExt cx="645739" cy="660875"/>
            </a:xfrm>
            <a:solidFill>
              <a:srgbClr val="141919"/>
            </a:solidFill>
          </p:grpSpPr>
          <p:sp>
            <p:nvSpPr>
              <p:cNvPr id="48" name="Freeform 1855"/>
              <p:cNvSpPr>
                <a:spLocks noEditPoints="1"/>
              </p:cNvSpPr>
              <p:nvPr/>
            </p:nvSpPr>
            <p:spPr bwMode="gray">
              <a:xfrm>
                <a:off x="8151812" y="1143000"/>
                <a:ext cx="645739" cy="660875"/>
              </a:xfrm>
              <a:custGeom>
                <a:avLst/>
                <a:gdLst/>
                <a:ahLst/>
                <a:cxnLst>
                  <a:cxn ang="0">
                    <a:pos x="383" y="0"/>
                  </a:cxn>
                  <a:cxn ang="0">
                    <a:pos x="383" y="3"/>
                  </a:cxn>
                  <a:cxn ang="0">
                    <a:pos x="383" y="389"/>
                  </a:cxn>
                  <a:cxn ang="0">
                    <a:pos x="380" y="392"/>
                  </a:cxn>
                  <a:cxn ang="0">
                    <a:pos x="3" y="392"/>
                  </a:cxn>
                  <a:cxn ang="0">
                    <a:pos x="0" y="392"/>
                  </a:cxn>
                  <a:cxn ang="0">
                    <a:pos x="0" y="389"/>
                  </a:cxn>
                  <a:cxn ang="0">
                    <a:pos x="0" y="76"/>
                  </a:cxn>
                  <a:cxn ang="0">
                    <a:pos x="61" y="1"/>
                  </a:cxn>
                  <a:cxn ang="0">
                    <a:pos x="77" y="0"/>
                  </a:cxn>
                  <a:cxn ang="0">
                    <a:pos x="379" y="0"/>
                  </a:cxn>
                  <a:cxn ang="0">
                    <a:pos x="383" y="0"/>
                  </a:cxn>
                  <a:cxn ang="0">
                    <a:pos x="191" y="285"/>
                  </a:cxn>
                  <a:cxn ang="0">
                    <a:pos x="191" y="286"/>
                  </a:cxn>
                  <a:cxn ang="0">
                    <a:pos x="263" y="284"/>
                  </a:cxn>
                  <a:cxn ang="0">
                    <a:pos x="290" y="283"/>
                  </a:cxn>
                  <a:cxn ang="0">
                    <a:pos x="323" y="250"/>
                  </a:cxn>
                  <a:cxn ang="0">
                    <a:pos x="325" y="204"/>
                  </a:cxn>
                  <a:cxn ang="0">
                    <a:pos x="323" y="144"/>
                  </a:cxn>
                  <a:cxn ang="0">
                    <a:pos x="303" y="112"/>
                  </a:cxn>
                  <a:cxn ang="0">
                    <a:pos x="280" y="107"/>
                  </a:cxn>
                  <a:cxn ang="0">
                    <a:pos x="208" y="106"/>
                  </a:cxn>
                  <a:cxn ang="0">
                    <a:pos x="112" y="107"/>
                  </a:cxn>
                  <a:cxn ang="0">
                    <a:pos x="92" y="108"/>
                  </a:cxn>
                  <a:cxn ang="0">
                    <a:pos x="60" y="141"/>
                  </a:cxn>
                  <a:cxn ang="0">
                    <a:pos x="58" y="189"/>
                  </a:cxn>
                  <a:cxn ang="0">
                    <a:pos x="60" y="246"/>
                  </a:cxn>
                  <a:cxn ang="0">
                    <a:pos x="97" y="284"/>
                  </a:cxn>
                  <a:cxn ang="0">
                    <a:pos x="145" y="285"/>
                  </a:cxn>
                  <a:cxn ang="0">
                    <a:pos x="191" y="285"/>
                  </a:cxn>
                </a:cxnLst>
                <a:rect l="0" t="0" r="r" b="b"/>
                <a:pathLst>
                  <a:path w="383" h="392">
                    <a:moveTo>
                      <a:pt x="383" y="0"/>
                    </a:moveTo>
                    <a:cubicBezTo>
                      <a:pt x="383" y="1"/>
                      <a:pt x="383" y="2"/>
                      <a:pt x="383" y="3"/>
                    </a:cubicBezTo>
                    <a:cubicBezTo>
                      <a:pt x="383" y="131"/>
                      <a:pt x="383" y="260"/>
                      <a:pt x="383" y="389"/>
                    </a:cubicBezTo>
                    <a:cubicBezTo>
                      <a:pt x="383" y="391"/>
                      <a:pt x="382" y="392"/>
                      <a:pt x="380" y="392"/>
                    </a:cubicBezTo>
                    <a:cubicBezTo>
                      <a:pt x="254" y="392"/>
                      <a:pt x="129" y="392"/>
                      <a:pt x="3" y="392"/>
                    </a:cubicBezTo>
                    <a:cubicBezTo>
                      <a:pt x="2" y="392"/>
                      <a:pt x="1" y="392"/>
                      <a:pt x="0" y="392"/>
                    </a:cubicBezTo>
                    <a:cubicBezTo>
                      <a:pt x="0" y="391"/>
                      <a:pt x="0" y="390"/>
                      <a:pt x="0" y="389"/>
                    </a:cubicBezTo>
                    <a:cubicBezTo>
                      <a:pt x="0" y="284"/>
                      <a:pt x="0" y="180"/>
                      <a:pt x="0" y="76"/>
                    </a:cubicBezTo>
                    <a:cubicBezTo>
                      <a:pt x="0" y="40"/>
                      <a:pt x="27" y="8"/>
                      <a:pt x="61" y="1"/>
                    </a:cubicBezTo>
                    <a:cubicBezTo>
                      <a:pt x="67" y="0"/>
                      <a:pt x="72" y="0"/>
                      <a:pt x="77" y="0"/>
                    </a:cubicBezTo>
                    <a:cubicBezTo>
                      <a:pt x="178" y="0"/>
                      <a:pt x="278" y="0"/>
                      <a:pt x="379" y="0"/>
                    </a:cubicBezTo>
                    <a:cubicBezTo>
                      <a:pt x="380" y="0"/>
                      <a:pt x="381" y="0"/>
                      <a:pt x="383" y="0"/>
                    </a:cubicBezTo>
                    <a:close/>
                    <a:moveTo>
                      <a:pt x="191" y="285"/>
                    </a:moveTo>
                    <a:cubicBezTo>
                      <a:pt x="191" y="285"/>
                      <a:pt x="191" y="286"/>
                      <a:pt x="191" y="286"/>
                    </a:cubicBezTo>
                    <a:cubicBezTo>
                      <a:pt x="215" y="285"/>
                      <a:pt x="239" y="285"/>
                      <a:pt x="263" y="284"/>
                    </a:cubicBezTo>
                    <a:cubicBezTo>
                      <a:pt x="272" y="284"/>
                      <a:pt x="281" y="284"/>
                      <a:pt x="290" y="283"/>
                    </a:cubicBezTo>
                    <a:cubicBezTo>
                      <a:pt x="306" y="282"/>
                      <a:pt x="321" y="267"/>
                      <a:pt x="323" y="250"/>
                    </a:cubicBezTo>
                    <a:cubicBezTo>
                      <a:pt x="324" y="235"/>
                      <a:pt x="325" y="220"/>
                      <a:pt x="325" y="204"/>
                    </a:cubicBezTo>
                    <a:cubicBezTo>
                      <a:pt x="325" y="184"/>
                      <a:pt x="324" y="164"/>
                      <a:pt x="323" y="144"/>
                    </a:cubicBezTo>
                    <a:cubicBezTo>
                      <a:pt x="322" y="130"/>
                      <a:pt x="315" y="119"/>
                      <a:pt x="303" y="112"/>
                    </a:cubicBezTo>
                    <a:cubicBezTo>
                      <a:pt x="296" y="108"/>
                      <a:pt x="288" y="107"/>
                      <a:pt x="280" y="107"/>
                    </a:cubicBezTo>
                    <a:cubicBezTo>
                      <a:pt x="256" y="107"/>
                      <a:pt x="232" y="106"/>
                      <a:pt x="208" y="106"/>
                    </a:cubicBezTo>
                    <a:cubicBezTo>
                      <a:pt x="176" y="106"/>
                      <a:pt x="144" y="107"/>
                      <a:pt x="112" y="107"/>
                    </a:cubicBezTo>
                    <a:cubicBezTo>
                      <a:pt x="105" y="107"/>
                      <a:pt x="98" y="107"/>
                      <a:pt x="92" y="108"/>
                    </a:cubicBezTo>
                    <a:cubicBezTo>
                      <a:pt x="75" y="111"/>
                      <a:pt x="62" y="124"/>
                      <a:pt x="60" y="141"/>
                    </a:cubicBezTo>
                    <a:cubicBezTo>
                      <a:pt x="59" y="157"/>
                      <a:pt x="58" y="173"/>
                      <a:pt x="58" y="189"/>
                    </a:cubicBezTo>
                    <a:cubicBezTo>
                      <a:pt x="58" y="208"/>
                      <a:pt x="59" y="227"/>
                      <a:pt x="60" y="246"/>
                    </a:cubicBezTo>
                    <a:cubicBezTo>
                      <a:pt x="60" y="267"/>
                      <a:pt x="76" y="283"/>
                      <a:pt x="97" y="284"/>
                    </a:cubicBezTo>
                    <a:cubicBezTo>
                      <a:pt x="113" y="284"/>
                      <a:pt x="129" y="285"/>
                      <a:pt x="145" y="285"/>
                    </a:cubicBezTo>
                    <a:cubicBezTo>
                      <a:pt x="160" y="285"/>
                      <a:pt x="176" y="285"/>
                      <a:pt x="191" y="285"/>
                    </a:cubicBezTo>
                    <a:close/>
                  </a:path>
                </a:pathLst>
              </a:custGeom>
              <a:solidFill>
                <a:schemeClr val="accent4"/>
              </a:solidFill>
              <a:ln w="9525">
                <a:noFill/>
                <a:round/>
                <a:headEnd/>
                <a:tailEnd/>
              </a:ln>
            </p:spPr>
            <p:txBody>
              <a:bodyPr>
                <a:prstTxWarp prst="textNoShape">
                  <a:avLst/>
                </a:prstTxWarp>
              </a:bodyPr>
              <a:lstStyle/>
              <a:p>
                <a:pPr>
                  <a:defRPr/>
                </a:pPr>
                <a:endParaRPr lang="en-US" b="1"/>
              </a:p>
            </p:txBody>
          </p:sp>
          <p:sp>
            <p:nvSpPr>
              <p:cNvPr id="50" name="Freeform 1857"/>
              <p:cNvSpPr>
                <a:spLocks/>
              </p:cNvSpPr>
              <p:nvPr/>
            </p:nvSpPr>
            <p:spPr bwMode="gray">
              <a:xfrm>
                <a:off x="8409100" y="1385152"/>
                <a:ext cx="146302" cy="171525"/>
              </a:xfrm>
              <a:custGeom>
                <a:avLst/>
                <a:gdLst/>
                <a:ahLst/>
                <a:cxnLst>
                  <a:cxn ang="0">
                    <a:pos x="0" y="101"/>
                  </a:cxn>
                  <a:cxn ang="0">
                    <a:pos x="0" y="0"/>
                  </a:cxn>
                  <a:cxn ang="0">
                    <a:pos x="87" y="51"/>
                  </a:cxn>
                  <a:cxn ang="0">
                    <a:pos x="0" y="101"/>
                  </a:cxn>
                </a:cxnLst>
                <a:rect l="0" t="0" r="r" b="b"/>
                <a:pathLst>
                  <a:path w="87" h="101">
                    <a:moveTo>
                      <a:pt x="0" y="101"/>
                    </a:moveTo>
                    <a:cubicBezTo>
                      <a:pt x="0" y="67"/>
                      <a:pt x="0" y="34"/>
                      <a:pt x="0" y="0"/>
                    </a:cubicBezTo>
                    <a:cubicBezTo>
                      <a:pt x="29" y="17"/>
                      <a:pt x="58" y="34"/>
                      <a:pt x="87" y="51"/>
                    </a:cubicBezTo>
                    <a:cubicBezTo>
                      <a:pt x="58" y="68"/>
                      <a:pt x="29" y="84"/>
                      <a:pt x="0" y="101"/>
                    </a:cubicBezTo>
                    <a:close/>
                  </a:path>
                </a:pathLst>
              </a:custGeom>
              <a:solidFill>
                <a:schemeClr val="accent4"/>
              </a:solidFill>
              <a:ln w="9525">
                <a:noFill/>
                <a:round/>
                <a:headEnd/>
                <a:tailEnd/>
              </a:ln>
            </p:spPr>
            <p:txBody>
              <a:bodyPr>
                <a:prstTxWarp prst="textNoShape">
                  <a:avLst/>
                </a:prstTxWarp>
              </a:bodyPr>
              <a:lstStyle/>
              <a:p>
                <a:pPr>
                  <a:defRPr/>
                </a:pPr>
                <a:endParaRPr lang="en-US" b="1"/>
              </a:p>
            </p:txBody>
          </p:sp>
        </p:grpSp>
        <p:sp>
          <p:nvSpPr>
            <p:cNvPr id="53" name="Freeform 1389"/>
            <p:cNvSpPr>
              <a:spLocks noEditPoints="1"/>
            </p:cNvSpPr>
            <p:nvPr/>
          </p:nvSpPr>
          <p:spPr bwMode="gray">
            <a:xfrm rot="854399">
              <a:off x="2384172" y="2103364"/>
              <a:ext cx="277740" cy="277712"/>
            </a:xfrm>
            <a:custGeom>
              <a:avLst/>
              <a:gdLst/>
              <a:ahLst/>
              <a:cxnLst>
                <a:cxn ang="0">
                  <a:pos x="105" y="208"/>
                </a:cxn>
                <a:cxn ang="0">
                  <a:pos x="58" y="208"/>
                </a:cxn>
                <a:cxn ang="0">
                  <a:pos x="0" y="141"/>
                </a:cxn>
                <a:cxn ang="0">
                  <a:pos x="0" y="68"/>
                </a:cxn>
                <a:cxn ang="0">
                  <a:pos x="63" y="1"/>
                </a:cxn>
                <a:cxn ang="0">
                  <a:pos x="114" y="2"/>
                </a:cxn>
                <a:cxn ang="0">
                  <a:pos x="170" y="66"/>
                </a:cxn>
                <a:cxn ang="0">
                  <a:pos x="185" y="79"/>
                </a:cxn>
                <a:cxn ang="0">
                  <a:pos x="208" y="104"/>
                </a:cxn>
                <a:cxn ang="0">
                  <a:pos x="208" y="149"/>
                </a:cxn>
                <a:cxn ang="0">
                  <a:pos x="141" y="209"/>
                </a:cxn>
                <a:cxn ang="0">
                  <a:pos x="105" y="209"/>
                </a:cxn>
                <a:cxn ang="0">
                  <a:pos x="105" y="208"/>
                </a:cxn>
                <a:cxn ang="0">
                  <a:pos x="105" y="154"/>
                </a:cxn>
                <a:cxn ang="0">
                  <a:pos x="141" y="154"/>
                </a:cxn>
                <a:cxn ang="0">
                  <a:pos x="154" y="143"/>
                </a:cxn>
                <a:cxn ang="0">
                  <a:pos x="141" y="130"/>
                </a:cxn>
                <a:cxn ang="0">
                  <a:pos x="69" y="130"/>
                </a:cxn>
                <a:cxn ang="0">
                  <a:pos x="56" y="143"/>
                </a:cxn>
                <a:cxn ang="0">
                  <a:pos x="69" y="154"/>
                </a:cxn>
                <a:cxn ang="0">
                  <a:pos x="105" y="154"/>
                </a:cxn>
                <a:cxn ang="0">
                  <a:pos x="87" y="56"/>
                </a:cxn>
                <a:cxn ang="0">
                  <a:pos x="66" y="56"/>
                </a:cxn>
                <a:cxn ang="0">
                  <a:pos x="56" y="67"/>
                </a:cxn>
                <a:cxn ang="0">
                  <a:pos x="65" y="78"/>
                </a:cxn>
                <a:cxn ang="0">
                  <a:pos x="106" y="78"/>
                </a:cxn>
                <a:cxn ang="0">
                  <a:pos x="115" y="67"/>
                </a:cxn>
                <a:cxn ang="0">
                  <a:pos x="105" y="56"/>
                </a:cxn>
                <a:cxn ang="0">
                  <a:pos x="87" y="56"/>
                </a:cxn>
              </a:cxnLst>
              <a:rect l="0" t="0" r="r" b="b"/>
              <a:pathLst>
                <a:path w="209" h="210">
                  <a:moveTo>
                    <a:pt x="105" y="208"/>
                  </a:moveTo>
                  <a:cubicBezTo>
                    <a:pt x="89" y="208"/>
                    <a:pt x="73" y="210"/>
                    <a:pt x="58" y="208"/>
                  </a:cubicBezTo>
                  <a:cubicBezTo>
                    <a:pt x="24" y="203"/>
                    <a:pt x="1" y="175"/>
                    <a:pt x="0" y="141"/>
                  </a:cubicBezTo>
                  <a:cubicBezTo>
                    <a:pt x="0" y="117"/>
                    <a:pt x="0" y="92"/>
                    <a:pt x="0" y="68"/>
                  </a:cubicBezTo>
                  <a:cubicBezTo>
                    <a:pt x="1" y="33"/>
                    <a:pt x="28" y="3"/>
                    <a:pt x="63" y="1"/>
                  </a:cubicBezTo>
                  <a:cubicBezTo>
                    <a:pt x="80" y="0"/>
                    <a:pt x="97" y="0"/>
                    <a:pt x="114" y="2"/>
                  </a:cubicBezTo>
                  <a:cubicBezTo>
                    <a:pt x="147" y="7"/>
                    <a:pt x="169" y="33"/>
                    <a:pt x="170" y="66"/>
                  </a:cubicBezTo>
                  <a:cubicBezTo>
                    <a:pt x="171" y="76"/>
                    <a:pt x="174" y="79"/>
                    <a:pt x="185" y="79"/>
                  </a:cubicBezTo>
                  <a:cubicBezTo>
                    <a:pt x="209" y="80"/>
                    <a:pt x="209" y="80"/>
                    <a:pt x="208" y="104"/>
                  </a:cubicBezTo>
                  <a:cubicBezTo>
                    <a:pt x="208" y="119"/>
                    <a:pt x="209" y="134"/>
                    <a:pt x="208" y="149"/>
                  </a:cubicBezTo>
                  <a:cubicBezTo>
                    <a:pt x="204" y="184"/>
                    <a:pt x="176" y="208"/>
                    <a:pt x="141" y="209"/>
                  </a:cubicBezTo>
                  <a:cubicBezTo>
                    <a:pt x="129" y="209"/>
                    <a:pt x="117" y="209"/>
                    <a:pt x="105" y="209"/>
                  </a:cubicBezTo>
                  <a:cubicBezTo>
                    <a:pt x="105" y="209"/>
                    <a:pt x="105" y="208"/>
                    <a:pt x="105" y="208"/>
                  </a:cubicBezTo>
                  <a:close/>
                  <a:moveTo>
                    <a:pt x="105" y="154"/>
                  </a:moveTo>
                  <a:cubicBezTo>
                    <a:pt x="117" y="154"/>
                    <a:pt x="129" y="154"/>
                    <a:pt x="141" y="154"/>
                  </a:cubicBezTo>
                  <a:cubicBezTo>
                    <a:pt x="149" y="154"/>
                    <a:pt x="153" y="151"/>
                    <a:pt x="154" y="143"/>
                  </a:cubicBezTo>
                  <a:cubicBezTo>
                    <a:pt x="154" y="135"/>
                    <a:pt x="149" y="131"/>
                    <a:pt x="141" y="130"/>
                  </a:cubicBezTo>
                  <a:cubicBezTo>
                    <a:pt x="117" y="130"/>
                    <a:pt x="93" y="130"/>
                    <a:pt x="69" y="130"/>
                  </a:cubicBezTo>
                  <a:cubicBezTo>
                    <a:pt x="61" y="131"/>
                    <a:pt x="56" y="136"/>
                    <a:pt x="56" y="143"/>
                  </a:cubicBezTo>
                  <a:cubicBezTo>
                    <a:pt x="57" y="151"/>
                    <a:pt x="62" y="154"/>
                    <a:pt x="69" y="154"/>
                  </a:cubicBezTo>
                  <a:cubicBezTo>
                    <a:pt x="81" y="154"/>
                    <a:pt x="93" y="154"/>
                    <a:pt x="105" y="154"/>
                  </a:cubicBezTo>
                  <a:close/>
                  <a:moveTo>
                    <a:pt x="87" y="56"/>
                  </a:moveTo>
                  <a:cubicBezTo>
                    <a:pt x="80" y="56"/>
                    <a:pt x="73" y="56"/>
                    <a:pt x="66" y="56"/>
                  </a:cubicBezTo>
                  <a:cubicBezTo>
                    <a:pt x="60" y="56"/>
                    <a:pt x="56" y="60"/>
                    <a:pt x="56" y="67"/>
                  </a:cubicBezTo>
                  <a:cubicBezTo>
                    <a:pt x="56" y="73"/>
                    <a:pt x="59" y="78"/>
                    <a:pt x="65" y="78"/>
                  </a:cubicBezTo>
                  <a:cubicBezTo>
                    <a:pt x="79" y="79"/>
                    <a:pt x="92" y="79"/>
                    <a:pt x="106" y="78"/>
                  </a:cubicBezTo>
                  <a:cubicBezTo>
                    <a:pt x="112" y="78"/>
                    <a:pt x="115" y="73"/>
                    <a:pt x="115" y="67"/>
                  </a:cubicBezTo>
                  <a:cubicBezTo>
                    <a:pt x="115" y="60"/>
                    <a:pt x="112" y="56"/>
                    <a:pt x="105" y="56"/>
                  </a:cubicBezTo>
                  <a:cubicBezTo>
                    <a:pt x="99" y="56"/>
                    <a:pt x="93" y="56"/>
                    <a:pt x="87" y="56"/>
                  </a:cubicBezTo>
                  <a:close/>
                </a:path>
              </a:pathLst>
            </a:custGeom>
            <a:solidFill>
              <a:schemeClr val="accent4"/>
            </a:solidFill>
            <a:ln w="9525">
              <a:noFill/>
              <a:round/>
              <a:headEnd/>
              <a:tailEnd/>
            </a:ln>
          </p:spPr>
          <p:txBody>
            <a:bodyPr>
              <a:prstTxWarp prst="textNoShape">
                <a:avLst/>
              </a:prstTxWarp>
            </a:bodyPr>
            <a:lstStyle/>
            <a:p>
              <a:pPr>
                <a:defRPr/>
              </a:pPr>
              <a:endParaRPr lang="en-US" b="1"/>
            </a:p>
          </p:txBody>
        </p:sp>
      </p:gr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pPr/>
              <a:t>23</a:t>
            </a:fld>
            <a:endParaRPr lang="en-US" dirty="0"/>
          </a:p>
        </p:txBody>
      </p:sp>
    </p:spTree>
    <p:extLst>
      <p:ext uri="{BB962C8B-B14F-4D97-AF65-F5344CB8AC3E}">
        <p14:creationId xmlns:p14="http://schemas.microsoft.com/office/powerpoint/2010/main" val="41759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dirty="0" smtClean="0">
                <a:ea typeface="ＭＳ Ｐゴシック" charset="-128"/>
                <a:cs typeface="ＭＳ Ｐゴシック" charset="-128"/>
              </a:rPr>
              <a:t>Thank You! </a:t>
            </a:r>
            <a:endParaRPr lang="en-US" dirty="0">
              <a:ea typeface="ＭＳ Ｐゴシック" charset="-128"/>
              <a:cs typeface="ＭＳ Ｐゴシック" charset="-128"/>
            </a:endParaRPr>
          </a:p>
        </p:txBody>
      </p:sp>
      <p:sp>
        <p:nvSpPr>
          <p:cNvPr id="10" name="Rectangle 9"/>
          <p:cNvSpPr/>
          <p:nvPr/>
        </p:nvSpPr>
        <p:spPr bwMode="gray">
          <a:xfrm>
            <a:off x="3261952" y="5181613"/>
            <a:ext cx="5664927" cy="1261809"/>
          </a:xfrm>
          <a:prstGeom prst="rect">
            <a:avLst/>
          </a:prstGeom>
        </p:spPr>
        <p:txBody>
          <a:bodyPr wrap="none" lIns="121845" tIns="60923" rIns="121845" bIns="60923">
            <a:spAutoFit/>
          </a:bodyPr>
          <a:lstStyle/>
          <a:p>
            <a:pPr algn="ctr">
              <a:defRPr/>
            </a:pPr>
            <a:r>
              <a:rPr lang="en-US" sz="3700" kern="0" dirty="0">
                <a:solidFill>
                  <a:srgbClr val="FF0000"/>
                </a:solidFill>
              </a:rPr>
              <a:t>Visit: </a:t>
            </a:r>
            <a:r>
              <a:rPr lang="en-US" sz="3700" u="sng" kern="0" dirty="0"/>
              <a:t>oracle.com/</a:t>
            </a:r>
            <a:r>
              <a:rPr lang="en-US" sz="3700" u="sng" kern="0" dirty="0" smtClean="0"/>
              <a:t>mobile </a:t>
            </a:r>
          </a:p>
          <a:p>
            <a:pPr algn="ctr">
              <a:defRPr/>
            </a:pPr>
            <a:r>
              <a:rPr lang="en-US" sz="3700" kern="0" dirty="0" smtClean="0">
                <a:solidFill>
                  <a:schemeClr val="accent1"/>
                </a:solidFill>
              </a:rPr>
              <a:t>Or</a:t>
            </a:r>
            <a:r>
              <a:rPr lang="en-US" sz="3700" kern="0" dirty="0" smtClean="0"/>
              <a:t> </a:t>
            </a:r>
            <a:r>
              <a:rPr lang="en-US" sz="3700" u="sng" kern="0" dirty="0" err="1" smtClean="0"/>
              <a:t>cloud.oracle.com</a:t>
            </a:r>
            <a:r>
              <a:rPr lang="en-US" sz="3700" u="sng" kern="0" dirty="0" smtClean="0"/>
              <a:t>/mobile</a:t>
            </a:r>
            <a:endParaRPr lang="en-US" sz="3700" u="sng" kern="0" dirty="0"/>
          </a:p>
        </p:txBody>
      </p:sp>
      <p:grpSp>
        <p:nvGrpSpPr>
          <p:cNvPr id="2" name="Group 56"/>
          <p:cNvGrpSpPr>
            <a:grpSpLocks/>
          </p:cNvGrpSpPr>
          <p:nvPr/>
        </p:nvGrpSpPr>
        <p:grpSpPr bwMode="auto">
          <a:xfrm>
            <a:off x="4570422" y="2003425"/>
            <a:ext cx="3047999" cy="3270250"/>
            <a:chOff x="599902" y="2019209"/>
            <a:chExt cx="3231886" cy="3467191"/>
          </a:xfrm>
        </p:grpSpPr>
        <p:grpSp>
          <p:nvGrpSpPr>
            <p:cNvPr id="3" name="Group 70"/>
            <p:cNvGrpSpPr>
              <a:grpSpLocks/>
            </p:cNvGrpSpPr>
            <p:nvPr/>
          </p:nvGrpSpPr>
          <p:grpSpPr bwMode="auto">
            <a:xfrm rot="-1347710">
              <a:off x="599902" y="2100323"/>
              <a:ext cx="3231886" cy="3386077"/>
              <a:chOff x="6488691" y="2745948"/>
              <a:chExt cx="3099765" cy="3145831"/>
            </a:xfrm>
          </p:grpSpPr>
          <p:grpSp>
            <p:nvGrpSpPr>
              <p:cNvPr id="4" name="Group 71"/>
              <p:cNvGrpSpPr>
                <a:grpSpLocks/>
              </p:cNvGrpSpPr>
              <p:nvPr/>
            </p:nvGrpSpPr>
            <p:grpSpPr bwMode="auto">
              <a:xfrm>
                <a:off x="6488691" y="2745948"/>
                <a:ext cx="3099765" cy="3145831"/>
                <a:chOff x="5025352" y="1346745"/>
                <a:chExt cx="2589300" cy="2627096"/>
              </a:xfrm>
            </p:grpSpPr>
            <p:sp>
              <p:nvSpPr>
                <p:cNvPr id="26" name="Arc 25"/>
                <p:cNvSpPr/>
                <p:nvPr/>
              </p:nvSpPr>
              <p:spPr bwMode="gray">
                <a:xfrm rot="18043315">
                  <a:off x="4970063" y="1392083"/>
                  <a:ext cx="1772024" cy="1657422"/>
                </a:xfrm>
                <a:prstGeom prst="arc">
                  <a:avLst/>
                </a:prstGeom>
                <a:ln w="12700">
                  <a:solidFill>
                    <a:schemeClr val="accent5">
                      <a:lumMod val="40000"/>
                      <a:lumOff val="60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lIns="68589" tIns="34295" rIns="68589" bIns="34295" anchor="ctr"/>
                <a:lstStyle/>
                <a:p>
                  <a:pPr algn="ctr">
                    <a:defRPr/>
                  </a:pPr>
                  <a:endParaRPr lang="en-US" b="1" dirty="0"/>
                </a:p>
              </p:txBody>
            </p:sp>
            <p:sp>
              <p:nvSpPr>
                <p:cNvPr id="27" name="Arc 26"/>
                <p:cNvSpPr/>
                <p:nvPr/>
              </p:nvSpPr>
              <p:spPr bwMode="gray">
                <a:xfrm rot="9293029">
                  <a:off x="5426560" y="2485316"/>
                  <a:ext cx="1772052" cy="1372437"/>
                </a:xfrm>
                <a:prstGeom prst="arc">
                  <a:avLst>
                    <a:gd name="adj1" fmla="val 12534443"/>
                    <a:gd name="adj2" fmla="val 0"/>
                  </a:avLst>
                </a:prstGeom>
                <a:ln w="12700">
                  <a:solidFill>
                    <a:schemeClr val="accent5">
                      <a:lumMod val="40000"/>
                      <a:lumOff val="60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lIns="68589" tIns="34295" rIns="68589" bIns="34295" anchor="ctr"/>
                <a:lstStyle/>
                <a:p>
                  <a:pPr algn="ctr">
                    <a:defRPr/>
                  </a:pPr>
                  <a:endParaRPr lang="en-US" b="1" dirty="0"/>
                </a:p>
              </p:txBody>
            </p:sp>
            <p:sp>
              <p:nvSpPr>
                <p:cNvPr id="28" name="Arc 27"/>
                <p:cNvSpPr/>
                <p:nvPr/>
              </p:nvSpPr>
              <p:spPr bwMode="gray">
                <a:xfrm rot="782861">
                  <a:off x="5032574" y="1818035"/>
                  <a:ext cx="1653376" cy="1258829"/>
                </a:xfrm>
                <a:prstGeom prst="arc">
                  <a:avLst>
                    <a:gd name="adj1" fmla="val 12587156"/>
                    <a:gd name="adj2" fmla="val 2548745"/>
                  </a:avLst>
                </a:prstGeom>
                <a:ln w="12700">
                  <a:solidFill>
                    <a:schemeClr val="accent5">
                      <a:lumMod val="40000"/>
                      <a:lumOff val="60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lIns="68589" tIns="34295" rIns="68589" bIns="34295" anchor="ctr"/>
                <a:lstStyle/>
                <a:p>
                  <a:pPr algn="ctr">
                    <a:defRPr/>
                  </a:pPr>
                  <a:endParaRPr lang="en-US" b="1" dirty="0"/>
                </a:p>
              </p:txBody>
            </p:sp>
            <p:sp>
              <p:nvSpPr>
                <p:cNvPr id="29" name="Arc 28"/>
                <p:cNvSpPr/>
                <p:nvPr/>
              </p:nvSpPr>
              <p:spPr bwMode="gray">
                <a:xfrm rot="5054344">
                  <a:off x="6357184" y="1466733"/>
                  <a:ext cx="1257524" cy="1256889"/>
                </a:xfrm>
                <a:prstGeom prst="arc">
                  <a:avLst>
                    <a:gd name="adj1" fmla="val 15554477"/>
                    <a:gd name="adj2" fmla="val 3682070"/>
                  </a:avLst>
                </a:prstGeom>
                <a:ln w="12700">
                  <a:solidFill>
                    <a:schemeClr val="accent5">
                      <a:lumMod val="40000"/>
                      <a:lumOff val="60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lIns="68589" tIns="34295" rIns="68589" bIns="34295" anchor="ctr"/>
                <a:lstStyle/>
                <a:p>
                  <a:pPr algn="ctr">
                    <a:defRPr/>
                  </a:pPr>
                  <a:endParaRPr lang="en-US" b="1" dirty="0"/>
                </a:p>
              </p:txBody>
            </p:sp>
            <p:sp>
              <p:nvSpPr>
                <p:cNvPr id="30" name="Arc 29"/>
                <p:cNvSpPr/>
                <p:nvPr/>
              </p:nvSpPr>
              <p:spPr bwMode="gray">
                <a:xfrm rot="15812365">
                  <a:off x="5106851" y="2250863"/>
                  <a:ext cx="1772023" cy="1657421"/>
                </a:xfrm>
                <a:prstGeom prst="arc">
                  <a:avLst>
                    <a:gd name="adj1" fmla="val 17629918"/>
                    <a:gd name="adj2" fmla="val 0"/>
                  </a:avLst>
                </a:prstGeom>
                <a:ln w="12700">
                  <a:solidFill>
                    <a:schemeClr val="accent5">
                      <a:lumMod val="40000"/>
                      <a:lumOff val="60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lIns="68589" tIns="34295" rIns="68589" bIns="34295" anchor="ctr"/>
                <a:lstStyle/>
                <a:p>
                  <a:pPr algn="ctr">
                    <a:defRPr/>
                  </a:pPr>
                  <a:endParaRPr lang="en-US" b="1" dirty="0"/>
                </a:p>
              </p:txBody>
            </p:sp>
            <p:sp>
              <p:nvSpPr>
                <p:cNvPr id="31" name="Arc 30"/>
                <p:cNvSpPr/>
                <p:nvPr/>
              </p:nvSpPr>
              <p:spPr bwMode="gray">
                <a:xfrm rot="2271778">
                  <a:off x="5918570" y="1370100"/>
                  <a:ext cx="1258238" cy="1257524"/>
                </a:xfrm>
                <a:prstGeom prst="arc">
                  <a:avLst>
                    <a:gd name="adj1" fmla="val 15554477"/>
                    <a:gd name="adj2" fmla="val 0"/>
                  </a:avLst>
                </a:prstGeom>
                <a:ln w="12700">
                  <a:solidFill>
                    <a:schemeClr val="accent5">
                      <a:lumMod val="40000"/>
                      <a:lumOff val="60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lIns="68589" tIns="34295" rIns="68589" bIns="34295" anchor="ctr"/>
                <a:lstStyle/>
                <a:p>
                  <a:pPr algn="ctr">
                    <a:defRPr/>
                  </a:pPr>
                  <a:endParaRPr lang="en-US" b="1" dirty="0"/>
                </a:p>
              </p:txBody>
            </p:sp>
          </p:grpSp>
          <p:sp>
            <p:nvSpPr>
              <p:cNvPr id="19" name="Freeform 7"/>
              <p:cNvSpPr>
                <a:spLocks noChangeArrowheads="1"/>
              </p:cNvSpPr>
              <p:nvPr/>
            </p:nvSpPr>
            <p:spPr bwMode="gray">
              <a:xfrm>
                <a:off x="8224441" y="4975811"/>
                <a:ext cx="51663" cy="51601"/>
              </a:xfrm>
              <a:custGeom>
                <a:avLst/>
                <a:gdLst>
                  <a:gd name="T0" fmla="*/ 0 w 1247"/>
                  <a:gd name="T1" fmla="*/ 623 h 1247"/>
                  <a:gd name="T2" fmla="*/ 0 w 1247"/>
                  <a:gd name="T3" fmla="*/ 623 h 1247"/>
                  <a:gd name="T4" fmla="*/ 0 w 1247"/>
                  <a:gd name="T5" fmla="*/ 188 h 1247"/>
                  <a:gd name="T6" fmla="*/ 186 w 1247"/>
                  <a:gd name="T7" fmla="*/ 0 h 1247"/>
                  <a:gd name="T8" fmla="*/ 1058 w 1247"/>
                  <a:gd name="T9" fmla="*/ 0 h 1247"/>
                  <a:gd name="T10" fmla="*/ 1246 w 1247"/>
                  <a:gd name="T11" fmla="*/ 188 h 1247"/>
                  <a:gd name="T12" fmla="*/ 1246 w 1247"/>
                  <a:gd name="T13" fmla="*/ 1060 h 1247"/>
                  <a:gd name="T14" fmla="*/ 1058 w 1247"/>
                  <a:gd name="T15" fmla="*/ 1246 h 1247"/>
                  <a:gd name="T16" fmla="*/ 186 w 1247"/>
                  <a:gd name="T17" fmla="*/ 1246 h 1247"/>
                  <a:gd name="T18" fmla="*/ 0 w 1247"/>
                  <a:gd name="T19" fmla="*/ 1060 h 1247"/>
                  <a:gd name="T20" fmla="*/ 0 w 1247"/>
                  <a:gd name="T21" fmla="*/ 623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7" h="1247">
                    <a:moveTo>
                      <a:pt x="0" y="623"/>
                    </a:moveTo>
                    <a:lnTo>
                      <a:pt x="0" y="623"/>
                    </a:lnTo>
                    <a:cubicBezTo>
                      <a:pt x="0" y="468"/>
                      <a:pt x="0" y="343"/>
                      <a:pt x="0" y="188"/>
                    </a:cubicBezTo>
                    <a:cubicBezTo>
                      <a:pt x="0" y="63"/>
                      <a:pt x="61" y="0"/>
                      <a:pt x="186" y="0"/>
                    </a:cubicBezTo>
                    <a:cubicBezTo>
                      <a:pt x="467" y="0"/>
                      <a:pt x="778" y="0"/>
                      <a:pt x="1058" y="0"/>
                    </a:cubicBezTo>
                    <a:cubicBezTo>
                      <a:pt x="1183" y="0"/>
                      <a:pt x="1246" y="63"/>
                      <a:pt x="1246" y="188"/>
                    </a:cubicBezTo>
                    <a:cubicBezTo>
                      <a:pt x="1246" y="468"/>
                      <a:pt x="1246" y="780"/>
                      <a:pt x="1246" y="1060"/>
                    </a:cubicBezTo>
                    <a:cubicBezTo>
                      <a:pt x="1246" y="1185"/>
                      <a:pt x="1183" y="1246"/>
                      <a:pt x="1058" y="1246"/>
                    </a:cubicBezTo>
                    <a:cubicBezTo>
                      <a:pt x="778" y="1246"/>
                      <a:pt x="467" y="1246"/>
                      <a:pt x="186" y="1246"/>
                    </a:cubicBezTo>
                    <a:cubicBezTo>
                      <a:pt x="61" y="1246"/>
                      <a:pt x="0" y="1185"/>
                      <a:pt x="0" y="1060"/>
                    </a:cubicBezTo>
                    <a:cubicBezTo>
                      <a:pt x="0" y="904"/>
                      <a:pt x="0" y="780"/>
                      <a:pt x="0" y="623"/>
                    </a:cubicBezTo>
                  </a:path>
                </a:pathLst>
              </a:custGeom>
              <a:solidFill>
                <a:schemeClr val="accent4"/>
              </a:solidFill>
              <a:ln>
                <a:noFill/>
              </a:ln>
              <a:effectLst/>
            </p:spPr>
            <p:txBody>
              <a:bodyPr wrap="none" lIns="76179" tIns="38089" rIns="76179" bIns="38089" anchor="ctr"/>
              <a:lstStyle/>
              <a:p>
                <a:pPr>
                  <a:defRPr/>
                </a:pPr>
                <a:endParaRPr lang="en-US" b="1" kern="0" dirty="0">
                  <a:solidFill>
                    <a:sysClr val="windowText" lastClr="000000"/>
                  </a:solidFill>
                  <a:latin typeface="+mn-lt"/>
                  <a:ea typeface="+mn-ea"/>
                </a:endParaRPr>
              </a:p>
            </p:txBody>
          </p:sp>
          <p:sp>
            <p:nvSpPr>
              <p:cNvPr id="20" name="Freeform 8"/>
              <p:cNvSpPr>
                <a:spLocks noChangeArrowheads="1"/>
              </p:cNvSpPr>
              <p:nvPr/>
            </p:nvSpPr>
            <p:spPr bwMode="gray">
              <a:xfrm>
                <a:off x="7674100" y="3284974"/>
                <a:ext cx="121085" cy="123532"/>
              </a:xfrm>
              <a:custGeom>
                <a:avLst/>
                <a:gdLst>
                  <a:gd name="T0" fmla="*/ 0 w 1247"/>
                  <a:gd name="T1" fmla="*/ 653 h 1277"/>
                  <a:gd name="T2" fmla="*/ 0 w 1247"/>
                  <a:gd name="T3" fmla="*/ 653 h 1277"/>
                  <a:gd name="T4" fmla="*/ 0 w 1247"/>
                  <a:gd name="T5" fmla="*/ 217 h 1277"/>
                  <a:gd name="T6" fmla="*/ 188 w 1247"/>
                  <a:gd name="T7" fmla="*/ 31 h 1277"/>
                  <a:gd name="T8" fmla="*/ 1060 w 1247"/>
                  <a:gd name="T9" fmla="*/ 31 h 1277"/>
                  <a:gd name="T10" fmla="*/ 1246 w 1247"/>
                  <a:gd name="T11" fmla="*/ 217 h 1277"/>
                  <a:gd name="T12" fmla="*/ 1246 w 1247"/>
                  <a:gd name="T13" fmla="*/ 1089 h 1277"/>
                  <a:gd name="T14" fmla="*/ 1060 w 1247"/>
                  <a:gd name="T15" fmla="*/ 1276 h 1277"/>
                  <a:gd name="T16" fmla="*/ 188 w 1247"/>
                  <a:gd name="T17" fmla="*/ 1276 h 1277"/>
                  <a:gd name="T18" fmla="*/ 0 w 1247"/>
                  <a:gd name="T19" fmla="*/ 1058 h 1277"/>
                  <a:gd name="T20" fmla="*/ 0 w 1247"/>
                  <a:gd name="T21" fmla="*/ 653 h 1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7" h="1277">
                    <a:moveTo>
                      <a:pt x="0" y="653"/>
                    </a:moveTo>
                    <a:lnTo>
                      <a:pt x="0" y="653"/>
                    </a:lnTo>
                    <a:cubicBezTo>
                      <a:pt x="0" y="498"/>
                      <a:pt x="0" y="342"/>
                      <a:pt x="0" y="217"/>
                    </a:cubicBezTo>
                    <a:cubicBezTo>
                      <a:pt x="0" y="93"/>
                      <a:pt x="63" y="31"/>
                      <a:pt x="188" y="31"/>
                    </a:cubicBezTo>
                    <a:cubicBezTo>
                      <a:pt x="468" y="0"/>
                      <a:pt x="779" y="0"/>
                      <a:pt x="1060" y="31"/>
                    </a:cubicBezTo>
                    <a:cubicBezTo>
                      <a:pt x="1185" y="31"/>
                      <a:pt x="1246" y="93"/>
                      <a:pt x="1246" y="217"/>
                    </a:cubicBezTo>
                    <a:cubicBezTo>
                      <a:pt x="1246" y="498"/>
                      <a:pt x="1246" y="778"/>
                      <a:pt x="1246" y="1089"/>
                    </a:cubicBezTo>
                    <a:cubicBezTo>
                      <a:pt x="1246" y="1213"/>
                      <a:pt x="1185" y="1276"/>
                      <a:pt x="1060" y="1276"/>
                    </a:cubicBezTo>
                    <a:cubicBezTo>
                      <a:pt x="779" y="1276"/>
                      <a:pt x="499" y="1276"/>
                      <a:pt x="188" y="1276"/>
                    </a:cubicBezTo>
                    <a:cubicBezTo>
                      <a:pt x="63" y="1276"/>
                      <a:pt x="0" y="1213"/>
                      <a:pt x="0" y="1058"/>
                    </a:cubicBezTo>
                    <a:cubicBezTo>
                      <a:pt x="0" y="933"/>
                      <a:pt x="0" y="778"/>
                      <a:pt x="0" y="653"/>
                    </a:cubicBezTo>
                  </a:path>
                </a:pathLst>
              </a:custGeom>
              <a:solidFill>
                <a:schemeClr val="accent1"/>
              </a:solidFill>
              <a:ln>
                <a:noFill/>
              </a:ln>
              <a:effectLst/>
            </p:spPr>
            <p:txBody>
              <a:bodyPr wrap="none" lIns="76179" tIns="38089" rIns="76179" bIns="38089" anchor="ctr"/>
              <a:lstStyle/>
              <a:p>
                <a:pPr>
                  <a:defRPr/>
                </a:pPr>
                <a:endParaRPr lang="en-US" b="1" kern="0" dirty="0">
                  <a:solidFill>
                    <a:sysClr val="windowText" lastClr="000000"/>
                  </a:solidFill>
                  <a:latin typeface="+mn-lt"/>
                  <a:ea typeface="+mn-ea"/>
                </a:endParaRPr>
              </a:p>
            </p:txBody>
          </p:sp>
          <p:sp>
            <p:nvSpPr>
              <p:cNvPr id="21" name="Freeform 10"/>
              <p:cNvSpPr>
                <a:spLocks noChangeArrowheads="1"/>
              </p:cNvSpPr>
              <p:nvPr/>
            </p:nvSpPr>
            <p:spPr bwMode="gray">
              <a:xfrm>
                <a:off x="9281888" y="3121544"/>
                <a:ext cx="121085" cy="120403"/>
              </a:xfrm>
              <a:custGeom>
                <a:avLst/>
                <a:gdLst>
                  <a:gd name="T0" fmla="*/ 1247 w 1248"/>
                  <a:gd name="T1" fmla="*/ 623 h 1247"/>
                  <a:gd name="T2" fmla="*/ 1247 w 1248"/>
                  <a:gd name="T3" fmla="*/ 623 h 1247"/>
                  <a:gd name="T4" fmla="*/ 1247 w 1248"/>
                  <a:gd name="T5" fmla="*/ 1059 h 1247"/>
                  <a:gd name="T6" fmla="*/ 1059 w 1248"/>
                  <a:gd name="T7" fmla="*/ 1246 h 1247"/>
                  <a:gd name="T8" fmla="*/ 187 w 1248"/>
                  <a:gd name="T9" fmla="*/ 1246 h 1247"/>
                  <a:gd name="T10" fmla="*/ 0 w 1248"/>
                  <a:gd name="T11" fmla="*/ 1059 h 1247"/>
                  <a:gd name="T12" fmla="*/ 0 w 1248"/>
                  <a:gd name="T13" fmla="*/ 187 h 1247"/>
                  <a:gd name="T14" fmla="*/ 187 w 1248"/>
                  <a:gd name="T15" fmla="*/ 0 h 1247"/>
                  <a:gd name="T16" fmla="*/ 1059 w 1248"/>
                  <a:gd name="T17" fmla="*/ 0 h 1247"/>
                  <a:gd name="T18" fmla="*/ 1247 w 1248"/>
                  <a:gd name="T19" fmla="*/ 187 h 1247"/>
                  <a:gd name="T20" fmla="*/ 1247 w 1248"/>
                  <a:gd name="T21" fmla="*/ 623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8" h="1247">
                    <a:moveTo>
                      <a:pt x="1247" y="623"/>
                    </a:moveTo>
                    <a:lnTo>
                      <a:pt x="1247" y="623"/>
                    </a:lnTo>
                    <a:cubicBezTo>
                      <a:pt x="1247" y="779"/>
                      <a:pt x="1247" y="903"/>
                      <a:pt x="1247" y="1059"/>
                    </a:cubicBezTo>
                    <a:cubicBezTo>
                      <a:pt x="1247" y="1184"/>
                      <a:pt x="1184" y="1246"/>
                      <a:pt x="1059" y="1246"/>
                    </a:cubicBezTo>
                    <a:cubicBezTo>
                      <a:pt x="779" y="1246"/>
                      <a:pt x="468" y="1246"/>
                      <a:pt x="187" y="1246"/>
                    </a:cubicBezTo>
                    <a:cubicBezTo>
                      <a:pt x="62" y="1246"/>
                      <a:pt x="0" y="1184"/>
                      <a:pt x="0" y="1059"/>
                    </a:cubicBezTo>
                    <a:cubicBezTo>
                      <a:pt x="0" y="779"/>
                      <a:pt x="0" y="468"/>
                      <a:pt x="0" y="187"/>
                    </a:cubicBezTo>
                    <a:cubicBezTo>
                      <a:pt x="0" y="62"/>
                      <a:pt x="62" y="0"/>
                      <a:pt x="187" y="0"/>
                    </a:cubicBezTo>
                    <a:cubicBezTo>
                      <a:pt x="468" y="0"/>
                      <a:pt x="779" y="0"/>
                      <a:pt x="1059" y="0"/>
                    </a:cubicBezTo>
                    <a:cubicBezTo>
                      <a:pt x="1184" y="0"/>
                      <a:pt x="1247" y="62"/>
                      <a:pt x="1247" y="187"/>
                    </a:cubicBezTo>
                    <a:cubicBezTo>
                      <a:pt x="1247" y="343"/>
                      <a:pt x="1247" y="468"/>
                      <a:pt x="1247" y="623"/>
                    </a:cubicBezTo>
                  </a:path>
                </a:pathLst>
              </a:custGeom>
              <a:solidFill>
                <a:schemeClr val="accent2"/>
              </a:solidFill>
              <a:ln>
                <a:noFill/>
              </a:ln>
              <a:effectLst/>
            </p:spPr>
            <p:txBody>
              <a:bodyPr wrap="none" lIns="76179" tIns="38089" rIns="76179" bIns="38089" anchor="ctr"/>
              <a:lstStyle/>
              <a:p>
                <a:pPr>
                  <a:defRPr/>
                </a:pPr>
                <a:endParaRPr lang="en-US" b="1" kern="0" dirty="0">
                  <a:solidFill>
                    <a:sysClr val="windowText" lastClr="000000"/>
                  </a:solidFill>
                  <a:latin typeface="+mn-lt"/>
                  <a:ea typeface="+mn-ea"/>
                </a:endParaRPr>
              </a:p>
            </p:txBody>
          </p:sp>
          <p:sp>
            <p:nvSpPr>
              <p:cNvPr id="22" name="Freeform 8"/>
              <p:cNvSpPr>
                <a:spLocks noChangeArrowheads="1"/>
              </p:cNvSpPr>
              <p:nvPr/>
            </p:nvSpPr>
            <p:spPr bwMode="gray">
              <a:xfrm>
                <a:off x="9306793" y="4625743"/>
                <a:ext cx="79109" cy="81312"/>
              </a:xfrm>
              <a:custGeom>
                <a:avLst/>
                <a:gdLst>
                  <a:gd name="T0" fmla="*/ 0 w 1247"/>
                  <a:gd name="T1" fmla="*/ 653 h 1277"/>
                  <a:gd name="T2" fmla="*/ 0 w 1247"/>
                  <a:gd name="T3" fmla="*/ 653 h 1277"/>
                  <a:gd name="T4" fmla="*/ 0 w 1247"/>
                  <a:gd name="T5" fmla="*/ 217 h 1277"/>
                  <a:gd name="T6" fmla="*/ 188 w 1247"/>
                  <a:gd name="T7" fmla="*/ 31 h 1277"/>
                  <a:gd name="T8" fmla="*/ 1060 w 1247"/>
                  <a:gd name="T9" fmla="*/ 31 h 1277"/>
                  <a:gd name="T10" fmla="*/ 1246 w 1247"/>
                  <a:gd name="T11" fmla="*/ 217 h 1277"/>
                  <a:gd name="T12" fmla="*/ 1246 w 1247"/>
                  <a:gd name="T13" fmla="*/ 1089 h 1277"/>
                  <a:gd name="T14" fmla="*/ 1060 w 1247"/>
                  <a:gd name="T15" fmla="*/ 1276 h 1277"/>
                  <a:gd name="T16" fmla="*/ 188 w 1247"/>
                  <a:gd name="T17" fmla="*/ 1276 h 1277"/>
                  <a:gd name="T18" fmla="*/ 0 w 1247"/>
                  <a:gd name="T19" fmla="*/ 1058 h 1277"/>
                  <a:gd name="T20" fmla="*/ 0 w 1247"/>
                  <a:gd name="T21" fmla="*/ 653 h 1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7" h="1277">
                    <a:moveTo>
                      <a:pt x="0" y="653"/>
                    </a:moveTo>
                    <a:lnTo>
                      <a:pt x="0" y="653"/>
                    </a:lnTo>
                    <a:cubicBezTo>
                      <a:pt x="0" y="498"/>
                      <a:pt x="0" y="342"/>
                      <a:pt x="0" y="217"/>
                    </a:cubicBezTo>
                    <a:cubicBezTo>
                      <a:pt x="0" y="93"/>
                      <a:pt x="63" y="31"/>
                      <a:pt x="188" y="31"/>
                    </a:cubicBezTo>
                    <a:cubicBezTo>
                      <a:pt x="468" y="0"/>
                      <a:pt x="779" y="0"/>
                      <a:pt x="1060" y="31"/>
                    </a:cubicBezTo>
                    <a:cubicBezTo>
                      <a:pt x="1185" y="31"/>
                      <a:pt x="1246" y="93"/>
                      <a:pt x="1246" y="217"/>
                    </a:cubicBezTo>
                    <a:cubicBezTo>
                      <a:pt x="1246" y="498"/>
                      <a:pt x="1246" y="778"/>
                      <a:pt x="1246" y="1089"/>
                    </a:cubicBezTo>
                    <a:cubicBezTo>
                      <a:pt x="1246" y="1213"/>
                      <a:pt x="1185" y="1276"/>
                      <a:pt x="1060" y="1276"/>
                    </a:cubicBezTo>
                    <a:cubicBezTo>
                      <a:pt x="779" y="1276"/>
                      <a:pt x="499" y="1276"/>
                      <a:pt x="188" y="1276"/>
                    </a:cubicBezTo>
                    <a:cubicBezTo>
                      <a:pt x="63" y="1276"/>
                      <a:pt x="0" y="1213"/>
                      <a:pt x="0" y="1058"/>
                    </a:cubicBezTo>
                    <a:cubicBezTo>
                      <a:pt x="0" y="933"/>
                      <a:pt x="0" y="778"/>
                      <a:pt x="0" y="653"/>
                    </a:cubicBezTo>
                  </a:path>
                </a:pathLst>
              </a:custGeom>
              <a:solidFill>
                <a:schemeClr val="accent1"/>
              </a:solidFill>
              <a:ln>
                <a:noFill/>
              </a:ln>
              <a:effectLst/>
            </p:spPr>
            <p:txBody>
              <a:bodyPr wrap="none" lIns="76179" tIns="38089" rIns="76179" bIns="38089" anchor="ctr"/>
              <a:lstStyle/>
              <a:p>
                <a:pPr>
                  <a:defRPr/>
                </a:pPr>
                <a:endParaRPr lang="en-US" b="1" kern="0" dirty="0">
                  <a:solidFill>
                    <a:sysClr val="windowText" lastClr="000000"/>
                  </a:solidFill>
                  <a:latin typeface="+mn-lt"/>
                  <a:ea typeface="+mn-ea"/>
                </a:endParaRPr>
              </a:p>
            </p:txBody>
          </p:sp>
          <p:sp>
            <p:nvSpPr>
              <p:cNvPr id="23" name="Freeform 7"/>
              <p:cNvSpPr>
                <a:spLocks noChangeArrowheads="1"/>
              </p:cNvSpPr>
              <p:nvPr/>
            </p:nvSpPr>
            <p:spPr bwMode="gray">
              <a:xfrm>
                <a:off x="6784361" y="4536018"/>
                <a:ext cx="121085" cy="120404"/>
              </a:xfrm>
              <a:custGeom>
                <a:avLst/>
                <a:gdLst>
                  <a:gd name="T0" fmla="*/ 0 w 1247"/>
                  <a:gd name="T1" fmla="*/ 623 h 1247"/>
                  <a:gd name="T2" fmla="*/ 0 w 1247"/>
                  <a:gd name="T3" fmla="*/ 623 h 1247"/>
                  <a:gd name="T4" fmla="*/ 0 w 1247"/>
                  <a:gd name="T5" fmla="*/ 188 h 1247"/>
                  <a:gd name="T6" fmla="*/ 186 w 1247"/>
                  <a:gd name="T7" fmla="*/ 0 h 1247"/>
                  <a:gd name="T8" fmla="*/ 1058 w 1247"/>
                  <a:gd name="T9" fmla="*/ 0 h 1247"/>
                  <a:gd name="T10" fmla="*/ 1246 w 1247"/>
                  <a:gd name="T11" fmla="*/ 188 h 1247"/>
                  <a:gd name="T12" fmla="*/ 1246 w 1247"/>
                  <a:gd name="T13" fmla="*/ 1060 h 1247"/>
                  <a:gd name="T14" fmla="*/ 1058 w 1247"/>
                  <a:gd name="T15" fmla="*/ 1246 h 1247"/>
                  <a:gd name="T16" fmla="*/ 186 w 1247"/>
                  <a:gd name="T17" fmla="*/ 1246 h 1247"/>
                  <a:gd name="T18" fmla="*/ 0 w 1247"/>
                  <a:gd name="T19" fmla="*/ 1060 h 1247"/>
                  <a:gd name="T20" fmla="*/ 0 w 1247"/>
                  <a:gd name="T21" fmla="*/ 623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7" h="1247">
                    <a:moveTo>
                      <a:pt x="0" y="623"/>
                    </a:moveTo>
                    <a:lnTo>
                      <a:pt x="0" y="623"/>
                    </a:lnTo>
                    <a:cubicBezTo>
                      <a:pt x="0" y="468"/>
                      <a:pt x="0" y="343"/>
                      <a:pt x="0" y="188"/>
                    </a:cubicBezTo>
                    <a:cubicBezTo>
                      <a:pt x="0" y="63"/>
                      <a:pt x="61" y="0"/>
                      <a:pt x="186" y="0"/>
                    </a:cubicBezTo>
                    <a:cubicBezTo>
                      <a:pt x="467" y="0"/>
                      <a:pt x="778" y="0"/>
                      <a:pt x="1058" y="0"/>
                    </a:cubicBezTo>
                    <a:cubicBezTo>
                      <a:pt x="1183" y="0"/>
                      <a:pt x="1246" y="63"/>
                      <a:pt x="1246" y="188"/>
                    </a:cubicBezTo>
                    <a:cubicBezTo>
                      <a:pt x="1246" y="468"/>
                      <a:pt x="1246" y="780"/>
                      <a:pt x="1246" y="1060"/>
                    </a:cubicBezTo>
                    <a:cubicBezTo>
                      <a:pt x="1246" y="1185"/>
                      <a:pt x="1183" y="1246"/>
                      <a:pt x="1058" y="1246"/>
                    </a:cubicBezTo>
                    <a:cubicBezTo>
                      <a:pt x="778" y="1246"/>
                      <a:pt x="467" y="1246"/>
                      <a:pt x="186" y="1246"/>
                    </a:cubicBezTo>
                    <a:cubicBezTo>
                      <a:pt x="61" y="1246"/>
                      <a:pt x="0" y="1185"/>
                      <a:pt x="0" y="1060"/>
                    </a:cubicBezTo>
                    <a:cubicBezTo>
                      <a:pt x="0" y="904"/>
                      <a:pt x="0" y="780"/>
                      <a:pt x="0" y="623"/>
                    </a:cubicBezTo>
                  </a:path>
                </a:pathLst>
              </a:custGeom>
              <a:solidFill>
                <a:schemeClr val="accent4"/>
              </a:solidFill>
              <a:ln>
                <a:noFill/>
              </a:ln>
              <a:effectLst/>
            </p:spPr>
            <p:txBody>
              <a:bodyPr wrap="none" lIns="76179" tIns="38089" rIns="76179" bIns="38089" anchor="ctr"/>
              <a:lstStyle/>
              <a:p>
                <a:pPr>
                  <a:defRPr/>
                </a:pPr>
                <a:endParaRPr lang="en-US" b="1" kern="0" dirty="0">
                  <a:solidFill>
                    <a:sysClr val="windowText" lastClr="000000"/>
                  </a:solidFill>
                  <a:latin typeface="+mn-lt"/>
                  <a:ea typeface="+mn-ea"/>
                </a:endParaRPr>
              </a:p>
            </p:txBody>
          </p:sp>
          <p:sp>
            <p:nvSpPr>
              <p:cNvPr id="24" name="Freeform 10"/>
              <p:cNvSpPr>
                <a:spLocks noChangeArrowheads="1"/>
              </p:cNvSpPr>
              <p:nvPr/>
            </p:nvSpPr>
            <p:spPr bwMode="gray">
              <a:xfrm>
                <a:off x="7716674" y="5445844"/>
                <a:ext cx="58121" cy="59420"/>
              </a:xfrm>
              <a:custGeom>
                <a:avLst/>
                <a:gdLst>
                  <a:gd name="T0" fmla="*/ 1247 w 1248"/>
                  <a:gd name="T1" fmla="*/ 623 h 1247"/>
                  <a:gd name="T2" fmla="*/ 1247 w 1248"/>
                  <a:gd name="T3" fmla="*/ 623 h 1247"/>
                  <a:gd name="T4" fmla="*/ 1247 w 1248"/>
                  <a:gd name="T5" fmla="*/ 1059 h 1247"/>
                  <a:gd name="T6" fmla="*/ 1059 w 1248"/>
                  <a:gd name="T7" fmla="*/ 1246 h 1247"/>
                  <a:gd name="T8" fmla="*/ 187 w 1248"/>
                  <a:gd name="T9" fmla="*/ 1246 h 1247"/>
                  <a:gd name="T10" fmla="*/ 0 w 1248"/>
                  <a:gd name="T11" fmla="*/ 1059 h 1247"/>
                  <a:gd name="T12" fmla="*/ 0 w 1248"/>
                  <a:gd name="T13" fmla="*/ 187 h 1247"/>
                  <a:gd name="T14" fmla="*/ 187 w 1248"/>
                  <a:gd name="T15" fmla="*/ 0 h 1247"/>
                  <a:gd name="T16" fmla="*/ 1059 w 1248"/>
                  <a:gd name="T17" fmla="*/ 0 h 1247"/>
                  <a:gd name="T18" fmla="*/ 1247 w 1248"/>
                  <a:gd name="T19" fmla="*/ 187 h 1247"/>
                  <a:gd name="T20" fmla="*/ 1247 w 1248"/>
                  <a:gd name="T21" fmla="*/ 623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8" h="1247">
                    <a:moveTo>
                      <a:pt x="1247" y="623"/>
                    </a:moveTo>
                    <a:lnTo>
                      <a:pt x="1247" y="623"/>
                    </a:lnTo>
                    <a:cubicBezTo>
                      <a:pt x="1247" y="779"/>
                      <a:pt x="1247" y="903"/>
                      <a:pt x="1247" y="1059"/>
                    </a:cubicBezTo>
                    <a:cubicBezTo>
                      <a:pt x="1247" y="1184"/>
                      <a:pt x="1184" y="1246"/>
                      <a:pt x="1059" y="1246"/>
                    </a:cubicBezTo>
                    <a:cubicBezTo>
                      <a:pt x="779" y="1246"/>
                      <a:pt x="468" y="1246"/>
                      <a:pt x="187" y="1246"/>
                    </a:cubicBezTo>
                    <a:cubicBezTo>
                      <a:pt x="62" y="1246"/>
                      <a:pt x="0" y="1184"/>
                      <a:pt x="0" y="1059"/>
                    </a:cubicBezTo>
                    <a:cubicBezTo>
                      <a:pt x="0" y="779"/>
                      <a:pt x="0" y="468"/>
                      <a:pt x="0" y="187"/>
                    </a:cubicBezTo>
                    <a:cubicBezTo>
                      <a:pt x="0" y="62"/>
                      <a:pt x="62" y="0"/>
                      <a:pt x="187" y="0"/>
                    </a:cubicBezTo>
                    <a:cubicBezTo>
                      <a:pt x="468" y="0"/>
                      <a:pt x="779" y="0"/>
                      <a:pt x="1059" y="0"/>
                    </a:cubicBezTo>
                    <a:cubicBezTo>
                      <a:pt x="1184" y="0"/>
                      <a:pt x="1247" y="62"/>
                      <a:pt x="1247" y="187"/>
                    </a:cubicBezTo>
                    <a:cubicBezTo>
                      <a:pt x="1247" y="343"/>
                      <a:pt x="1247" y="468"/>
                      <a:pt x="1247" y="623"/>
                    </a:cubicBezTo>
                  </a:path>
                </a:pathLst>
              </a:custGeom>
              <a:solidFill>
                <a:schemeClr val="accent2"/>
              </a:solidFill>
              <a:ln>
                <a:noFill/>
              </a:ln>
              <a:effectLst/>
            </p:spPr>
            <p:txBody>
              <a:bodyPr wrap="none" lIns="76179" tIns="38089" rIns="76179" bIns="38089" anchor="ctr"/>
              <a:lstStyle/>
              <a:p>
                <a:pPr>
                  <a:defRPr/>
                </a:pPr>
                <a:endParaRPr lang="en-US" b="1" kern="0" dirty="0">
                  <a:solidFill>
                    <a:sysClr val="windowText" lastClr="000000"/>
                  </a:solidFill>
                  <a:latin typeface="+mn-lt"/>
                  <a:ea typeface="+mn-ea"/>
                </a:endParaRPr>
              </a:p>
            </p:txBody>
          </p:sp>
          <p:sp>
            <p:nvSpPr>
              <p:cNvPr id="25" name="Freeform 8"/>
              <p:cNvSpPr>
                <a:spLocks noChangeArrowheads="1"/>
              </p:cNvSpPr>
              <p:nvPr/>
            </p:nvSpPr>
            <p:spPr bwMode="gray">
              <a:xfrm>
                <a:off x="8807751" y="5371819"/>
                <a:ext cx="121084" cy="125095"/>
              </a:xfrm>
              <a:custGeom>
                <a:avLst/>
                <a:gdLst>
                  <a:gd name="T0" fmla="*/ 0 w 1247"/>
                  <a:gd name="T1" fmla="*/ 653 h 1277"/>
                  <a:gd name="T2" fmla="*/ 0 w 1247"/>
                  <a:gd name="T3" fmla="*/ 653 h 1277"/>
                  <a:gd name="T4" fmla="*/ 0 w 1247"/>
                  <a:gd name="T5" fmla="*/ 217 h 1277"/>
                  <a:gd name="T6" fmla="*/ 188 w 1247"/>
                  <a:gd name="T7" fmla="*/ 31 h 1277"/>
                  <a:gd name="T8" fmla="*/ 1060 w 1247"/>
                  <a:gd name="T9" fmla="*/ 31 h 1277"/>
                  <a:gd name="T10" fmla="*/ 1246 w 1247"/>
                  <a:gd name="T11" fmla="*/ 217 h 1277"/>
                  <a:gd name="T12" fmla="*/ 1246 w 1247"/>
                  <a:gd name="T13" fmla="*/ 1089 h 1277"/>
                  <a:gd name="T14" fmla="*/ 1060 w 1247"/>
                  <a:gd name="T15" fmla="*/ 1276 h 1277"/>
                  <a:gd name="T16" fmla="*/ 188 w 1247"/>
                  <a:gd name="T17" fmla="*/ 1276 h 1277"/>
                  <a:gd name="T18" fmla="*/ 0 w 1247"/>
                  <a:gd name="T19" fmla="*/ 1058 h 1277"/>
                  <a:gd name="T20" fmla="*/ 0 w 1247"/>
                  <a:gd name="T21" fmla="*/ 653 h 1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7" h="1277">
                    <a:moveTo>
                      <a:pt x="0" y="653"/>
                    </a:moveTo>
                    <a:lnTo>
                      <a:pt x="0" y="653"/>
                    </a:lnTo>
                    <a:cubicBezTo>
                      <a:pt x="0" y="498"/>
                      <a:pt x="0" y="342"/>
                      <a:pt x="0" y="217"/>
                    </a:cubicBezTo>
                    <a:cubicBezTo>
                      <a:pt x="0" y="93"/>
                      <a:pt x="63" y="31"/>
                      <a:pt x="188" y="31"/>
                    </a:cubicBezTo>
                    <a:cubicBezTo>
                      <a:pt x="468" y="0"/>
                      <a:pt x="779" y="0"/>
                      <a:pt x="1060" y="31"/>
                    </a:cubicBezTo>
                    <a:cubicBezTo>
                      <a:pt x="1185" y="31"/>
                      <a:pt x="1246" y="93"/>
                      <a:pt x="1246" y="217"/>
                    </a:cubicBezTo>
                    <a:cubicBezTo>
                      <a:pt x="1246" y="498"/>
                      <a:pt x="1246" y="778"/>
                      <a:pt x="1246" y="1089"/>
                    </a:cubicBezTo>
                    <a:cubicBezTo>
                      <a:pt x="1246" y="1213"/>
                      <a:pt x="1185" y="1276"/>
                      <a:pt x="1060" y="1276"/>
                    </a:cubicBezTo>
                    <a:cubicBezTo>
                      <a:pt x="779" y="1276"/>
                      <a:pt x="499" y="1276"/>
                      <a:pt x="188" y="1276"/>
                    </a:cubicBezTo>
                    <a:cubicBezTo>
                      <a:pt x="63" y="1276"/>
                      <a:pt x="0" y="1213"/>
                      <a:pt x="0" y="1058"/>
                    </a:cubicBezTo>
                    <a:cubicBezTo>
                      <a:pt x="0" y="933"/>
                      <a:pt x="0" y="778"/>
                      <a:pt x="0" y="653"/>
                    </a:cubicBezTo>
                  </a:path>
                </a:pathLst>
              </a:custGeom>
              <a:solidFill>
                <a:schemeClr val="accent1"/>
              </a:solidFill>
              <a:ln>
                <a:noFill/>
              </a:ln>
              <a:effectLst/>
            </p:spPr>
            <p:txBody>
              <a:bodyPr wrap="none" lIns="76179" tIns="38089" rIns="76179" bIns="38089" anchor="ctr"/>
              <a:lstStyle/>
              <a:p>
                <a:pPr>
                  <a:defRPr/>
                </a:pPr>
                <a:endParaRPr lang="en-US" b="1" kern="0" dirty="0">
                  <a:solidFill>
                    <a:sysClr val="windowText" lastClr="000000"/>
                  </a:solidFill>
                  <a:latin typeface="+mn-lt"/>
                  <a:ea typeface="+mn-ea"/>
                </a:endParaRPr>
              </a:p>
            </p:txBody>
          </p:sp>
        </p:grpSp>
        <p:grpSp>
          <p:nvGrpSpPr>
            <p:cNvPr id="5" name="Group 277"/>
            <p:cNvGrpSpPr>
              <a:grpSpLocks noChangeAspect="1"/>
            </p:cNvGrpSpPr>
            <p:nvPr/>
          </p:nvGrpSpPr>
          <p:grpSpPr bwMode="auto">
            <a:xfrm>
              <a:off x="1149682" y="3260846"/>
              <a:ext cx="1639242" cy="1732667"/>
              <a:chOff x="137" y="3674"/>
              <a:chExt cx="503" cy="515"/>
            </a:xfrm>
          </p:grpSpPr>
          <p:sp>
            <p:nvSpPr>
              <p:cNvPr id="237580" name="Freeform 279"/>
              <p:cNvSpPr>
                <a:spLocks noEditPoints="1"/>
              </p:cNvSpPr>
              <p:nvPr/>
            </p:nvSpPr>
            <p:spPr bwMode="gray">
              <a:xfrm>
                <a:off x="272" y="3929"/>
                <a:ext cx="368" cy="260"/>
              </a:xfrm>
              <a:custGeom>
                <a:avLst/>
                <a:gdLst>
                  <a:gd name="T0" fmla="*/ 0 w 545"/>
                  <a:gd name="T1" fmla="*/ 16 h 385"/>
                  <a:gd name="T2" fmla="*/ 0 w 545"/>
                  <a:gd name="T3" fmla="*/ 0 h 385"/>
                  <a:gd name="T4" fmla="*/ 23 w 545"/>
                  <a:gd name="T5" fmla="*/ 0 h 385"/>
                  <a:gd name="T6" fmla="*/ 23 w 545"/>
                  <a:gd name="T7" fmla="*/ 16 h 385"/>
                  <a:gd name="T8" fmla="*/ 0 w 545"/>
                  <a:gd name="T9" fmla="*/ 16 h 385"/>
                  <a:gd name="T10" fmla="*/ 22 w 545"/>
                  <a:gd name="T11" fmla="*/ 2 h 385"/>
                  <a:gd name="T12" fmla="*/ 2 w 545"/>
                  <a:gd name="T13" fmla="*/ 2 h 385"/>
                  <a:gd name="T14" fmla="*/ 2 w 545"/>
                  <a:gd name="T15" fmla="*/ 15 h 385"/>
                  <a:gd name="T16" fmla="*/ 2 w 545"/>
                  <a:gd name="T17" fmla="*/ 15 h 385"/>
                  <a:gd name="T18" fmla="*/ 5 w 545"/>
                  <a:gd name="T19" fmla="*/ 15 h 385"/>
                  <a:gd name="T20" fmla="*/ 5 w 545"/>
                  <a:gd name="T21" fmla="*/ 15 h 385"/>
                  <a:gd name="T22" fmla="*/ 5 w 545"/>
                  <a:gd name="T23" fmla="*/ 14 h 385"/>
                  <a:gd name="T24" fmla="*/ 7 w 545"/>
                  <a:gd name="T25" fmla="*/ 12 h 385"/>
                  <a:gd name="T26" fmla="*/ 7 w 545"/>
                  <a:gd name="T27" fmla="*/ 11 h 385"/>
                  <a:gd name="T28" fmla="*/ 10 w 545"/>
                  <a:gd name="T29" fmla="*/ 11 h 385"/>
                  <a:gd name="T30" fmla="*/ 12 w 545"/>
                  <a:gd name="T31" fmla="*/ 15 h 385"/>
                  <a:gd name="T32" fmla="*/ 14 w 545"/>
                  <a:gd name="T33" fmla="*/ 11 h 385"/>
                  <a:gd name="T34" fmla="*/ 18 w 545"/>
                  <a:gd name="T35" fmla="*/ 12 h 385"/>
                  <a:gd name="T36" fmla="*/ 18 w 545"/>
                  <a:gd name="T37" fmla="*/ 13 h 385"/>
                  <a:gd name="T38" fmla="*/ 18 w 545"/>
                  <a:gd name="T39" fmla="*/ 14 h 385"/>
                  <a:gd name="T40" fmla="*/ 18 w 545"/>
                  <a:gd name="T41" fmla="*/ 15 h 385"/>
                  <a:gd name="T42" fmla="*/ 22 w 545"/>
                  <a:gd name="T43" fmla="*/ 15 h 385"/>
                  <a:gd name="T44" fmla="*/ 22 w 545"/>
                  <a:gd name="T45" fmla="*/ 2 h 38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45"/>
                  <a:gd name="T70" fmla="*/ 0 h 385"/>
                  <a:gd name="T71" fmla="*/ 545 w 545"/>
                  <a:gd name="T72" fmla="*/ 385 h 38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45" h="385">
                    <a:moveTo>
                      <a:pt x="0" y="385"/>
                    </a:moveTo>
                    <a:cubicBezTo>
                      <a:pt x="0" y="256"/>
                      <a:pt x="0" y="128"/>
                      <a:pt x="0" y="0"/>
                    </a:cubicBezTo>
                    <a:cubicBezTo>
                      <a:pt x="182" y="0"/>
                      <a:pt x="363" y="0"/>
                      <a:pt x="545" y="0"/>
                    </a:cubicBezTo>
                    <a:cubicBezTo>
                      <a:pt x="545" y="128"/>
                      <a:pt x="545" y="256"/>
                      <a:pt x="545" y="385"/>
                    </a:cubicBezTo>
                    <a:cubicBezTo>
                      <a:pt x="363" y="385"/>
                      <a:pt x="182" y="385"/>
                      <a:pt x="0" y="385"/>
                    </a:cubicBezTo>
                    <a:close/>
                    <a:moveTo>
                      <a:pt x="499" y="45"/>
                    </a:moveTo>
                    <a:cubicBezTo>
                      <a:pt x="348" y="45"/>
                      <a:pt x="197" y="45"/>
                      <a:pt x="46" y="45"/>
                    </a:cubicBezTo>
                    <a:cubicBezTo>
                      <a:pt x="46" y="143"/>
                      <a:pt x="46" y="241"/>
                      <a:pt x="46" y="339"/>
                    </a:cubicBezTo>
                    <a:cubicBezTo>
                      <a:pt x="47" y="339"/>
                      <a:pt x="48" y="340"/>
                      <a:pt x="48" y="340"/>
                    </a:cubicBezTo>
                    <a:cubicBezTo>
                      <a:pt x="73" y="340"/>
                      <a:pt x="97" y="340"/>
                      <a:pt x="121" y="340"/>
                    </a:cubicBezTo>
                    <a:cubicBezTo>
                      <a:pt x="124" y="340"/>
                      <a:pt x="125" y="339"/>
                      <a:pt x="125" y="336"/>
                    </a:cubicBezTo>
                    <a:cubicBezTo>
                      <a:pt x="126" y="326"/>
                      <a:pt x="128" y="317"/>
                      <a:pt x="129" y="307"/>
                    </a:cubicBezTo>
                    <a:cubicBezTo>
                      <a:pt x="129" y="289"/>
                      <a:pt x="138" y="278"/>
                      <a:pt x="155" y="272"/>
                    </a:cubicBezTo>
                    <a:cubicBezTo>
                      <a:pt x="162" y="270"/>
                      <a:pt x="169" y="267"/>
                      <a:pt x="176" y="264"/>
                    </a:cubicBezTo>
                    <a:cubicBezTo>
                      <a:pt x="192" y="257"/>
                      <a:pt x="208" y="250"/>
                      <a:pt x="224" y="243"/>
                    </a:cubicBezTo>
                    <a:cubicBezTo>
                      <a:pt x="240" y="275"/>
                      <a:pt x="255" y="308"/>
                      <a:pt x="272" y="341"/>
                    </a:cubicBezTo>
                    <a:cubicBezTo>
                      <a:pt x="288" y="307"/>
                      <a:pt x="303" y="275"/>
                      <a:pt x="319" y="243"/>
                    </a:cubicBezTo>
                    <a:cubicBezTo>
                      <a:pt x="346" y="255"/>
                      <a:pt x="372" y="267"/>
                      <a:pt x="399" y="279"/>
                    </a:cubicBezTo>
                    <a:cubicBezTo>
                      <a:pt x="405" y="281"/>
                      <a:pt x="409" y="286"/>
                      <a:pt x="411" y="293"/>
                    </a:cubicBezTo>
                    <a:cubicBezTo>
                      <a:pt x="413" y="299"/>
                      <a:pt x="414" y="306"/>
                      <a:pt x="415" y="313"/>
                    </a:cubicBezTo>
                    <a:cubicBezTo>
                      <a:pt x="416" y="322"/>
                      <a:pt x="417" y="331"/>
                      <a:pt x="419" y="339"/>
                    </a:cubicBezTo>
                    <a:cubicBezTo>
                      <a:pt x="446" y="339"/>
                      <a:pt x="472" y="339"/>
                      <a:pt x="499" y="339"/>
                    </a:cubicBezTo>
                    <a:cubicBezTo>
                      <a:pt x="499" y="241"/>
                      <a:pt x="499" y="143"/>
                      <a:pt x="499" y="45"/>
                    </a:cubicBezTo>
                    <a:close/>
                  </a:path>
                </a:pathLst>
              </a:custGeom>
              <a:solidFill>
                <a:srgbClr val="8DA6B1"/>
              </a:solidFill>
              <a:ln w="9525">
                <a:noFill/>
                <a:round/>
                <a:headEnd/>
                <a:tailEnd/>
              </a:ln>
            </p:spPr>
            <p:txBody>
              <a:bodyPr>
                <a:prstTxWarp prst="textNoShape">
                  <a:avLst/>
                </a:prstTxWarp>
              </a:bodyPr>
              <a:lstStyle/>
              <a:p>
                <a:endParaRPr lang="en-US" b="1"/>
              </a:p>
            </p:txBody>
          </p:sp>
          <p:sp>
            <p:nvSpPr>
              <p:cNvPr id="237581" name="Freeform 280"/>
              <p:cNvSpPr>
                <a:spLocks noEditPoints="1"/>
              </p:cNvSpPr>
              <p:nvPr/>
            </p:nvSpPr>
            <p:spPr bwMode="gray">
              <a:xfrm>
                <a:off x="137" y="3719"/>
                <a:ext cx="279" cy="245"/>
              </a:xfrm>
              <a:custGeom>
                <a:avLst/>
                <a:gdLst>
                  <a:gd name="T0" fmla="*/ 7 w 414"/>
                  <a:gd name="T1" fmla="*/ 16 h 363"/>
                  <a:gd name="T2" fmla="*/ 6 w 414"/>
                  <a:gd name="T3" fmla="*/ 15 h 363"/>
                  <a:gd name="T4" fmla="*/ 2 w 414"/>
                  <a:gd name="T5" fmla="*/ 12 h 363"/>
                  <a:gd name="T6" fmla="*/ 2 w 414"/>
                  <a:gd name="T7" fmla="*/ 12 h 363"/>
                  <a:gd name="T8" fmla="*/ 1 w 414"/>
                  <a:gd name="T9" fmla="*/ 12 h 363"/>
                  <a:gd name="T10" fmla="*/ 0 w 414"/>
                  <a:gd name="T11" fmla="*/ 11 h 363"/>
                  <a:gd name="T12" fmla="*/ 0 w 414"/>
                  <a:gd name="T13" fmla="*/ 1 h 363"/>
                  <a:gd name="T14" fmla="*/ 1 w 414"/>
                  <a:gd name="T15" fmla="*/ 0 h 363"/>
                  <a:gd name="T16" fmla="*/ 15 w 414"/>
                  <a:gd name="T17" fmla="*/ 0 h 363"/>
                  <a:gd name="T18" fmla="*/ 16 w 414"/>
                  <a:gd name="T19" fmla="*/ 0 h 363"/>
                  <a:gd name="T20" fmla="*/ 16 w 414"/>
                  <a:gd name="T21" fmla="*/ 1 h 363"/>
                  <a:gd name="T22" fmla="*/ 16 w 414"/>
                  <a:gd name="T23" fmla="*/ 5 h 363"/>
                  <a:gd name="T24" fmla="*/ 17 w 414"/>
                  <a:gd name="T25" fmla="*/ 7 h 363"/>
                  <a:gd name="T26" fmla="*/ 18 w 414"/>
                  <a:gd name="T27" fmla="*/ 8 h 363"/>
                  <a:gd name="T28" fmla="*/ 18 w 414"/>
                  <a:gd name="T29" fmla="*/ 8 h 363"/>
                  <a:gd name="T30" fmla="*/ 18 w 414"/>
                  <a:gd name="T31" fmla="*/ 11 h 363"/>
                  <a:gd name="T32" fmla="*/ 16 w 414"/>
                  <a:gd name="T33" fmla="*/ 12 h 363"/>
                  <a:gd name="T34" fmla="*/ 16 w 414"/>
                  <a:gd name="T35" fmla="*/ 12 h 363"/>
                  <a:gd name="T36" fmla="*/ 7 w 414"/>
                  <a:gd name="T37" fmla="*/ 12 h 363"/>
                  <a:gd name="T38" fmla="*/ 6 w 414"/>
                  <a:gd name="T39" fmla="*/ 12 h 363"/>
                  <a:gd name="T40" fmla="*/ 6 w 414"/>
                  <a:gd name="T41" fmla="*/ 12 h 363"/>
                  <a:gd name="T42" fmla="*/ 6 w 414"/>
                  <a:gd name="T43" fmla="*/ 13 h 363"/>
                  <a:gd name="T44" fmla="*/ 7 w 414"/>
                  <a:gd name="T45" fmla="*/ 16 h 363"/>
                  <a:gd name="T46" fmla="*/ 7 w 414"/>
                  <a:gd name="T47" fmla="*/ 16 h 363"/>
                  <a:gd name="T48" fmla="*/ 7 w 414"/>
                  <a:gd name="T49" fmla="*/ 16 h 363"/>
                  <a:gd name="T50" fmla="*/ 13 w 414"/>
                  <a:gd name="T51" fmla="*/ 11 h 363"/>
                  <a:gd name="T52" fmla="*/ 13 w 414"/>
                  <a:gd name="T53" fmla="*/ 11 h 363"/>
                  <a:gd name="T54" fmla="*/ 12 w 414"/>
                  <a:gd name="T55" fmla="*/ 7 h 363"/>
                  <a:gd name="T56" fmla="*/ 12 w 414"/>
                  <a:gd name="T57" fmla="*/ 7 h 363"/>
                  <a:gd name="T58" fmla="*/ 10 w 414"/>
                  <a:gd name="T59" fmla="*/ 6 h 363"/>
                  <a:gd name="T60" fmla="*/ 10 w 414"/>
                  <a:gd name="T61" fmla="*/ 6 h 363"/>
                  <a:gd name="T62" fmla="*/ 9 w 414"/>
                  <a:gd name="T63" fmla="*/ 9 h 363"/>
                  <a:gd name="T64" fmla="*/ 7 w 414"/>
                  <a:gd name="T65" fmla="*/ 6 h 363"/>
                  <a:gd name="T66" fmla="*/ 7 w 414"/>
                  <a:gd name="T67" fmla="*/ 6 h 363"/>
                  <a:gd name="T68" fmla="*/ 6 w 414"/>
                  <a:gd name="T69" fmla="*/ 7 h 363"/>
                  <a:gd name="T70" fmla="*/ 5 w 414"/>
                  <a:gd name="T71" fmla="*/ 7 h 363"/>
                  <a:gd name="T72" fmla="*/ 5 w 414"/>
                  <a:gd name="T73" fmla="*/ 10 h 363"/>
                  <a:gd name="T74" fmla="*/ 5 w 414"/>
                  <a:gd name="T75" fmla="*/ 11 h 363"/>
                  <a:gd name="T76" fmla="*/ 13 w 414"/>
                  <a:gd name="T77" fmla="*/ 11 h 363"/>
                  <a:gd name="T78" fmla="*/ 9 w 414"/>
                  <a:gd name="T79" fmla="*/ 1 h 363"/>
                  <a:gd name="T80" fmla="*/ 7 w 414"/>
                  <a:gd name="T81" fmla="*/ 3 h 363"/>
                  <a:gd name="T82" fmla="*/ 7 w 414"/>
                  <a:gd name="T83" fmla="*/ 4 h 363"/>
                  <a:gd name="T84" fmla="*/ 7 w 414"/>
                  <a:gd name="T85" fmla="*/ 4 h 363"/>
                  <a:gd name="T86" fmla="*/ 7 w 414"/>
                  <a:gd name="T87" fmla="*/ 5 h 363"/>
                  <a:gd name="T88" fmla="*/ 9 w 414"/>
                  <a:gd name="T89" fmla="*/ 6 h 363"/>
                  <a:gd name="T90" fmla="*/ 10 w 414"/>
                  <a:gd name="T91" fmla="*/ 5 h 363"/>
                  <a:gd name="T92" fmla="*/ 10 w 414"/>
                  <a:gd name="T93" fmla="*/ 4 h 363"/>
                  <a:gd name="T94" fmla="*/ 10 w 414"/>
                  <a:gd name="T95" fmla="*/ 4 h 363"/>
                  <a:gd name="T96" fmla="*/ 10 w 414"/>
                  <a:gd name="T97" fmla="*/ 3 h 363"/>
                  <a:gd name="T98" fmla="*/ 9 w 414"/>
                  <a:gd name="T99" fmla="*/ 1 h 363"/>
                  <a:gd name="T100" fmla="*/ 9 w 414"/>
                  <a:gd name="T101" fmla="*/ 1 h 3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14"/>
                  <a:gd name="T154" fmla="*/ 0 h 363"/>
                  <a:gd name="T155" fmla="*/ 414 w 414"/>
                  <a:gd name="T156" fmla="*/ 363 h 3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14" h="363">
                    <a:moveTo>
                      <a:pt x="165" y="363"/>
                    </a:moveTo>
                    <a:cubicBezTo>
                      <a:pt x="160" y="359"/>
                      <a:pt x="155" y="355"/>
                      <a:pt x="149" y="351"/>
                    </a:cubicBezTo>
                    <a:cubicBezTo>
                      <a:pt x="119" y="327"/>
                      <a:pt x="89" y="303"/>
                      <a:pt x="59" y="279"/>
                    </a:cubicBezTo>
                    <a:cubicBezTo>
                      <a:pt x="57" y="278"/>
                      <a:pt x="55" y="277"/>
                      <a:pt x="53" y="277"/>
                    </a:cubicBezTo>
                    <a:cubicBezTo>
                      <a:pt x="46" y="276"/>
                      <a:pt x="38" y="277"/>
                      <a:pt x="30" y="276"/>
                    </a:cubicBezTo>
                    <a:cubicBezTo>
                      <a:pt x="13" y="276"/>
                      <a:pt x="0" y="262"/>
                      <a:pt x="0" y="245"/>
                    </a:cubicBezTo>
                    <a:cubicBezTo>
                      <a:pt x="0" y="174"/>
                      <a:pt x="0" y="103"/>
                      <a:pt x="0" y="32"/>
                    </a:cubicBezTo>
                    <a:cubicBezTo>
                      <a:pt x="0" y="14"/>
                      <a:pt x="14" y="0"/>
                      <a:pt x="31" y="0"/>
                    </a:cubicBezTo>
                    <a:cubicBezTo>
                      <a:pt x="139" y="0"/>
                      <a:pt x="246" y="0"/>
                      <a:pt x="353" y="0"/>
                    </a:cubicBezTo>
                    <a:cubicBezTo>
                      <a:pt x="355" y="0"/>
                      <a:pt x="356" y="0"/>
                      <a:pt x="359" y="0"/>
                    </a:cubicBezTo>
                    <a:cubicBezTo>
                      <a:pt x="359" y="2"/>
                      <a:pt x="359" y="4"/>
                      <a:pt x="359" y="6"/>
                    </a:cubicBezTo>
                    <a:cubicBezTo>
                      <a:pt x="359" y="45"/>
                      <a:pt x="359" y="85"/>
                      <a:pt x="359" y="124"/>
                    </a:cubicBezTo>
                    <a:cubicBezTo>
                      <a:pt x="359" y="150"/>
                      <a:pt x="369" y="169"/>
                      <a:pt x="392" y="180"/>
                    </a:cubicBezTo>
                    <a:cubicBezTo>
                      <a:pt x="398" y="183"/>
                      <a:pt x="406" y="185"/>
                      <a:pt x="414" y="187"/>
                    </a:cubicBezTo>
                    <a:cubicBezTo>
                      <a:pt x="414" y="186"/>
                      <a:pt x="414" y="187"/>
                      <a:pt x="414" y="187"/>
                    </a:cubicBezTo>
                    <a:cubicBezTo>
                      <a:pt x="414" y="207"/>
                      <a:pt x="414" y="227"/>
                      <a:pt x="414" y="247"/>
                    </a:cubicBezTo>
                    <a:cubicBezTo>
                      <a:pt x="414" y="263"/>
                      <a:pt x="400" y="276"/>
                      <a:pt x="385" y="276"/>
                    </a:cubicBezTo>
                    <a:cubicBezTo>
                      <a:pt x="382" y="277"/>
                      <a:pt x="380" y="277"/>
                      <a:pt x="377" y="277"/>
                    </a:cubicBezTo>
                    <a:cubicBezTo>
                      <a:pt x="304" y="277"/>
                      <a:pt x="230" y="277"/>
                      <a:pt x="157" y="277"/>
                    </a:cubicBezTo>
                    <a:cubicBezTo>
                      <a:pt x="155" y="277"/>
                      <a:pt x="152" y="277"/>
                      <a:pt x="150" y="277"/>
                    </a:cubicBezTo>
                    <a:cubicBezTo>
                      <a:pt x="145" y="278"/>
                      <a:pt x="142" y="282"/>
                      <a:pt x="142" y="287"/>
                    </a:cubicBezTo>
                    <a:cubicBezTo>
                      <a:pt x="143" y="290"/>
                      <a:pt x="143" y="293"/>
                      <a:pt x="144" y="296"/>
                    </a:cubicBezTo>
                    <a:cubicBezTo>
                      <a:pt x="151" y="316"/>
                      <a:pt x="159" y="337"/>
                      <a:pt x="166" y="357"/>
                    </a:cubicBezTo>
                    <a:cubicBezTo>
                      <a:pt x="166" y="359"/>
                      <a:pt x="167" y="361"/>
                      <a:pt x="167" y="362"/>
                    </a:cubicBezTo>
                    <a:cubicBezTo>
                      <a:pt x="166" y="363"/>
                      <a:pt x="166" y="363"/>
                      <a:pt x="165" y="363"/>
                    </a:cubicBezTo>
                    <a:close/>
                    <a:moveTo>
                      <a:pt x="292" y="249"/>
                    </a:moveTo>
                    <a:cubicBezTo>
                      <a:pt x="292" y="248"/>
                      <a:pt x="292" y="248"/>
                      <a:pt x="292" y="247"/>
                    </a:cubicBezTo>
                    <a:cubicBezTo>
                      <a:pt x="290" y="222"/>
                      <a:pt x="288" y="197"/>
                      <a:pt x="286" y="172"/>
                    </a:cubicBezTo>
                    <a:cubicBezTo>
                      <a:pt x="286" y="166"/>
                      <a:pt x="283" y="162"/>
                      <a:pt x="277" y="159"/>
                    </a:cubicBezTo>
                    <a:cubicBezTo>
                      <a:pt x="265" y="154"/>
                      <a:pt x="253" y="149"/>
                      <a:pt x="241" y="143"/>
                    </a:cubicBezTo>
                    <a:cubicBezTo>
                      <a:pt x="238" y="142"/>
                      <a:pt x="235" y="141"/>
                      <a:pt x="232" y="139"/>
                    </a:cubicBezTo>
                    <a:cubicBezTo>
                      <a:pt x="223" y="162"/>
                      <a:pt x="214" y="184"/>
                      <a:pt x="204" y="208"/>
                    </a:cubicBezTo>
                    <a:cubicBezTo>
                      <a:pt x="195" y="184"/>
                      <a:pt x="186" y="162"/>
                      <a:pt x="177" y="139"/>
                    </a:cubicBezTo>
                    <a:cubicBezTo>
                      <a:pt x="175" y="140"/>
                      <a:pt x="173" y="141"/>
                      <a:pt x="171" y="142"/>
                    </a:cubicBezTo>
                    <a:cubicBezTo>
                      <a:pt x="159" y="147"/>
                      <a:pt x="147" y="152"/>
                      <a:pt x="134" y="157"/>
                    </a:cubicBezTo>
                    <a:cubicBezTo>
                      <a:pt x="126" y="161"/>
                      <a:pt x="122" y="166"/>
                      <a:pt x="121" y="175"/>
                    </a:cubicBezTo>
                    <a:cubicBezTo>
                      <a:pt x="120" y="192"/>
                      <a:pt x="119" y="210"/>
                      <a:pt x="118" y="227"/>
                    </a:cubicBezTo>
                    <a:cubicBezTo>
                      <a:pt x="117" y="235"/>
                      <a:pt x="117" y="242"/>
                      <a:pt x="116" y="249"/>
                    </a:cubicBezTo>
                    <a:cubicBezTo>
                      <a:pt x="175" y="249"/>
                      <a:pt x="233" y="249"/>
                      <a:pt x="292" y="249"/>
                    </a:cubicBezTo>
                    <a:close/>
                    <a:moveTo>
                      <a:pt x="206" y="34"/>
                    </a:moveTo>
                    <a:cubicBezTo>
                      <a:pt x="188" y="31"/>
                      <a:pt x="171" y="47"/>
                      <a:pt x="170" y="66"/>
                    </a:cubicBezTo>
                    <a:cubicBezTo>
                      <a:pt x="170" y="74"/>
                      <a:pt x="170" y="83"/>
                      <a:pt x="170" y="91"/>
                    </a:cubicBezTo>
                    <a:cubicBezTo>
                      <a:pt x="170" y="93"/>
                      <a:pt x="171" y="95"/>
                      <a:pt x="173" y="97"/>
                    </a:cubicBezTo>
                    <a:cubicBezTo>
                      <a:pt x="176" y="99"/>
                      <a:pt x="178" y="102"/>
                      <a:pt x="178" y="107"/>
                    </a:cubicBezTo>
                    <a:cubicBezTo>
                      <a:pt x="179" y="122"/>
                      <a:pt x="190" y="134"/>
                      <a:pt x="204" y="134"/>
                    </a:cubicBezTo>
                    <a:cubicBezTo>
                      <a:pt x="219" y="134"/>
                      <a:pt x="230" y="122"/>
                      <a:pt x="231" y="106"/>
                    </a:cubicBezTo>
                    <a:cubicBezTo>
                      <a:pt x="231" y="102"/>
                      <a:pt x="232" y="99"/>
                      <a:pt x="235" y="97"/>
                    </a:cubicBezTo>
                    <a:cubicBezTo>
                      <a:pt x="238" y="96"/>
                      <a:pt x="239" y="93"/>
                      <a:pt x="239" y="90"/>
                    </a:cubicBezTo>
                    <a:cubicBezTo>
                      <a:pt x="238" y="83"/>
                      <a:pt x="239" y="76"/>
                      <a:pt x="239" y="69"/>
                    </a:cubicBezTo>
                    <a:cubicBezTo>
                      <a:pt x="238" y="55"/>
                      <a:pt x="227" y="42"/>
                      <a:pt x="213" y="40"/>
                    </a:cubicBezTo>
                    <a:cubicBezTo>
                      <a:pt x="209" y="40"/>
                      <a:pt x="206" y="39"/>
                      <a:pt x="206" y="34"/>
                    </a:cubicBezTo>
                    <a:close/>
                  </a:path>
                </a:pathLst>
              </a:custGeom>
              <a:solidFill>
                <a:schemeClr val="accent1"/>
              </a:solidFill>
              <a:ln w="9525">
                <a:noFill/>
                <a:round/>
                <a:headEnd/>
                <a:tailEnd/>
              </a:ln>
            </p:spPr>
            <p:txBody>
              <a:bodyPr>
                <a:prstTxWarp prst="textNoShape">
                  <a:avLst/>
                </a:prstTxWarp>
              </a:bodyPr>
              <a:lstStyle/>
              <a:p>
                <a:endParaRPr lang="en-US" b="1"/>
              </a:p>
            </p:txBody>
          </p:sp>
          <p:sp>
            <p:nvSpPr>
              <p:cNvPr id="42" name="Freeform 281"/>
              <p:cNvSpPr>
                <a:spLocks noEditPoints="1"/>
              </p:cNvSpPr>
              <p:nvPr/>
            </p:nvSpPr>
            <p:spPr bwMode="gray">
              <a:xfrm>
                <a:off x="394" y="3674"/>
                <a:ext cx="214" cy="233"/>
              </a:xfrm>
              <a:custGeom>
                <a:avLst/>
                <a:gdLst/>
                <a:ahLst/>
                <a:cxnLst>
                  <a:cxn ang="0">
                    <a:pos x="118" y="345"/>
                  </a:cxn>
                  <a:cxn ang="0">
                    <a:pos x="119" y="340"/>
                  </a:cxn>
                  <a:cxn ang="0">
                    <a:pos x="161" y="252"/>
                  </a:cxn>
                  <a:cxn ang="0">
                    <a:pos x="162" y="249"/>
                  </a:cxn>
                  <a:cxn ang="0">
                    <a:pos x="150" y="231"/>
                  </a:cxn>
                  <a:cxn ang="0">
                    <a:pos x="127" y="231"/>
                  </a:cxn>
                  <a:cxn ang="0">
                    <a:pos x="37" y="230"/>
                  </a:cxn>
                  <a:cxn ang="0">
                    <a:pos x="0" y="194"/>
                  </a:cxn>
                  <a:cxn ang="0">
                    <a:pos x="0" y="37"/>
                  </a:cxn>
                  <a:cxn ang="0">
                    <a:pos x="36" y="0"/>
                  </a:cxn>
                  <a:cxn ang="0">
                    <a:pos x="282" y="0"/>
                  </a:cxn>
                  <a:cxn ang="0">
                    <a:pos x="318" y="36"/>
                  </a:cxn>
                  <a:cxn ang="0">
                    <a:pos x="318" y="195"/>
                  </a:cxn>
                  <a:cxn ang="0">
                    <a:pos x="283" y="230"/>
                  </a:cxn>
                  <a:cxn ang="0">
                    <a:pos x="260" y="231"/>
                  </a:cxn>
                  <a:cxn ang="0">
                    <a:pos x="253" y="233"/>
                  </a:cxn>
                  <a:cxn ang="0">
                    <a:pos x="124" y="342"/>
                  </a:cxn>
                  <a:cxn ang="0">
                    <a:pos x="119" y="346"/>
                  </a:cxn>
                  <a:cxn ang="0">
                    <a:pos x="118" y="345"/>
                  </a:cxn>
                  <a:cxn ang="0">
                    <a:pos x="90" y="200"/>
                  </a:cxn>
                  <a:cxn ang="0">
                    <a:pos x="229" y="200"/>
                  </a:cxn>
                  <a:cxn ang="0">
                    <a:pos x="230" y="199"/>
                  </a:cxn>
                  <a:cxn ang="0">
                    <a:pos x="225" y="140"/>
                  </a:cxn>
                  <a:cxn ang="0">
                    <a:pos x="217" y="128"/>
                  </a:cxn>
                  <a:cxn ang="0">
                    <a:pos x="184" y="114"/>
                  </a:cxn>
                  <a:cxn ang="0">
                    <a:pos x="181" y="113"/>
                  </a:cxn>
                  <a:cxn ang="0">
                    <a:pos x="160" y="167"/>
                  </a:cxn>
                  <a:cxn ang="0">
                    <a:pos x="138" y="113"/>
                  </a:cxn>
                  <a:cxn ang="0">
                    <a:pos x="101" y="129"/>
                  </a:cxn>
                  <a:cxn ang="0">
                    <a:pos x="94" y="140"/>
                  </a:cxn>
                  <a:cxn ang="0">
                    <a:pos x="91" y="180"/>
                  </a:cxn>
                  <a:cxn ang="0">
                    <a:pos x="90" y="200"/>
                  </a:cxn>
                  <a:cxn ang="0">
                    <a:pos x="161" y="29"/>
                  </a:cxn>
                  <a:cxn ang="0">
                    <a:pos x="133" y="50"/>
                  </a:cxn>
                  <a:cxn ang="0">
                    <a:pos x="132" y="75"/>
                  </a:cxn>
                  <a:cxn ang="0">
                    <a:pos x="135" y="79"/>
                  </a:cxn>
                  <a:cxn ang="0">
                    <a:pos x="139" y="87"/>
                  </a:cxn>
                  <a:cxn ang="0">
                    <a:pos x="158" y="108"/>
                  </a:cxn>
                  <a:cxn ang="0">
                    <a:pos x="180" y="90"/>
                  </a:cxn>
                  <a:cxn ang="0">
                    <a:pos x="181" y="84"/>
                  </a:cxn>
                  <a:cxn ang="0">
                    <a:pos x="183" y="81"/>
                  </a:cxn>
                  <a:cxn ang="0">
                    <a:pos x="187" y="70"/>
                  </a:cxn>
                  <a:cxn ang="0">
                    <a:pos x="187" y="58"/>
                  </a:cxn>
                  <a:cxn ang="0">
                    <a:pos x="176" y="38"/>
                  </a:cxn>
                  <a:cxn ang="0">
                    <a:pos x="162" y="32"/>
                  </a:cxn>
                  <a:cxn ang="0">
                    <a:pos x="161" y="29"/>
                  </a:cxn>
                </a:cxnLst>
                <a:rect l="0" t="0" r="r" b="b"/>
                <a:pathLst>
                  <a:path w="318" h="346">
                    <a:moveTo>
                      <a:pt x="118" y="345"/>
                    </a:moveTo>
                    <a:cubicBezTo>
                      <a:pt x="118" y="343"/>
                      <a:pt x="118" y="341"/>
                      <a:pt x="119" y="340"/>
                    </a:cubicBezTo>
                    <a:cubicBezTo>
                      <a:pt x="133" y="311"/>
                      <a:pt x="147" y="281"/>
                      <a:pt x="161" y="252"/>
                    </a:cubicBezTo>
                    <a:cubicBezTo>
                      <a:pt x="161" y="251"/>
                      <a:pt x="162" y="250"/>
                      <a:pt x="162" y="249"/>
                    </a:cubicBezTo>
                    <a:cubicBezTo>
                      <a:pt x="166" y="238"/>
                      <a:pt x="162" y="231"/>
                      <a:pt x="150" y="231"/>
                    </a:cubicBezTo>
                    <a:cubicBezTo>
                      <a:pt x="143" y="230"/>
                      <a:pt x="135" y="231"/>
                      <a:pt x="127" y="231"/>
                    </a:cubicBezTo>
                    <a:cubicBezTo>
                      <a:pt x="97" y="231"/>
                      <a:pt x="67" y="231"/>
                      <a:pt x="37" y="230"/>
                    </a:cubicBezTo>
                    <a:cubicBezTo>
                      <a:pt x="15" y="230"/>
                      <a:pt x="0" y="215"/>
                      <a:pt x="0" y="194"/>
                    </a:cubicBezTo>
                    <a:cubicBezTo>
                      <a:pt x="0" y="141"/>
                      <a:pt x="0" y="89"/>
                      <a:pt x="0" y="37"/>
                    </a:cubicBezTo>
                    <a:cubicBezTo>
                      <a:pt x="0" y="16"/>
                      <a:pt x="15" y="0"/>
                      <a:pt x="36" y="0"/>
                    </a:cubicBezTo>
                    <a:cubicBezTo>
                      <a:pt x="118" y="0"/>
                      <a:pt x="200" y="0"/>
                      <a:pt x="282" y="0"/>
                    </a:cubicBezTo>
                    <a:cubicBezTo>
                      <a:pt x="303" y="0"/>
                      <a:pt x="318" y="15"/>
                      <a:pt x="318" y="36"/>
                    </a:cubicBezTo>
                    <a:cubicBezTo>
                      <a:pt x="318" y="89"/>
                      <a:pt x="318" y="142"/>
                      <a:pt x="318" y="195"/>
                    </a:cubicBezTo>
                    <a:cubicBezTo>
                      <a:pt x="318" y="215"/>
                      <a:pt x="303" y="230"/>
                      <a:pt x="283" y="230"/>
                    </a:cubicBezTo>
                    <a:cubicBezTo>
                      <a:pt x="275" y="231"/>
                      <a:pt x="268" y="230"/>
                      <a:pt x="260" y="231"/>
                    </a:cubicBezTo>
                    <a:cubicBezTo>
                      <a:pt x="258" y="231"/>
                      <a:pt x="255" y="232"/>
                      <a:pt x="253" y="233"/>
                    </a:cubicBezTo>
                    <a:cubicBezTo>
                      <a:pt x="210" y="270"/>
                      <a:pt x="167" y="306"/>
                      <a:pt x="124" y="342"/>
                    </a:cubicBezTo>
                    <a:cubicBezTo>
                      <a:pt x="122" y="344"/>
                      <a:pt x="121" y="345"/>
                      <a:pt x="119" y="346"/>
                    </a:cubicBezTo>
                    <a:cubicBezTo>
                      <a:pt x="118" y="346"/>
                      <a:pt x="118" y="345"/>
                      <a:pt x="118" y="345"/>
                    </a:cubicBezTo>
                    <a:close/>
                    <a:moveTo>
                      <a:pt x="90" y="200"/>
                    </a:moveTo>
                    <a:cubicBezTo>
                      <a:pt x="136" y="200"/>
                      <a:pt x="183" y="200"/>
                      <a:pt x="229" y="200"/>
                    </a:cubicBezTo>
                    <a:cubicBezTo>
                      <a:pt x="229" y="200"/>
                      <a:pt x="230" y="199"/>
                      <a:pt x="230" y="199"/>
                    </a:cubicBezTo>
                    <a:cubicBezTo>
                      <a:pt x="228" y="179"/>
                      <a:pt x="227" y="159"/>
                      <a:pt x="225" y="140"/>
                    </a:cubicBezTo>
                    <a:cubicBezTo>
                      <a:pt x="225" y="134"/>
                      <a:pt x="222" y="131"/>
                      <a:pt x="217" y="128"/>
                    </a:cubicBezTo>
                    <a:cubicBezTo>
                      <a:pt x="206" y="124"/>
                      <a:pt x="195" y="119"/>
                      <a:pt x="184" y="114"/>
                    </a:cubicBezTo>
                    <a:cubicBezTo>
                      <a:pt x="183" y="113"/>
                      <a:pt x="182" y="113"/>
                      <a:pt x="181" y="113"/>
                    </a:cubicBezTo>
                    <a:cubicBezTo>
                      <a:pt x="174" y="131"/>
                      <a:pt x="167" y="149"/>
                      <a:pt x="160" y="167"/>
                    </a:cubicBezTo>
                    <a:cubicBezTo>
                      <a:pt x="152" y="148"/>
                      <a:pt x="145" y="131"/>
                      <a:pt x="138" y="113"/>
                    </a:cubicBezTo>
                    <a:cubicBezTo>
                      <a:pt x="125" y="118"/>
                      <a:pt x="113" y="123"/>
                      <a:pt x="101" y="129"/>
                    </a:cubicBezTo>
                    <a:cubicBezTo>
                      <a:pt x="96" y="131"/>
                      <a:pt x="94" y="135"/>
                      <a:pt x="94" y="140"/>
                    </a:cubicBezTo>
                    <a:cubicBezTo>
                      <a:pt x="93" y="153"/>
                      <a:pt x="92" y="167"/>
                      <a:pt x="91" y="180"/>
                    </a:cubicBezTo>
                    <a:cubicBezTo>
                      <a:pt x="90" y="187"/>
                      <a:pt x="90" y="193"/>
                      <a:pt x="90" y="200"/>
                    </a:cubicBezTo>
                    <a:close/>
                    <a:moveTo>
                      <a:pt x="161" y="29"/>
                    </a:moveTo>
                    <a:cubicBezTo>
                      <a:pt x="148" y="28"/>
                      <a:pt x="135" y="37"/>
                      <a:pt x="133" y="50"/>
                    </a:cubicBezTo>
                    <a:cubicBezTo>
                      <a:pt x="132" y="58"/>
                      <a:pt x="132" y="67"/>
                      <a:pt x="132" y="75"/>
                    </a:cubicBezTo>
                    <a:cubicBezTo>
                      <a:pt x="132" y="76"/>
                      <a:pt x="134" y="78"/>
                      <a:pt x="135" y="79"/>
                    </a:cubicBezTo>
                    <a:cubicBezTo>
                      <a:pt x="137" y="81"/>
                      <a:pt x="138" y="83"/>
                      <a:pt x="139" y="87"/>
                    </a:cubicBezTo>
                    <a:cubicBezTo>
                      <a:pt x="139" y="99"/>
                      <a:pt x="148" y="108"/>
                      <a:pt x="158" y="108"/>
                    </a:cubicBezTo>
                    <a:cubicBezTo>
                      <a:pt x="169" y="109"/>
                      <a:pt x="178" y="102"/>
                      <a:pt x="180" y="90"/>
                    </a:cubicBezTo>
                    <a:cubicBezTo>
                      <a:pt x="181" y="88"/>
                      <a:pt x="181" y="86"/>
                      <a:pt x="181" y="84"/>
                    </a:cubicBezTo>
                    <a:cubicBezTo>
                      <a:pt x="181" y="83"/>
                      <a:pt x="182" y="81"/>
                      <a:pt x="183" y="81"/>
                    </a:cubicBezTo>
                    <a:cubicBezTo>
                      <a:pt x="187" y="78"/>
                      <a:pt x="187" y="74"/>
                      <a:pt x="187" y="70"/>
                    </a:cubicBezTo>
                    <a:cubicBezTo>
                      <a:pt x="187" y="66"/>
                      <a:pt x="187" y="62"/>
                      <a:pt x="187" y="58"/>
                    </a:cubicBezTo>
                    <a:cubicBezTo>
                      <a:pt x="187" y="49"/>
                      <a:pt x="183" y="42"/>
                      <a:pt x="176" y="38"/>
                    </a:cubicBezTo>
                    <a:cubicBezTo>
                      <a:pt x="172" y="35"/>
                      <a:pt x="167" y="34"/>
                      <a:pt x="162" y="32"/>
                    </a:cubicBezTo>
                    <a:cubicBezTo>
                      <a:pt x="162" y="32"/>
                      <a:pt x="161" y="30"/>
                      <a:pt x="161" y="29"/>
                    </a:cubicBezTo>
                    <a:close/>
                  </a:path>
                </a:pathLst>
              </a:custGeom>
              <a:solidFill>
                <a:schemeClr val="accent3"/>
              </a:solidFill>
              <a:ln w="9525">
                <a:noFill/>
                <a:round/>
                <a:headEnd/>
                <a:tailEnd/>
              </a:ln>
            </p:spPr>
            <p:txBody>
              <a:bodyPr>
                <a:prstTxWarp prst="textNoShape">
                  <a:avLst/>
                </a:prstTxWarp>
              </a:bodyPr>
              <a:lstStyle/>
              <a:p>
                <a:pPr>
                  <a:defRPr/>
                </a:pPr>
                <a:endParaRPr lang="en-US" b="1" dirty="0"/>
              </a:p>
            </p:txBody>
          </p:sp>
          <p:sp>
            <p:nvSpPr>
              <p:cNvPr id="237583" name="Freeform 283"/>
              <p:cNvSpPr>
                <a:spLocks/>
              </p:cNvSpPr>
              <p:nvPr/>
            </p:nvSpPr>
            <p:spPr bwMode="gray">
              <a:xfrm>
                <a:off x="215" y="3813"/>
                <a:ext cx="119" cy="74"/>
              </a:xfrm>
              <a:custGeom>
                <a:avLst/>
                <a:gdLst>
                  <a:gd name="T0" fmla="*/ 7 w 176"/>
                  <a:gd name="T1" fmla="*/ 5 h 110"/>
                  <a:gd name="T2" fmla="*/ 0 w 176"/>
                  <a:gd name="T3" fmla="*/ 5 h 110"/>
                  <a:gd name="T4" fmla="*/ 1 w 176"/>
                  <a:gd name="T5" fmla="*/ 3 h 110"/>
                  <a:gd name="T6" fmla="*/ 1 w 176"/>
                  <a:gd name="T7" fmla="*/ 1 h 110"/>
                  <a:gd name="T8" fmla="*/ 1 w 176"/>
                  <a:gd name="T9" fmla="*/ 1 h 110"/>
                  <a:gd name="T10" fmla="*/ 2 w 176"/>
                  <a:gd name="T11" fmla="*/ 1 h 110"/>
                  <a:gd name="T12" fmla="*/ 3 w 176"/>
                  <a:gd name="T13" fmla="*/ 0 h 110"/>
                  <a:gd name="T14" fmla="*/ 4 w 176"/>
                  <a:gd name="T15" fmla="*/ 3 h 110"/>
                  <a:gd name="T16" fmla="*/ 5 w 176"/>
                  <a:gd name="T17" fmla="*/ 0 h 110"/>
                  <a:gd name="T18" fmla="*/ 5 w 176"/>
                  <a:gd name="T19" fmla="*/ 1 h 110"/>
                  <a:gd name="T20" fmla="*/ 7 w 176"/>
                  <a:gd name="T21" fmla="*/ 1 h 110"/>
                  <a:gd name="T22" fmla="*/ 7 w 176"/>
                  <a:gd name="T23" fmla="*/ 1 h 110"/>
                  <a:gd name="T24" fmla="*/ 7 w 176"/>
                  <a:gd name="T25" fmla="*/ 5 h 110"/>
                  <a:gd name="T26" fmla="*/ 7 w 176"/>
                  <a:gd name="T27" fmla="*/ 5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6"/>
                  <a:gd name="T43" fmla="*/ 0 h 110"/>
                  <a:gd name="T44" fmla="*/ 176 w 176"/>
                  <a:gd name="T45" fmla="*/ 110 h 1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6" h="110">
                    <a:moveTo>
                      <a:pt x="176" y="110"/>
                    </a:moveTo>
                    <a:cubicBezTo>
                      <a:pt x="117" y="110"/>
                      <a:pt x="59" y="110"/>
                      <a:pt x="0" y="110"/>
                    </a:cubicBezTo>
                    <a:cubicBezTo>
                      <a:pt x="1" y="103"/>
                      <a:pt x="1" y="96"/>
                      <a:pt x="2" y="88"/>
                    </a:cubicBezTo>
                    <a:cubicBezTo>
                      <a:pt x="3" y="71"/>
                      <a:pt x="4" y="53"/>
                      <a:pt x="5" y="36"/>
                    </a:cubicBezTo>
                    <a:cubicBezTo>
                      <a:pt x="6" y="27"/>
                      <a:pt x="10" y="22"/>
                      <a:pt x="18" y="18"/>
                    </a:cubicBezTo>
                    <a:cubicBezTo>
                      <a:pt x="31" y="13"/>
                      <a:pt x="43" y="8"/>
                      <a:pt x="55" y="3"/>
                    </a:cubicBezTo>
                    <a:cubicBezTo>
                      <a:pt x="57" y="2"/>
                      <a:pt x="59" y="1"/>
                      <a:pt x="61" y="0"/>
                    </a:cubicBezTo>
                    <a:cubicBezTo>
                      <a:pt x="70" y="23"/>
                      <a:pt x="79" y="45"/>
                      <a:pt x="88" y="69"/>
                    </a:cubicBezTo>
                    <a:cubicBezTo>
                      <a:pt x="98" y="45"/>
                      <a:pt x="107" y="23"/>
                      <a:pt x="116" y="0"/>
                    </a:cubicBezTo>
                    <a:cubicBezTo>
                      <a:pt x="119" y="2"/>
                      <a:pt x="122" y="3"/>
                      <a:pt x="125" y="4"/>
                    </a:cubicBezTo>
                    <a:cubicBezTo>
                      <a:pt x="137" y="10"/>
                      <a:pt x="149" y="15"/>
                      <a:pt x="161" y="20"/>
                    </a:cubicBezTo>
                    <a:cubicBezTo>
                      <a:pt x="167" y="23"/>
                      <a:pt x="170" y="27"/>
                      <a:pt x="170" y="33"/>
                    </a:cubicBezTo>
                    <a:cubicBezTo>
                      <a:pt x="172" y="58"/>
                      <a:pt x="174" y="83"/>
                      <a:pt x="176" y="108"/>
                    </a:cubicBezTo>
                    <a:cubicBezTo>
                      <a:pt x="176" y="109"/>
                      <a:pt x="176" y="109"/>
                      <a:pt x="176" y="110"/>
                    </a:cubicBezTo>
                    <a:close/>
                  </a:path>
                </a:pathLst>
              </a:custGeom>
              <a:solidFill>
                <a:srgbClr val="FFFFFF"/>
              </a:solidFill>
              <a:ln w="9525">
                <a:noFill/>
                <a:round/>
                <a:headEnd/>
                <a:tailEnd/>
              </a:ln>
            </p:spPr>
            <p:txBody>
              <a:bodyPr>
                <a:prstTxWarp prst="textNoShape">
                  <a:avLst/>
                </a:prstTxWarp>
              </a:bodyPr>
              <a:lstStyle/>
              <a:p>
                <a:endParaRPr lang="en-US" b="1"/>
              </a:p>
            </p:txBody>
          </p:sp>
          <p:sp>
            <p:nvSpPr>
              <p:cNvPr id="237584" name="Freeform 284"/>
              <p:cNvSpPr>
                <a:spLocks/>
              </p:cNvSpPr>
              <p:nvPr/>
            </p:nvSpPr>
            <p:spPr bwMode="gray">
              <a:xfrm>
                <a:off x="252" y="3740"/>
                <a:ext cx="46" cy="69"/>
              </a:xfrm>
              <a:custGeom>
                <a:avLst/>
                <a:gdLst>
                  <a:gd name="T0" fmla="*/ 1 w 69"/>
                  <a:gd name="T1" fmla="*/ 1 h 103"/>
                  <a:gd name="T2" fmla="*/ 2 w 69"/>
                  <a:gd name="T3" fmla="*/ 1 h 103"/>
                  <a:gd name="T4" fmla="*/ 3 w 69"/>
                  <a:gd name="T5" fmla="*/ 1 h 103"/>
                  <a:gd name="T6" fmla="*/ 3 w 69"/>
                  <a:gd name="T7" fmla="*/ 2 h 103"/>
                  <a:gd name="T8" fmla="*/ 3 w 69"/>
                  <a:gd name="T9" fmla="*/ 3 h 103"/>
                  <a:gd name="T10" fmla="*/ 2 w 69"/>
                  <a:gd name="T11" fmla="*/ 3 h 103"/>
                  <a:gd name="T12" fmla="*/ 1 w 69"/>
                  <a:gd name="T13" fmla="*/ 4 h 103"/>
                  <a:gd name="T14" fmla="*/ 1 w 69"/>
                  <a:gd name="T15" fmla="*/ 3 h 103"/>
                  <a:gd name="T16" fmla="*/ 1 w 69"/>
                  <a:gd name="T17" fmla="*/ 3 h 103"/>
                  <a:gd name="T18" fmla="*/ 0 w 69"/>
                  <a:gd name="T19" fmla="*/ 2 h 103"/>
                  <a:gd name="T20" fmla="*/ 0 w 69"/>
                  <a:gd name="T21" fmla="*/ 1 h 103"/>
                  <a:gd name="T22" fmla="*/ 1 w 69"/>
                  <a:gd name="T23" fmla="*/ 1 h 1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103"/>
                  <a:gd name="T38" fmla="*/ 69 w 69"/>
                  <a:gd name="T39" fmla="*/ 103 h 10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103">
                    <a:moveTo>
                      <a:pt x="36" y="3"/>
                    </a:moveTo>
                    <a:cubicBezTo>
                      <a:pt x="36" y="8"/>
                      <a:pt x="39" y="9"/>
                      <a:pt x="43" y="9"/>
                    </a:cubicBezTo>
                    <a:cubicBezTo>
                      <a:pt x="57" y="11"/>
                      <a:pt x="68" y="24"/>
                      <a:pt x="69" y="38"/>
                    </a:cubicBezTo>
                    <a:cubicBezTo>
                      <a:pt x="69" y="45"/>
                      <a:pt x="68" y="52"/>
                      <a:pt x="69" y="59"/>
                    </a:cubicBezTo>
                    <a:cubicBezTo>
                      <a:pt x="69" y="62"/>
                      <a:pt x="68" y="65"/>
                      <a:pt x="65" y="66"/>
                    </a:cubicBezTo>
                    <a:cubicBezTo>
                      <a:pt x="62" y="68"/>
                      <a:pt x="61" y="71"/>
                      <a:pt x="61" y="75"/>
                    </a:cubicBezTo>
                    <a:cubicBezTo>
                      <a:pt x="60" y="91"/>
                      <a:pt x="49" y="103"/>
                      <a:pt x="34" y="103"/>
                    </a:cubicBezTo>
                    <a:cubicBezTo>
                      <a:pt x="20" y="103"/>
                      <a:pt x="9" y="91"/>
                      <a:pt x="8" y="76"/>
                    </a:cubicBezTo>
                    <a:cubicBezTo>
                      <a:pt x="8" y="71"/>
                      <a:pt x="6" y="68"/>
                      <a:pt x="3" y="66"/>
                    </a:cubicBezTo>
                    <a:cubicBezTo>
                      <a:pt x="1" y="64"/>
                      <a:pt x="0" y="62"/>
                      <a:pt x="0" y="60"/>
                    </a:cubicBezTo>
                    <a:cubicBezTo>
                      <a:pt x="0" y="52"/>
                      <a:pt x="0" y="43"/>
                      <a:pt x="0" y="35"/>
                    </a:cubicBezTo>
                    <a:cubicBezTo>
                      <a:pt x="1" y="16"/>
                      <a:pt x="18" y="0"/>
                      <a:pt x="36" y="3"/>
                    </a:cubicBezTo>
                    <a:close/>
                  </a:path>
                </a:pathLst>
              </a:custGeom>
              <a:solidFill>
                <a:srgbClr val="FFFFFF"/>
              </a:solidFill>
              <a:ln w="9525">
                <a:noFill/>
                <a:round/>
                <a:headEnd/>
                <a:tailEnd/>
              </a:ln>
            </p:spPr>
            <p:txBody>
              <a:bodyPr>
                <a:prstTxWarp prst="textNoShape">
                  <a:avLst/>
                </a:prstTxWarp>
              </a:bodyPr>
              <a:lstStyle/>
              <a:p>
                <a:endParaRPr lang="en-US" b="1"/>
              </a:p>
            </p:txBody>
          </p:sp>
          <p:sp>
            <p:nvSpPr>
              <p:cNvPr id="237585" name="Freeform 285"/>
              <p:cNvSpPr>
                <a:spLocks/>
              </p:cNvSpPr>
              <p:nvPr/>
            </p:nvSpPr>
            <p:spPr bwMode="gray">
              <a:xfrm>
                <a:off x="455" y="3750"/>
                <a:ext cx="94" cy="59"/>
              </a:xfrm>
              <a:custGeom>
                <a:avLst/>
                <a:gdLst>
                  <a:gd name="T0" fmla="*/ 0 w 140"/>
                  <a:gd name="T1" fmla="*/ 3 h 87"/>
                  <a:gd name="T2" fmla="*/ 1 w 140"/>
                  <a:gd name="T3" fmla="*/ 3 h 87"/>
                  <a:gd name="T4" fmla="*/ 1 w 140"/>
                  <a:gd name="T5" fmla="*/ 1 h 87"/>
                  <a:gd name="T6" fmla="*/ 1 w 140"/>
                  <a:gd name="T7" fmla="*/ 1 h 87"/>
                  <a:gd name="T8" fmla="*/ 2 w 140"/>
                  <a:gd name="T9" fmla="*/ 0 h 87"/>
                  <a:gd name="T10" fmla="*/ 3 w 140"/>
                  <a:gd name="T11" fmla="*/ 2 h 87"/>
                  <a:gd name="T12" fmla="*/ 4 w 140"/>
                  <a:gd name="T13" fmla="*/ 0 h 87"/>
                  <a:gd name="T14" fmla="*/ 4 w 140"/>
                  <a:gd name="T15" fmla="*/ 1 h 87"/>
                  <a:gd name="T16" fmla="*/ 5 w 140"/>
                  <a:gd name="T17" fmla="*/ 1 h 87"/>
                  <a:gd name="T18" fmla="*/ 6 w 140"/>
                  <a:gd name="T19" fmla="*/ 1 h 87"/>
                  <a:gd name="T20" fmla="*/ 6 w 140"/>
                  <a:gd name="T21" fmla="*/ 3 h 87"/>
                  <a:gd name="T22" fmla="*/ 6 w 140"/>
                  <a:gd name="T23" fmla="*/ 3 h 87"/>
                  <a:gd name="T24" fmla="*/ 0 w 140"/>
                  <a:gd name="T25" fmla="*/ 3 h 8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
                  <a:gd name="T40" fmla="*/ 0 h 87"/>
                  <a:gd name="T41" fmla="*/ 140 w 140"/>
                  <a:gd name="T42" fmla="*/ 87 h 8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 h="87">
                    <a:moveTo>
                      <a:pt x="0" y="87"/>
                    </a:moveTo>
                    <a:cubicBezTo>
                      <a:pt x="0" y="80"/>
                      <a:pt x="0" y="74"/>
                      <a:pt x="1" y="67"/>
                    </a:cubicBezTo>
                    <a:cubicBezTo>
                      <a:pt x="2" y="54"/>
                      <a:pt x="3" y="40"/>
                      <a:pt x="4" y="27"/>
                    </a:cubicBezTo>
                    <a:cubicBezTo>
                      <a:pt x="4" y="22"/>
                      <a:pt x="6" y="18"/>
                      <a:pt x="11" y="16"/>
                    </a:cubicBezTo>
                    <a:cubicBezTo>
                      <a:pt x="23" y="10"/>
                      <a:pt x="35" y="5"/>
                      <a:pt x="48" y="0"/>
                    </a:cubicBezTo>
                    <a:cubicBezTo>
                      <a:pt x="55" y="18"/>
                      <a:pt x="62" y="35"/>
                      <a:pt x="70" y="54"/>
                    </a:cubicBezTo>
                    <a:cubicBezTo>
                      <a:pt x="77" y="36"/>
                      <a:pt x="84" y="18"/>
                      <a:pt x="91" y="0"/>
                    </a:cubicBezTo>
                    <a:cubicBezTo>
                      <a:pt x="92" y="0"/>
                      <a:pt x="93" y="0"/>
                      <a:pt x="94" y="1"/>
                    </a:cubicBezTo>
                    <a:cubicBezTo>
                      <a:pt x="105" y="6"/>
                      <a:pt x="116" y="11"/>
                      <a:pt x="127" y="15"/>
                    </a:cubicBezTo>
                    <a:cubicBezTo>
                      <a:pt x="132" y="18"/>
                      <a:pt x="135" y="21"/>
                      <a:pt x="135" y="27"/>
                    </a:cubicBezTo>
                    <a:cubicBezTo>
                      <a:pt x="137" y="46"/>
                      <a:pt x="138" y="66"/>
                      <a:pt x="140" y="86"/>
                    </a:cubicBezTo>
                    <a:cubicBezTo>
                      <a:pt x="140" y="86"/>
                      <a:pt x="139" y="87"/>
                      <a:pt x="139" y="87"/>
                    </a:cubicBezTo>
                    <a:cubicBezTo>
                      <a:pt x="93" y="87"/>
                      <a:pt x="46" y="87"/>
                      <a:pt x="0" y="87"/>
                    </a:cubicBezTo>
                    <a:close/>
                  </a:path>
                </a:pathLst>
              </a:custGeom>
              <a:solidFill>
                <a:srgbClr val="FFFFFF"/>
              </a:solidFill>
              <a:ln w="9525">
                <a:noFill/>
                <a:round/>
                <a:headEnd/>
                <a:tailEnd/>
              </a:ln>
            </p:spPr>
            <p:txBody>
              <a:bodyPr>
                <a:prstTxWarp prst="textNoShape">
                  <a:avLst/>
                </a:prstTxWarp>
              </a:bodyPr>
              <a:lstStyle/>
              <a:p>
                <a:endParaRPr lang="en-US" b="1"/>
              </a:p>
            </p:txBody>
          </p:sp>
          <p:sp>
            <p:nvSpPr>
              <p:cNvPr id="237586" name="Freeform 286"/>
              <p:cNvSpPr>
                <a:spLocks/>
              </p:cNvSpPr>
              <p:nvPr/>
            </p:nvSpPr>
            <p:spPr bwMode="gray">
              <a:xfrm>
                <a:off x="483" y="3693"/>
                <a:ext cx="37" cy="54"/>
              </a:xfrm>
              <a:custGeom>
                <a:avLst/>
                <a:gdLst>
                  <a:gd name="T0" fmla="*/ 1 w 55"/>
                  <a:gd name="T1" fmla="*/ 1 h 81"/>
                  <a:gd name="T2" fmla="*/ 1 w 55"/>
                  <a:gd name="T3" fmla="*/ 1 h 81"/>
                  <a:gd name="T4" fmla="*/ 2 w 55"/>
                  <a:gd name="T5" fmla="*/ 1 h 81"/>
                  <a:gd name="T6" fmla="*/ 2 w 55"/>
                  <a:gd name="T7" fmla="*/ 1 h 81"/>
                  <a:gd name="T8" fmla="*/ 2 w 55"/>
                  <a:gd name="T9" fmla="*/ 2 h 81"/>
                  <a:gd name="T10" fmla="*/ 2 w 55"/>
                  <a:gd name="T11" fmla="*/ 2 h 81"/>
                  <a:gd name="T12" fmla="*/ 2 w 55"/>
                  <a:gd name="T13" fmla="*/ 2 h 81"/>
                  <a:gd name="T14" fmla="*/ 2 w 55"/>
                  <a:gd name="T15" fmla="*/ 2 h 81"/>
                  <a:gd name="T16" fmla="*/ 1 w 55"/>
                  <a:gd name="T17" fmla="*/ 3 h 81"/>
                  <a:gd name="T18" fmla="*/ 1 w 55"/>
                  <a:gd name="T19" fmla="*/ 2 h 81"/>
                  <a:gd name="T20" fmla="*/ 1 w 55"/>
                  <a:gd name="T21" fmla="*/ 2 h 81"/>
                  <a:gd name="T22" fmla="*/ 0 w 55"/>
                  <a:gd name="T23" fmla="*/ 2 h 81"/>
                  <a:gd name="T24" fmla="*/ 1 w 55"/>
                  <a:gd name="T25" fmla="*/ 1 h 81"/>
                  <a:gd name="T26" fmla="*/ 1 w 55"/>
                  <a:gd name="T27" fmla="*/ 1 h 8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5"/>
                  <a:gd name="T43" fmla="*/ 0 h 81"/>
                  <a:gd name="T44" fmla="*/ 55 w 55"/>
                  <a:gd name="T45" fmla="*/ 81 h 8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5" h="81">
                    <a:moveTo>
                      <a:pt x="29" y="1"/>
                    </a:moveTo>
                    <a:cubicBezTo>
                      <a:pt x="29" y="2"/>
                      <a:pt x="30" y="4"/>
                      <a:pt x="30" y="4"/>
                    </a:cubicBezTo>
                    <a:cubicBezTo>
                      <a:pt x="35" y="6"/>
                      <a:pt x="40" y="7"/>
                      <a:pt x="44" y="10"/>
                    </a:cubicBezTo>
                    <a:cubicBezTo>
                      <a:pt x="51" y="14"/>
                      <a:pt x="55" y="21"/>
                      <a:pt x="55" y="30"/>
                    </a:cubicBezTo>
                    <a:cubicBezTo>
                      <a:pt x="55" y="34"/>
                      <a:pt x="55" y="38"/>
                      <a:pt x="55" y="42"/>
                    </a:cubicBezTo>
                    <a:cubicBezTo>
                      <a:pt x="55" y="46"/>
                      <a:pt x="55" y="50"/>
                      <a:pt x="51" y="53"/>
                    </a:cubicBezTo>
                    <a:cubicBezTo>
                      <a:pt x="50" y="53"/>
                      <a:pt x="49" y="55"/>
                      <a:pt x="49" y="56"/>
                    </a:cubicBezTo>
                    <a:cubicBezTo>
                      <a:pt x="49" y="58"/>
                      <a:pt x="49" y="60"/>
                      <a:pt x="48" y="62"/>
                    </a:cubicBezTo>
                    <a:cubicBezTo>
                      <a:pt x="46" y="74"/>
                      <a:pt x="37" y="81"/>
                      <a:pt x="26" y="80"/>
                    </a:cubicBezTo>
                    <a:cubicBezTo>
                      <a:pt x="16" y="80"/>
                      <a:pt x="7" y="71"/>
                      <a:pt x="7" y="59"/>
                    </a:cubicBezTo>
                    <a:cubicBezTo>
                      <a:pt x="6" y="55"/>
                      <a:pt x="5" y="53"/>
                      <a:pt x="3" y="51"/>
                    </a:cubicBezTo>
                    <a:cubicBezTo>
                      <a:pt x="2" y="50"/>
                      <a:pt x="0" y="48"/>
                      <a:pt x="0" y="47"/>
                    </a:cubicBezTo>
                    <a:cubicBezTo>
                      <a:pt x="0" y="39"/>
                      <a:pt x="0" y="30"/>
                      <a:pt x="1" y="22"/>
                    </a:cubicBezTo>
                    <a:cubicBezTo>
                      <a:pt x="3" y="9"/>
                      <a:pt x="16" y="0"/>
                      <a:pt x="29" y="1"/>
                    </a:cubicBezTo>
                    <a:close/>
                  </a:path>
                </a:pathLst>
              </a:custGeom>
              <a:solidFill>
                <a:srgbClr val="FFFFFF"/>
              </a:solidFill>
              <a:ln w="9525">
                <a:noFill/>
                <a:round/>
                <a:headEnd/>
                <a:tailEnd/>
              </a:ln>
            </p:spPr>
            <p:txBody>
              <a:bodyPr>
                <a:prstTxWarp prst="textNoShape">
                  <a:avLst/>
                </a:prstTxWarp>
              </a:bodyPr>
              <a:lstStyle/>
              <a:p>
                <a:endParaRPr lang="en-US" b="1"/>
              </a:p>
            </p:txBody>
          </p:sp>
          <p:sp>
            <p:nvSpPr>
              <p:cNvPr id="237587" name="Freeform 287"/>
              <p:cNvSpPr>
                <a:spLocks/>
              </p:cNvSpPr>
              <p:nvPr/>
            </p:nvSpPr>
            <p:spPr bwMode="gray">
              <a:xfrm>
                <a:off x="415" y="3971"/>
                <a:ext cx="80" cy="122"/>
              </a:xfrm>
              <a:custGeom>
                <a:avLst/>
                <a:gdLst>
                  <a:gd name="T0" fmla="*/ 3 w 118"/>
                  <a:gd name="T1" fmla="*/ 0 h 181"/>
                  <a:gd name="T2" fmla="*/ 3 w 118"/>
                  <a:gd name="T3" fmla="*/ 1 h 181"/>
                  <a:gd name="T4" fmla="*/ 5 w 118"/>
                  <a:gd name="T5" fmla="*/ 2 h 181"/>
                  <a:gd name="T6" fmla="*/ 5 w 118"/>
                  <a:gd name="T7" fmla="*/ 4 h 181"/>
                  <a:gd name="T8" fmla="*/ 5 w 118"/>
                  <a:gd name="T9" fmla="*/ 5 h 181"/>
                  <a:gd name="T10" fmla="*/ 5 w 118"/>
                  <a:gd name="T11" fmla="*/ 5 h 181"/>
                  <a:gd name="T12" fmla="*/ 4 w 118"/>
                  <a:gd name="T13" fmla="*/ 7 h 181"/>
                  <a:gd name="T14" fmla="*/ 1 w 118"/>
                  <a:gd name="T15" fmla="*/ 6 h 181"/>
                  <a:gd name="T16" fmla="*/ 1 w 118"/>
                  <a:gd name="T17" fmla="*/ 5 h 181"/>
                  <a:gd name="T18" fmla="*/ 1 w 118"/>
                  <a:gd name="T19" fmla="*/ 5 h 181"/>
                  <a:gd name="T20" fmla="*/ 1 w 118"/>
                  <a:gd name="T21" fmla="*/ 4 h 181"/>
                  <a:gd name="T22" fmla="*/ 1 w 118"/>
                  <a:gd name="T23" fmla="*/ 2 h 181"/>
                  <a:gd name="T24" fmla="*/ 2 w 118"/>
                  <a:gd name="T25" fmla="*/ 1 h 181"/>
                  <a:gd name="T26" fmla="*/ 3 w 118"/>
                  <a:gd name="T27" fmla="*/ 0 h 18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
                  <a:gd name="T43" fmla="*/ 0 h 181"/>
                  <a:gd name="T44" fmla="*/ 118 w 118"/>
                  <a:gd name="T45" fmla="*/ 181 h 18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 h="181">
                    <a:moveTo>
                      <a:pt x="63" y="0"/>
                    </a:moveTo>
                    <a:cubicBezTo>
                      <a:pt x="64" y="11"/>
                      <a:pt x="64" y="11"/>
                      <a:pt x="75" y="12"/>
                    </a:cubicBezTo>
                    <a:cubicBezTo>
                      <a:pt x="99" y="15"/>
                      <a:pt x="118" y="37"/>
                      <a:pt x="118" y="60"/>
                    </a:cubicBezTo>
                    <a:cubicBezTo>
                      <a:pt x="118" y="74"/>
                      <a:pt x="118" y="88"/>
                      <a:pt x="118" y="101"/>
                    </a:cubicBezTo>
                    <a:cubicBezTo>
                      <a:pt x="118" y="104"/>
                      <a:pt x="118" y="107"/>
                      <a:pt x="115" y="108"/>
                    </a:cubicBezTo>
                    <a:cubicBezTo>
                      <a:pt x="109" y="113"/>
                      <a:pt x="106" y="117"/>
                      <a:pt x="105" y="126"/>
                    </a:cubicBezTo>
                    <a:cubicBezTo>
                      <a:pt x="105" y="139"/>
                      <a:pt x="100" y="151"/>
                      <a:pt x="90" y="161"/>
                    </a:cubicBezTo>
                    <a:cubicBezTo>
                      <a:pt x="69" y="181"/>
                      <a:pt x="36" y="175"/>
                      <a:pt x="22" y="150"/>
                    </a:cubicBezTo>
                    <a:cubicBezTo>
                      <a:pt x="17" y="141"/>
                      <a:pt x="14" y="131"/>
                      <a:pt x="14" y="121"/>
                    </a:cubicBezTo>
                    <a:cubicBezTo>
                      <a:pt x="14" y="117"/>
                      <a:pt x="13" y="115"/>
                      <a:pt x="10" y="113"/>
                    </a:cubicBezTo>
                    <a:cubicBezTo>
                      <a:pt x="2" y="108"/>
                      <a:pt x="0" y="101"/>
                      <a:pt x="1" y="92"/>
                    </a:cubicBezTo>
                    <a:cubicBezTo>
                      <a:pt x="2" y="81"/>
                      <a:pt x="1" y="70"/>
                      <a:pt x="1" y="59"/>
                    </a:cubicBezTo>
                    <a:cubicBezTo>
                      <a:pt x="1" y="30"/>
                      <a:pt x="18" y="9"/>
                      <a:pt x="46" y="3"/>
                    </a:cubicBezTo>
                    <a:cubicBezTo>
                      <a:pt x="51" y="1"/>
                      <a:pt x="57" y="1"/>
                      <a:pt x="63" y="0"/>
                    </a:cubicBezTo>
                    <a:close/>
                  </a:path>
                </a:pathLst>
              </a:custGeom>
              <a:solidFill>
                <a:srgbClr val="8DA6B1"/>
              </a:solidFill>
              <a:ln w="9525">
                <a:noFill/>
                <a:round/>
                <a:headEnd/>
                <a:tailEnd/>
              </a:ln>
            </p:spPr>
            <p:txBody>
              <a:bodyPr>
                <a:prstTxWarp prst="textNoShape">
                  <a:avLst/>
                </a:prstTxWarp>
              </a:bodyPr>
              <a:lstStyle/>
              <a:p>
                <a:endParaRPr lang="en-US" b="1"/>
              </a:p>
            </p:txBody>
          </p:sp>
        </p:grpSp>
        <p:sp>
          <p:nvSpPr>
            <p:cNvPr id="34" name="Freeform 258"/>
            <p:cNvSpPr>
              <a:spLocks/>
            </p:cNvSpPr>
            <p:nvPr/>
          </p:nvSpPr>
          <p:spPr bwMode="gray">
            <a:xfrm>
              <a:off x="608318" y="3125008"/>
              <a:ext cx="331605" cy="296226"/>
            </a:xfrm>
            <a:custGeom>
              <a:avLst/>
              <a:gdLst/>
              <a:ahLst/>
              <a:cxnLst>
                <a:cxn ang="0">
                  <a:pos x="19" y="24"/>
                </a:cxn>
                <a:cxn ang="0">
                  <a:pos x="152" y="91"/>
                </a:cxn>
                <a:cxn ang="0">
                  <a:pos x="156" y="50"/>
                </a:cxn>
                <a:cxn ang="0">
                  <a:pos x="258" y="30"/>
                </a:cxn>
                <a:cxn ang="0">
                  <a:pos x="266" y="32"/>
                </a:cxn>
                <a:cxn ang="0">
                  <a:pos x="301" y="19"/>
                </a:cxn>
                <a:cxn ang="0">
                  <a:pos x="276" y="51"/>
                </a:cxn>
                <a:cxn ang="0">
                  <a:pos x="277" y="53"/>
                </a:cxn>
                <a:cxn ang="0">
                  <a:pos x="311" y="44"/>
                </a:cxn>
                <a:cxn ang="0">
                  <a:pos x="293" y="63"/>
                </a:cxn>
                <a:cxn ang="0">
                  <a:pos x="290" y="66"/>
                </a:cxn>
                <a:cxn ang="0">
                  <a:pos x="278" y="91"/>
                </a:cxn>
                <a:cxn ang="0">
                  <a:pos x="182" y="246"/>
                </a:cxn>
                <a:cxn ang="0">
                  <a:pos x="105" y="266"/>
                </a:cxn>
                <a:cxn ang="0">
                  <a:pos x="2" y="241"/>
                </a:cxn>
                <a:cxn ang="0">
                  <a:pos x="0" y="238"/>
                </a:cxn>
                <a:cxn ang="0">
                  <a:pos x="92" y="212"/>
                </a:cxn>
                <a:cxn ang="0">
                  <a:pos x="33" y="167"/>
                </a:cxn>
                <a:cxn ang="0">
                  <a:pos x="60" y="167"/>
                </a:cxn>
                <a:cxn ang="0">
                  <a:pos x="60" y="166"/>
                </a:cxn>
                <a:cxn ang="0">
                  <a:pos x="10" y="103"/>
                </a:cxn>
                <a:cxn ang="0">
                  <a:pos x="37" y="110"/>
                </a:cxn>
                <a:cxn ang="0">
                  <a:pos x="38" y="109"/>
                </a:cxn>
                <a:cxn ang="0">
                  <a:pos x="12" y="70"/>
                </a:cxn>
                <a:cxn ang="0">
                  <a:pos x="19" y="24"/>
                </a:cxn>
              </a:cxnLst>
              <a:rect l="0" t="0" r="r" b="b"/>
              <a:pathLst>
                <a:path w="311" h="268">
                  <a:moveTo>
                    <a:pt x="19" y="24"/>
                  </a:moveTo>
                  <a:cubicBezTo>
                    <a:pt x="54" y="65"/>
                    <a:pt x="98" y="88"/>
                    <a:pt x="152" y="91"/>
                  </a:cubicBezTo>
                  <a:cubicBezTo>
                    <a:pt x="149" y="76"/>
                    <a:pt x="150" y="63"/>
                    <a:pt x="156" y="50"/>
                  </a:cubicBezTo>
                  <a:cubicBezTo>
                    <a:pt x="174" y="10"/>
                    <a:pt x="226" y="0"/>
                    <a:pt x="258" y="30"/>
                  </a:cubicBezTo>
                  <a:cubicBezTo>
                    <a:pt x="260" y="32"/>
                    <a:pt x="263" y="33"/>
                    <a:pt x="266" y="32"/>
                  </a:cubicBezTo>
                  <a:cubicBezTo>
                    <a:pt x="277" y="27"/>
                    <a:pt x="289" y="23"/>
                    <a:pt x="301" y="19"/>
                  </a:cubicBezTo>
                  <a:cubicBezTo>
                    <a:pt x="297" y="32"/>
                    <a:pt x="288" y="43"/>
                    <a:pt x="276" y="51"/>
                  </a:cubicBezTo>
                  <a:cubicBezTo>
                    <a:pt x="276" y="52"/>
                    <a:pt x="277" y="52"/>
                    <a:pt x="277" y="53"/>
                  </a:cubicBezTo>
                  <a:cubicBezTo>
                    <a:pt x="288" y="50"/>
                    <a:pt x="298" y="47"/>
                    <a:pt x="311" y="44"/>
                  </a:cubicBezTo>
                  <a:cubicBezTo>
                    <a:pt x="304" y="51"/>
                    <a:pt x="299" y="57"/>
                    <a:pt x="293" y="63"/>
                  </a:cubicBezTo>
                  <a:cubicBezTo>
                    <a:pt x="292" y="64"/>
                    <a:pt x="291" y="66"/>
                    <a:pt x="290" y="66"/>
                  </a:cubicBezTo>
                  <a:cubicBezTo>
                    <a:pt x="280" y="72"/>
                    <a:pt x="279" y="81"/>
                    <a:pt x="278" y="91"/>
                  </a:cubicBezTo>
                  <a:cubicBezTo>
                    <a:pt x="274" y="160"/>
                    <a:pt x="242" y="213"/>
                    <a:pt x="182" y="246"/>
                  </a:cubicBezTo>
                  <a:cubicBezTo>
                    <a:pt x="158" y="260"/>
                    <a:pt x="132" y="265"/>
                    <a:pt x="105" y="266"/>
                  </a:cubicBezTo>
                  <a:cubicBezTo>
                    <a:pt x="68" y="268"/>
                    <a:pt x="34" y="259"/>
                    <a:pt x="2" y="241"/>
                  </a:cubicBezTo>
                  <a:cubicBezTo>
                    <a:pt x="1" y="240"/>
                    <a:pt x="1" y="240"/>
                    <a:pt x="0" y="238"/>
                  </a:cubicBezTo>
                  <a:cubicBezTo>
                    <a:pt x="34" y="241"/>
                    <a:pt x="64" y="233"/>
                    <a:pt x="92" y="212"/>
                  </a:cubicBezTo>
                  <a:cubicBezTo>
                    <a:pt x="63" y="209"/>
                    <a:pt x="43" y="194"/>
                    <a:pt x="33" y="167"/>
                  </a:cubicBezTo>
                  <a:cubicBezTo>
                    <a:pt x="42" y="167"/>
                    <a:pt x="51" y="167"/>
                    <a:pt x="60" y="167"/>
                  </a:cubicBezTo>
                  <a:cubicBezTo>
                    <a:pt x="60" y="166"/>
                    <a:pt x="60" y="166"/>
                    <a:pt x="60" y="166"/>
                  </a:cubicBezTo>
                  <a:cubicBezTo>
                    <a:pt x="29" y="156"/>
                    <a:pt x="12" y="135"/>
                    <a:pt x="10" y="103"/>
                  </a:cubicBezTo>
                  <a:cubicBezTo>
                    <a:pt x="19" y="106"/>
                    <a:pt x="28" y="108"/>
                    <a:pt x="37" y="110"/>
                  </a:cubicBezTo>
                  <a:cubicBezTo>
                    <a:pt x="37" y="110"/>
                    <a:pt x="37" y="109"/>
                    <a:pt x="38" y="109"/>
                  </a:cubicBezTo>
                  <a:cubicBezTo>
                    <a:pt x="25" y="99"/>
                    <a:pt x="16" y="86"/>
                    <a:pt x="12" y="70"/>
                  </a:cubicBezTo>
                  <a:cubicBezTo>
                    <a:pt x="9" y="54"/>
                    <a:pt x="11" y="39"/>
                    <a:pt x="19" y="24"/>
                  </a:cubicBezTo>
                  <a:close/>
                </a:path>
              </a:pathLst>
            </a:custGeom>
            <a:solidFill>
              <a:schemeClr val="accent4"/>
            </a:solidFill>
            <a:ln w="9525">
              <a:noFill/>
              <a:round/>
              <a:headEnd/>
              <a:tailEnd/>
            </a:ln>
          </p:spPr>
          <p:txBody>
            <a:bodyPr>
              <a:prstTxWarp prst="textNoShape">
                <a:avLst/>
              </a:prstTxWarp>
            </a:bodyPr>
            <a:lstStyle/>
            <a:p>
              <a:pPr>
                <a:defRPr/>
              </a:pPr>
              <a:endParaRPr lang="en-US" b="1"/>
            </a:p>
          </p:txBody>
        </p:sp>
        <p:sp>
          <p:nvSpPr>
            <p:cNvPr id="35" name="Freeform 254"/>
            <p:cNvSpPr>
              <a:spLocks/>
            </p:cNvSpPr>
            <p:nvPr/>
          </p:nvSpPr>
          <p:spPr bwMode="gray">
            <a:xfrm rot="20448867">
              <a:off x="1182315" y="2019209"/>
              <a:ext cx="281106" cy="297910"/>
            </a:xfrm>
            <a:custGeom>
              <a:avLst/>
              <a:gdLst/>
              <a:ahLst/>
              <a:cxnLst>
                <a:cxn ang="0">
                  <a:pos x="286" y="50"/>
                </a:cxn>
                <a:cxn ang="0">
                  <a:pos x="223" y="54"/>
                </a:cxn>
                <a:cxn ang="0">
                  <a:pos x="180" y="112"/>
                </a:cxn>
                <a:cxn ang="0">
                  <a:pos x="180" y="156"/>
                </a:cxn>
                <a:cxn ang="0">
                  <a:pos x="137" y="156"/>
                </a:cxn>
                <a:cxn ang="0">
                  <a:pos x="137" y="206"/>
                </a:cxn>
                <a:cxn ang="0">
                  <a:pos x="180" y="206"/>
                </a:cxn>
                <a:cxn ang="0">
                  <a:pos x="180" y="343"/>
                </a:cxn>
                <a:cxn ang="0">
                  <a:pos x="0" y="343"/>
                </a:cxn>
                <a:cxn ang="0">
                  <a:pos x="0" y="337"/>
                </a:cxn>
                <a:cxn ang="0">
                  <a:pos x="0" y="84"/>
                </a:cxn>
                <a:cxn ang="0">
                  <a:pos x="23" y="27"/>
                </a:cxn>
                <a:cxn ang="0">
                  <a:pos x="86" y="0"/>
                </a:cxn>
                <a:cxn ang="0">
                  <a:pos x="329" y="0"/>
                </a:cxn>
                <a:cxn ang="0">
                  <a:pos x="335" y="0"/>
                </a:cxn>
                <a:cxn ang="0">
                  <a:pos x="335" y="343"/>
                </a:cxn>
                <a:cxn ang="0">
                  <a:pos x="233" y="343"/>
                </a:cxn>
                <a:cxn ang="0">
                  <a:pos x="233" y="206"/>
                </a:cxn>
                <a:cxn ang="0">
                  <a:pos x="244" y="206"/>
                </a:cxn>
                <a:cxn ang="0">
                  <a:pos x="274" y="206"/>
                </a:cxn>
                <a:cxn ang="0">
                  <a:pos x="278" y="204"/>
                </a:cxn>
                <a:cxn ang="0">
                  <a:pos x="284" y="158"/>
                </a:cxn>
                <a:cxn ang="0">
                  <a:pos x="284" y="157"/>
                </a:cxn>
                <a:cxn ang="0">
                  <a:pos x="233" y="157"/>
                </a:cxn>
                <a:cxn ang="0">
                  <a:pos x="233" y="145"/>
                </a:cxn>
                <a:cxn ang="0">
                  <a:pos x="233" y="114"/>
                </a:cxn>
                <a:cxn ang="0">
                  <a:pos x="249" y="99"/>
                </a:cxn>
                <a:cxn ang="0">
                  <a:pos x="283" y="99"/>
                </a:cxn>
                <a:cxn ang="0">
                  <a:pos x="287" y="95"/>
                </a:cxn>
                <a:cxn ang="0">
                  <a:pos x="287" y="53"/>
                </a:cxn>
                <a:cxn ang="0">
                  <a:pos x="286" y="50"/>
                </a:cxn>
              </a:cxnLst>
              <a:rect l="0" t="0" r="r" b="b"/>
              <a:pathLst>
                <a:path w="335" h="343">
                  <a:moveTo>
                    <a:pt x="286" y="50"/>
                  </a:moveTo>
                  <a:cubicBezTo>
                    <a:pt x="265" y="52"/>
                    <a:pt x="244" y="48"/>
                    <a:pt x="223" y="54"/>
                  </a:cubicBezTo>
                  <a:cubicBezTo>
                    <a:pt x="197" y="63"/>
                    <a:pt x="181" y="85"/>
                    <a:pt x="180" y="112"/>
                  </a:cubicBezTo>
                  <a:cubicBezTo>
                    <a:pt x="180" y="127"/>
                    <a:pt x="180" y="141"/>
                    <a:pt x="180" y="156"/>
                  </a:cubicBezTo>
                  <a:cubicBezTo>
                    <a:pt x="166" y="156"/>
                    <a:pt x="152" y="156"/>
                    <a:pt x="137" y="156"/>
                  </a:cubicBezTo>
                  <a:cubicBezTo>
                    <a:pt x="137" y="173"/>
                    <a:pt x="137" y="189"/>
                    <a:pt x="137" y="206"/>
                  </a:cubicBezTo>
                  <a:cubicBezTo>
                    <a:pt x="152" y="206"/>
                    <a:pt x="166" y="206"/>
                    <a:pt x="180" y="206"/>
                  </a:cubicBezTo>
                  <a:cubicBezTo>
                    <a:pt x="180" y="252"/>
                    <a:pt x="180" y="298"/>
                    <a:pt x="180" y="343"/>
                  </a:cubicBezTo>
                  <a:cubicBezTo>
                    <a:pt x="120" y="343"/>
                    <a:pt x="60" y="343"/>
                    <a:pt x="0" y="343"/>
                  </a:cubicBezTo>
                  <a:cubicBezTo>
                    <a:pt x="0" y="341"/>
                    <a:pt x="0" y="339"/>
                    <a:pt x="0" y="337"/>
                  </a:cubicBezTo>
                  <a:cubicBezTo>
                    <a:pt x="0" y="253"/>
                    <a:pt x="0" y="168"/>
                    <a:pt x="0" y="84"/>
                  </a:cubicBezTo>
                  <a:cubicBezTo>
                    <a:pt x="0" y="62"/>
                    <a:pt x="8" y="43"/>
                    <a:pt x="23" y="27"/>
                  </a:cubicBezTo>
                  <a:cubicBezTo>
                    <a:pt x="40" y="9"/>
                    <a:pt x="61" y="0"/>
                    <a:pt x="86" y="0"/>
                  </a:cubicBezTo>
                  <a:cubicBezTo>
                    <a:pt x="167" y="0"/>
                    <a:pt x="248" y="0"/>
                    <a:pt x="329" y="0"/>
                  </a:cubicBezTo>
                  <a:cubicBezTo>
                    <a:pt x="331" y="0"/>
                    <a:pt x="333" y="0"/>
                    <a:pt x="335" y="0"/>
                  </a:cubicBezTo>
                  <a:cubicBezTo>
                    <a:pt x="335" y="115"/>
                    <a:pt x="335" y="229"/>
                    <a:pt x="335" y="343"/>
                  </a:cubicBezTo>
                  <a:cubicBezTo>
                    <a:pt x="301" y="343"/>
                    <a:pt x="267" y="343"/>
                    <a:pt x="233" y="343"/>
                  </a:cubicBezTo>
                  <a:cubicBezTo>
                    <a:pt x="233" y="298"/>
                    <a:pt x="233" y="252"/>
                    <a:pt x="233" y="206"/>
                  </a:cubicBezTo>
                  <a:cubicBezTo>
                    <a:pt x="237" y="206"/>
                    <a:pt x="240" y="206"/>
                    <a:pt x="244" y="206"/>
                  </a:cubicBezTo>
                  <a:cubicBezTo>
                    <a:pt x="254" y="206"/>
                    <a:pt x="264" y="206"/>
                    <a:pt x="274" y="206"/>
                  </a:cubicBezTo>
                  <a:cubicBezTo>
                    <a:pt x="276" y="206"/>
                    <a:pt x="278" y="205"/>
                    <a:pt x="278" y="204"/>
                  </a:cubicBezTo>
                  <a:cubicBezTo>
                    <a:pt x="281" y="189"/>
                    <a:pt x="282" y="174"/>
                    <a:pt x="284" y="158"/>
                  </a:cubicBezTo>
                  <a:cubicBezTo>
                    <a:pt x="284" y="158"/>
                    <a:pt x="284" y="157"/>
                    <a:pt x="284" y="157"/>
                  </a:cubicBezTo>
                  <a:cubicBezTo>
                    <a:pt x="267" y="157"/>
                    <a:pt x="250" y="157"/>
                    <a:pt x="233" y="157"/>
                  </a:cubicBezTo>
                  <a:cubicBezTo>
                    <a:pt x="233" y="152"/>
                    <a:pt x="233" y="149"/>
                    <a:pt x="233" y="145"/>
                  </a:cubicBezTo>
                  <a:cubicBezTo>
                    <a:pt x="233" y="135"/>
                    <a:pt x="233" y="125"/>
                    <a:pt x="233" y="114"/>
                  </a:cubicBezTo>
                  <a:cubicBezTo>
                    <a:pt x="234" y="104"/>
                    <a:pt x="239" y="99"/>
                    <a:pt x="249" y="99"/>
                  </a:cubicBezTo>
                  <a:cubicBezTo>
                    <a:pt x="260" y="98"/>
                    <a:pt x="271" y="99"/>
                    <a:pt x="283" y="99"/>
                  </a:cubicBezTo>
                  <a:cubicBezTo>
                    <a:pt x="285" y="99"/>
                    <a:pt x="287" y="99"/>
                    <a:pt x="287" y="95"/>
                  </a:cubicBezTo>
                  <a:cubicBezTo>
                    <a:pt x="287" y="81"/>
                    <a:pt x="287" y="67"/>
                    <a:pt x="287" y="53"/>
                  </a:cubicBezTo>
                  <a:cubicBezTo>
                    <a:pt x="287" y="52"/>
                    <a:pt x="286" y="52"/>
                    <a:pt x="286" y="50"/>
                  </a:cubicBezTo>
                  <a:close/>
                </a:path>
              </a:pathLst>
            </a:custGeom>
            <a:solidFill>
              <a:schemeClr val="accent4"/>
            </a:solidFill>
            <a:ln w="9525">
              <a:noFill/>
              <a:round/>
              <a:headEnd/>
              <a:tailEnd/>
            </a:ln>
          </p:spPr>
          <p:txBody>
            <a:bodyPr>
              <a:prstTxWarp prst="textNoShape">
                <a:avLst/>
              </a:prstTxWarp>
            </a:bodyPr>
            <a:lstStyle/>
            <a:p>
              <a:pPr>
                <a:defRPr/>
              </a:pPr>
              <a:endParaRPr lang="en-US" b="1"/>
            </a:p>
          </p:txBody>
        </p:sp>
        <p:grpSp>
          <p:nvGrpSpPr>
            <p:cNvPr id="6" name="Group 89"/>
            <p:cNvGrpSpPr/>
            <p:nvPr/>
          </p:nvGrpSpPr>
          <p:grpSpPr bwMode="gray">
            <a:xfrm>
              <a:off x="1903412" y="2743200"/>
              <a:ext cx="301137" cy="297069"/>
              <a:chOff x="8824747" y="2999157"/>
              <a:chExt cx="201852" cy="192882"/>
            </a:xfrm>
            <a:solidFill>
              <a:schemeClr val="accent4"/>
            </a:solidFill>
          </p:grpSpPr>
          <p:sp>
            <p:nvSpPr>
              <p:cNvPr id="37" name="Freeform 259"/>
              <p:cNvSpPr>
                <a:spLocks/>
              </p:cNvSpPr>
              <p:nvPr/>
            </p:nvSpPr>
            <p:spPr bwMode="gray">
              <a:xfrm>
                <a:off x="8895021" y="3047003"/>
                <a:ext cx="131578" cy="145035"/>
              </a:xfrm>
              <a:custGeom>
                <a:avLst/>
                <a:gdLst/>
                <a:ahLst/>
                <a:cxnLst>
                  <a:cxn ang="0">
                    <a:pos x="130" y="144"/>
                  </a:cxn>
                  <a:cxn ang="0">
                    <a:pos x="87" y="144"/>
                  </a:cxn>
                  <a:cxn ang="0">
                    <a:pos x="87" y="137"/>
                  </a:cxn>
                  <a:cxn ang="0">
                    <a:pos x="87" y="70"/>
                  </a:cxn>
                  <a:cxn ang="0">
                    <a:pos x="86" y="63"/>
                  </a:cxn>
                  <a:cxn ang="0">
                    <a:pos x="65" y="46"/>
                  </a:cxn>
                  <a:cxn ang="0">
                    <a:pos x="43" y="65"/>
                  </a:cxn>
                  <a:cxn ang="0">
                    <a:pos x="42" y="73"/>
                  </a:cxn>
                  <a:cxn ang="0">
                    <a:pos x="42" y="138"/>
                  </a:cxn>
                  <a:cxn ang="0">
                    <a:pos x="42" y="144"/>
                  </a:cxn>
                  <a:cxn ang="0">
                    <a:pos x="0" y="144"/>
                  </a:cxn>
                  <a:cxn ang="0">
                    <a:pos x="0" y="15"/>
                  </a:cxn>
                  <a:cxn ang="0">
                    <a:pos x="42" y="15"/>
                  </a:cxn>
                  <a:cxn ang="0">
                    <a:pos x="42" y="33"/>
                  </a:cxn>
                  <a:cxn ang="0">
                    <a:pos x="51" y="23"/>
                  </a:cxn>
                  <a:cxn ang="0">
                    <a:pos x="127" y="47"/>
                  </a:cxn>
                  <a:cxn ang="0">
                    <a:pos x="130" y="70"/>
                  </a:cxn>
                  <a:cxn ang="0">
                    <a:pos x="130" y="141"/>
                  </a:cxn>
                  <a:cxn ang="0">
                    <a:pos x="130" y="144"/>
                  </a:cxn>
                </a:cxnLst>
                <a:rect l="0" t="0" r="r" b="b"/>
                <a:pathLst>
                  <a:path w="130" h="144">
                    <a:moveTo>
                      <a:pt x="130" y="144"/>
                    </a:moveTo>
                    <a:cubicBezTo>
                      <a:pt x="115" y="144"/>
                      <a:pt x="102" y="144"/>
                      <a:pt x="87" y="144"/>
                    </a:cubicBezTo>
                    <a:cubicBezTo>
                      <a:pt x="87" y="141"/>
                      <a:pt x="87" y="139"/>
                      <a:pt x="87" y="137"/>
                    </a:cubicBezTo>
                    <a:cubicBezTo>
                      <a:pt x="87" y="115"/>
                      <a:pt x="87" y="93"/>
                      <a:pt x="87" y="70"/>
                    </a:cubicBezTo>
                    <a:cubicBezTo>
                      <a:pt x="87" y="68"/>
                      <a:pt x="86" y="65"/>
                      <a:pt x="86" y="63"/>
                    </a:cubicBezTo>
                    <a:cubicBezTo>
                      <a:pt x="83" y="52"/>
                      <a:pt x="76" y="46"/>
                      <a:pt x="65" y="46"/>
                    </a:cubicBezTo>
                    <a:cubicBezTo>
                      <a:pt x="54" y="46"/>
                      <a:pt x="44" y="54"/>
                      <a:pt x="43" y="65"/>
                    </a:cubicBezTo>
                    <a:cubicBezTo>
                      <a:pt x="42" y="67"/>
                      <a:pt x="42" y="70"/>
                      <a:pt x="42" y="73"/>
                    </a:cubicBezTo>
                    <a:cubicBezTo>
                      <a:pt x="42" y="95"/>
                      <a:pt x="42" y="116"/>
                      <a:pt x="42" y="138"/>
                    </a:cubicBezTo>
                    <a:cubicBezTo>
                      <a:pt x="42" y="140"/>
                      <a:pt x="42" y="142"/>
                      <a:pt x="42" y="144"/>
                    </a:cubicBezTo>
                    <a:cubicBezTo>
                      <a:pt x="27" y="144"/>
                      <a:pt x="14" y="144"/>
                      <a:pt x="0" y="144"/>
                    </a:cubicBezTo>
                    <a:cubicBezTo>
                      <a:pt x="0" y="101"/>
                      <a:pt x="0" y="58"/>
                      <a:pt x="0" y="15"/>
                    </a:cubicBezTo>
                    <a:cubicBezTo>
                      <a:pt x="13" y="15"/>
                      <a:pt x="27" y="15"/>
                      <a:pt x="42" y="15"/>
                    </a:cubicBezTo>
                    <a:cubicBezTo>
                      <a:pt x="42" y="21"/>
                      <a:pt x="42" y="26"/>
                      <a:pt x="42" y="33"/>
                    </a:cubicBezTo>
                    <a:cubicBezTo>
                      <a:pt x="45" y="29"/>
                      <a:pt x="48" y="25"/>
                      <a:pt x="51" y="23"/>
                    </a:cubicBezTo>
                    <a:cubicBezTo>
                      <a:pt x="77" y="0"/>
                      <a:pt x="118" y="14"/>
                      <a:pt x="127" y="47"/>
                    </a:cubicBezTo>
                    <a:cubicBezTo>
                      <a:pt x="129" y="54"/>
                      <a:pt x="130" y="62"/>
                      <a:pt x="130" y="70"/>
                    </a:cubicBezTo>
                    <a:cubicBezTo>
                      <a:pt x="130" y="93"/>
                      <a:pt x="130" y="117"/>
                      <a:pt x="130" y="141"/>
                    </a:cubicBezTo>
                    <a:cubicBezTo>
                      <a:pt x="130" y="142"/>
                      <a:pt x="130" y="143"/>
                      <a:pt x="130" y="144"/>
                    </a:cubicBezTo>
                    <a:close/>
                  </a:path>
                </a:pathLst>
              </a:custGeom>
              <a:grpFill/>
              <a:ln w="9525">
                <a:noFill/>
                <a:round/>
                <a:headEnd/>
                <a:tailEnd/>
              </a:ln>
            </p:spPr>
            <p:txBody>
              <a:bodyPr>
                <a:prstTxWarp prst="textNoShape">
                  <a:avLst/>
                </a:prstTxWarp>
              </a:bodyPr>
              <a:lstStyle/>
              <a:p>
                <a:pPr>
                  <a:defRPr/>
                </a:pPr>
                <a:endParaRPr lang="en-US" b="1"/>
              </a:p>
            </p:txBody>
          </p:sp>
          <p:sp>
            <p:nvSpPr>
              <p:cNvPr id="38" name="Freeform 260"/>
              <p:cNvSpPr>
                <a:spLocks/>
              </p:cNvSpPr>
              <p:nvPr/>
            </p:nvSpPr>
            <p:spPr bwMode="gray">
              <a:xfrm>
                <a:off x="8827737" y="3061956"/>
                <a:ext cx="43361" cy="130083"/>
              </a:xfrm>
              <a:custGeom>
                <a:avLst/>
                <a:gdLst/>
                <a:ahLst/>
                <a:cxnLst>
                  <a:cxn ang="0">
                    <a:pos x="42" y="129"/>
                  </a:cxn>
                  <a:cxn ang="0">
                    <a:pos x="0" y="129"/>
                  </a:cxn>
                  <a:cxn ang="0">
                    <a:pos x="0" y="0"/>
                  </a:cxn>
                  <a:cxn ang="0">
                    <a:pos x="42" y="0"/>
                  </a:cxn>
                  <a:cxn ang="0">
                    <a:pos x="42" y="129"/>
                  </a:cxn>
                </a:cxnLst>
                <a:rect l="0" t="0" r="r" b="b"/>
                <a:pathLst>
                  <a:path w="42" h="129">
                    <a:moveTo>
                      <a:pt x="42" y="129"/>
                    </a:moveTo>
                    <a:cubicBezTo>
                      <a:pt x="28" y="129"/>
                      <a:pt x="14" y="129"/>
                      <a:pt x="0" y="129"/>
                    </a:cubicBezTo>
                    <a:cubicBezTo>
                      <a:pt x="0" y="86"/>
                      <a:pt x="0" y="43"/>
                      <a:pt x="0" y="0"/>
                    </a:cubicBezTo>
                    <a:cubicBezTo>
                      <a:pt x="14" y="0"/>
                      <a:pt x="28" y="0"/>
                      <a:pt x="42" y="0"/>
                    </a:cubicBezTo>
                    <a:cubicBezTo>
                      <a:pt x="42" y="43"/>
                      <a:pt x="42" y="86"/>
                      <a:pt x="42" y="129"/>
                    </a:cubicBezTo>
                    <a:close/>
                  </a:path>
                </a:pathLst>
              </a:custGeom>
              <a:grpFill/>
              <a:ln w="9525">
                <a:noFill/>
                <a:round/>
                <a:headEnd/>
                <a:tailEnd/>
              </a:ln>
            </p:spPr>
            <p:txBody>
              <a:bodyPr>
                <a:prstTxWarp prst="textNoShape">
                  <a:avLst/>
                </a:prstTxWarp>
              </a:bodyPr>
              <a:lstStyle/>
              <a:p>
                <a:pPr>
                  <a:defRPr/>
                </a:pPr>
                <a:endParaRPr lang="en-US" b="1"/>
              </a:p>
            </p:txBody>
          </p:sp>
          <p:sp>
            <p:nvSpPr>
              <p:cNvPr id="39" name="Freeform 261"/>
              <p:cNvSpPr>
                <a:spLocks/>
              </p:cNvSpPr>
              <p:nvPr/>
            </p:nvSpPr>
            <p:spPr bwMode="gray">
              <a:xfrm>
                <a:off x="8824747" y="2999157"/>
                <a:ext cx="49342" cy="46351"/>
              </a:xfrm>
              <a:custGeom>
                <a:avLst/>
                <a:gdLst/>
                <a:ahLst/>
                <a:cxnLst>
                  <a:cxn ang="0">
                    <a:pos x="24" y="45"/>
                  </a:cxn>
                  <a:cxn ang="0">
                    <a:pos x="0" y="22"/>
                  </a:cxn>
                  <a:cxn ang="0">
                    <a:pos x="24" y="0"/>
                  </a:cxn>
                  <a:cxn ang="0">
                    <a:pos x="48" y="23"/>
                  </a:cxn>
                  <a:cxn ang="0">
                    <a:pos x="24" y="45"/>
                  </a:cxn>
                </a:cxnLst>
                <a:rect l="0" t="0" r="r" b="b"/>
                <a:pathLst>
                  <a:path w="48" h="45">
                    <a:moveTo>
                      <a:pt x="24" y="45"/>
                    </a:moveTo>
                    <a:cubicBezTo>
                      <a:pt x="10" y="45"/>
                      <a:pt x="0" y="35"/>
                      <a:pt x="0" y="22"/>
                    </a:cubicBezTo>
                    <a:cubicBezTo>
                      <a:pt x="0" y="9"/>
                      <a:pt x="10" y="0"/>
                      <a:pt x="24" y="0"/>
                    </a:cubicBezTo>
                    <a:cubicBezTo>
                      <a:pt x="38" y="0"/>
                      <a:pt x="48" y="9"/>
                      <a:pt x="48" y="23"/>
                    </a:cubicBezTo>
                    <a:cubicBezTo>
                      <a:pt x="48" y="35"/>
                      <a:pt x="38" y="45"/>
                      <a:pt x="24" y="45"/>
                    </a:cubicBezTo>
                    <a:close/>
                  </a:path>
                </a:pathLst>
              </a:custGeom>
              <a:grpFill/>
              <a:ln w="9525">
                <a:noFill/>
                <a:round/>
                <a:headEnd/>
                <a:tailEnd/>
              </a:ln>
            </p:spPr>
            <p:txBody>
              <a:bodyPr>
                <a:prstTxWarp prst="textNoShape">
                  <a:avLst/>
                </a:prstTxWarp>
              </a:bodyPr>
              <a:lstStyle/>
              <a:p>
                <a:pPr>
                  <a:defRPr/>
                </a:pPr>
                <a:endParaRPr lang="en-US" b="1"/>
              </a:p>
            </p:txBody>
          </p:sp>
        </p:grpSp>
        <p:grpSp>
          <p:nvGrpSpPr>
            <p:cNvPr id="7" name="Group 55"/>
            <p:cNvGrpSpPr/>
            <p:nvPr/>
          </p:nvGrpSpPr>
          <p:grpSpPr bwMode="gray">
            <a:xfrm rot="1555470">
              <a:off x="2864551" y="2896156"/>
              <a:ext cx="332531" cy="340326"/>
              <a:chOff x="8151812" y="1143000"/>
              <a:chExt cx="645739" cy="660875"/>
            </a:xfrm>
            <a:solidFill>
              <a:srgbClr val="141919"/>
            </a:solidFill>
          </p:grpSpPr>
          <p:sp>
            <p:nvSpPr>
              <p:cNvPr id="48" name="Freeform 1855"/>
              <p:cNvSpPr>
                <a:spLocks noEditPoints="1"/>
              </p:cNvSpPr>
              <p:nvPr/>
            </p:nvSpPr>
            <p:spPr bwMode="gray">
              <a:xfrm>
                <a:off x="8151812" y="1143000"/>
                <a:ext cx="645739" cy="660875"/>
              </a:xfrm>
              <a:custGeom>
                <a:avLst/>
                <a:gdLst/>
                <a:ahLst/>
                <a:cxnLst>
                  <a:cxn ang="0">
                    <a:pos x="383" y="0"/>
                  </a:cxn>
                  <a:cxn ang="0">
                    <a:pos x="383" y="3"/>
                  </a:cxn>
                  <a:cxn ang="0">
                    <a:pos x="383" y="389"/>
                  </a:cxn>
                  <a:cxn ang="0">
                    <a:pos x="380" y="392"/>
                  </a:cxn>
                  <a:cxn ang="0">
                    <a:pos x="3" y="392"/>
                  </a:cxn>
                  <a:cxn ang="0">
                    <a:pos x="0" y="392"/>
                  </a:cxn>
                  <a:cxn ang="0">
                    <a:pos x="0" y="389"/>
                  </a:cxn>
                  <a:cxn ang="0">
                    <a:pos x="0" y="76"/>
                  </a:cxn>
                  <a:cxn ang="0">
                    <a:pos x="61" y="1"/>
                  </a:cxn>
                  <a:cxn ang="0">
                    <a:pos x="77" y="0"/>
                  </a:cxn>
                  <a:cxn ang="0">
                    <a:pos x="379" y="0"/>
                  </a:cxn>
                  <a:cxn ang="0">
                    <a:pos x="383" y="0"/>
                  </a:cxn>
                  <a:cxn ang="0">
                    <a:pos x="191" y="285"/>
                  </a:cxn>
                  <a:cxn ang="0">
                    <a:pos x="191" y="286"/>
                  </a:cxn>
                  <a:cxn ang="0">
                    <a:pos x="263" y="284"/>
                  </a:cxn>
                  <a:cxn ang="0">
                    <a:pos x="290" y="283"/>
                  </a:cxn>
                  <a:cxn ang="0">
                    <a:pos x="323" y="250"/>
                  </a:cxn>
                  <a:cxn ang="0">
                    <a:pos x="325" y="204"/>
                  </a:cxn>
                  <a:cxn ang="0">
                    <a:pos x="323" y="144"/>
                  </a:cxn>
                  <a:cxn ang="0">
                    <a:pos x="303" y="112"/>
                  </a:cxn>
                  <a:cxn ang="0">
                    <a:pos x="280" y="107"/>
                  </a:cxn>
                  <a:cxn ang="0">
                    <a:pos x="208" y="106"/>
                  </a:cxn>
                  <a:cxn ang="0">
                    <a:pos x="112" y="107"/>
                  </a:cxn>
                  <a:cxn ang="0">
                    <a:pos x="92" y="108"/>
                  </a:cxn>
                  <a:cxn ang="0">
                    <a:pos x="60" y="141"/>
                  </a:cxn>
                  <a:cxn ang="0">
                    <a:pos x="58" y="189"/>
                  </a:cxn>
                  <a:cxn ang="0">
                    <a:pos x="60" y="246"/>
                  </a:cxn>
                  <a:cxn ang="0">
                    <a:pos x="97" y="284"/>
                  </a:cxn>
                  <a:cxn ang="0">
                    <a:pos x="145" y="285"/>
                  </a:cxn>
                  <a:cxn ang="0">
                    <a:pos x="191" y="285"/>
                  </a:cxn>
                </a:cxnLst>
                <a:rect l="0" t="0" r="r" b="b"/>
                <a:pathLst>
                  <a:path w="383" h="392">
                    <a:moveTo>
                      <a:pt x="383" y="0"/>
                    </a:moveTo>
                    <a:cubicBezTo>
                      <a:pt x="383" y="1"/>
                      <a:pt x="383" y="2"/>
                      <a:pt x="383" y="3"/>
                    </a:cubicBezTo>
                    <a:cubicBezTo>
                      <a:pt x="383" y="131"/>
                      <a:pt x="383" y="260"/>
                      <a:pt x="383" y="389"/>
                    </a:cubicBezTo>
                    <a:cubicBezTo>
                      <a:pt x="383" y="391"/>
                      <a:pt x="382" y="392"/>
                      <a:pt x="380" y="392"/>
                    </a:cubicBezTo>
                    <a:cubicBezTo>
                      <a:pt x="254" y="392"/>
                      <a:pt x="129" y="392"/>
                      <a:pt x="3" y="392"/>
                    </a:cubicBezTo>
                    <a:cubicBezTo>
                      <a:pt x="2" y="392"/>
                      <a:pt x="1" y="392"/>
                      <a:pt x="0" y="392"/>
                    </a:cubicBezTo>
                    <a:cubicBezTo>
                      <a:pt x="0" y="391"/>
                      <a:pt x="0" y="390"/>
                      <a:pt x="0" y="389"/>
                    </a:cubicBezTo>
                    <a:cubicBezTo>
                      <a:pt x="0" y="284"/>
                      <a:pt x="0" y="180"/>
                      <a:pt x="0" y="76"/>
                    </a:cubicBezTo>
                    <a:cubicBezTo>
                      <a:pt x="0" y="40"/>
                      <a:pt x="27" y="8"/>
                      <a:pt x="61" y="1"/>
                    </a:cubicBezTo>
                    <a:cubicBezTo>
                      <a:pt x="67" y="0"/>
                      <a:pt x="72" y="0"/>
                      <a:pt x="77" y="0"/>
                    </a:cubicBezTo>
                    <a:cubicBezTo>
                      <a:pt x="178" y="0"/>
                      <a:pt x="278" y="0"/>
                      <a:pt x="379" y="0"/>
                    </a:cubicBezTo>
                    <a:cubicBezTo>
                      <a:pt x="380" y="0"/>
                      <a:pt x="381" y="0"/>
                      <a:pt x="383" y="0"/>
                    </a:cubicBezTo>
                    <a:close/>
                    <a:moveTo>
                      <a:pt x="191" y="285"/>
                    </a:moveTo>
                    <a:cubicBezTo>
                      <a:pt x="191" y="285"/>
                      <a:pt x="191" y="286"/>
                      <a:pt x="191" y="286"/>
                    </a:cubicBezTo>
                    <a:cubicBezTo>
                      <a:pt x="215" y="285"/>
                      <a:pt x="239" y="285"/>
                      <a:pt x="263" y="284"/>
                    </a:cubicBezTo>
                    <a:cubicBezTo>
                      <a:pt x="272" y="284"/>
                      <a:pt x="281" y="284"/>
                      <a:pt x="290" y="283"/>
                    </a:cubicBezTo>
                    <a:cubicBezTo>
                      <a:pt x="306" y="282"/>
                      <a:pt x="321" y="267"/>
                      <a:pt x="323" y="250"/>
                    </a:cubicBezTo>
                    <a:cubicBezTo>
                      <a:pt x="324" y="235"/>
                      <a:pt x="325" y="220"/>
                      <a:pt x="325" y="204"/>
                    </a:cubicBezTo>
                    <a:cubicBezTo>
                      <a:pt x="325" y="184"/>
                      <a:pt x="324" y="164"/>
                      <a:pt x="323" y="144"/>
                    </a:cubicBezTo>
                    <a:cubicBezTo>
                      <a:pt x="322" y="130"/>
                      <a:pt x="315" y="119"/>
                      <a:pt x="303" y="112"/>
                    </a:cubicBezTo>
                    <a:cubicBezTo>
                      <a:pt x="296" y="108"/>
                      <a:pt x="288" y="107"/>
                      <a:pt x="280" y="107"/>
                    </a:cubicBezTo>
                    <a:cubicBezTo>
                      <a:pt x="256" y="107"/>
                      <a:pt x="232" y="106"/>
                      <a:pt x="208" y="106"/>
                    </a:cubicBezTo>
                    <a:cubicBezTo>
                      <a:pt x="176" y="106"/>
                      <a:pt x="144" y="107"/>
                      <a:pt x="112" y="107"/>
                    </a:cubicBezTo>
                    <a:cubicBezTo>
                      <a:pt x="105" y="107"/>
                      <a:pt x="98" y="107"/>
                      <a:pt x="92" y="108"/>
                    </a:cubicBezTo>
                    <a:cubicBezTo>
                      <a:pt x="75" y="111"/>
                      <a:pt x="62" y="124"/>
                      <a:pt x="60" y="141"/>
                    </a:cubicBezTo>
                    <a:cubicBezTo>
                      <a:pt x="59" y="157"/>
                      <a:pt x="58" y="173"/>
                      <a:pt x="58" y="189"/>
                    </a:cubicBezTo>
                    <a:cubicBezTo>
                      <a:pt x="58" y="208"/>
                      <a:pt x="59" y="227"/>
                      <a:pt x="60" y="246"/>
                    </a:cubicBezTo>
                    <a:cubicBezTo>
                      <a:pt x="60" y="267"/>
                      <a:pt x="76" y="283"/>
                      <a:pt x="97" y="284"/>
                    </a:cubicBezTo>
                    <a:cubicBezTo>
                      <a:pt x="113" y="284"/>
                      <a:pt x="129" y="285"/>
                      <a:pt x="145" y="285"/>
                    </a:cubicBezTo>
                    <a:cubicBezTo>
                      <a:pt x="160" y="285"/>
                      <a:pt x="176" y="285"/>
                      <a:pt x="191" y="285"/>
                    </a:cubicBezTo>
                    <a:close/>
                  </a:path>
                </a:pathLst>
              </a:custGeom>
              <a:solidFill>
                <a:schemeClr val="accent4"/>
              </a:solidFill>
              <a:ln w="9525">
                <a:noFill/>
                <a:round/>
                <a:headEnd/>
                <a:tailEnd/>
              </a:ln>
            </p:spPr>
            <p:txBody>
              <a:bodyPr>
                <a:prstTxWarp prst="textNoShape">
                  <a:avLst/>
                </a:prstTxWarp>
              </a:bodyPr>
              <a:lstStyle/>
              <a:p>
                <a:pPr>
                  <a:defRPr/>
                </a:pPr>
                <a:endParaRPr lang="en-US" b="1"/>
              </a:p>
            </p:txBody>
          </p:sp>
          <p:sp>
            <p:nvSpPr>
              <p:cNvPr id="50" name="Freeform 1857"/>
              <p:cNvSpPr>
                <a:spLocks/>
              </p:cNvSpPr>
              <p:nvPr/>
            </p:nvSpPr>
            <p:spPr bwMode="gray">
              <a:xfrm>
                <a:off x="8409100" y="1385152"/>
                <a:ext cx="146302" cy="171525"/>
              </a:xfrm>
              <a:custGeom>
                <a:avLst/>
                <a:gdLst/>
                <a:ahLst/>
                <a:cxnLst>
                  <a:cxn ang="0">
                    <a:pos x="0" y="101"/>
                  </a:cxn>
                  <a:cxn ang="0">
                    <a:pos x="0" y="0"/>
                  </a:cxn>
                  <a:cxn ang="0">
                    <a:pos x="87" y="51"/>
                  </a:cxn>
                  <a:cxn ang="0">
                    <a:pos x="0" y="101"/>
                  </a:cxn>
                </a:cxnLst>
                <a:rect l="0" t="0" r="r" b="b"/>
                <a:pathLst>
                  <a:path w="87" h="101">
                    <a:moveTo>
                      <a:pt x="0" y="101"/>
                    </a:moveTo>
                    <a:cubicBezTo>
                      <a:pt x="0" y="67"/>
                      <a:pt x="0" y="34"/>
                      <a:pt x="0" y="0"/>
                    </a:cubicBezTo>
                    <a:cubicBezTo>
                      <a:pt x="29" y="17"/>
                      <a:pt x="58" y="34"/>
                      <a:pt x="87" y="51"/>
                    </a:cubicBezTo>
                    <a:cubicBezTo>
                      <a:pt x="58" y="68"/>
                      <a:pt x="29" y="84"/>
                      <a:pt x="0" y="101"/>
                    </a:cubicBezTo>
                    <a:close/>
                  </a:path>
                </a:pathLst>
              </a:custGeom>
              <a:solidFill>
                <a:schemeClr val="accent4"/>
              </a:solidFill>
              <a:ln w="9525">
                <a:noFill/>
                <a:round/>
                <a:headEnd/>
                <a:tailEnd/>
              </a:ln>
            </p:spPr>
            <p:txBody>
              <a:bodyPr>
                <a:prstTxWarp prst="textNoShape">
                  <a:avLst/>
                </a:prstTxWarp>
              </a:bodyPr>
              <a:lstStyle/>
              <a:p>
                <a:pPr>
                  <a:defRPr/>
                </a:pPr>
                <a:endParaRPr lang="en-US" b="1"/>
              </a:p>
            </p:txBody>
          </p:sp>
        </p:grpSp>
        <p:sp>
          <p:nvSpPr>
            <p:cNvPr id="53" name="Freeform 1389"/>
            <p:cNvSpPr>
              <a:spLocks noEditPoints="1"/>
            </p:cNvSpPr>
            <p:nvPr/>
          </p:nvSpPr>
          <p:spPr bwMode="gray">
            <a:xfrm rot="854399">
              <a:off x="2384172" y="2103364"/>
              <a:ext cx="277740" cy="277712"/>
            </a:xfrm>
            <a:custGeom>
              <a:avLst/>
              <a:gdLst/>
              <a:ahLst/>
              <a:cxnLst>
                <a:cxn ang="0">
                  <a:pos x="105" y="208"/>
                </a:cxn>
                <a:cxn ang="0">
                  <a:pos x="58" y="208"/>
                </a:cxn>
                <a:cxn ang="0">
                  <a:pos x="0" y="141"/>
                </a:cxn>
                <a:cxn ang="0">
                  <a:pos x="0" y="68"/>
                </a:cxn>
                <a:cxn ang="0">
                  <a:pos x="63" y="1"/>
                </a:cxn>
                <a:cxn ang="0">
                  <a:pos x="114" y="2"/>
                </a:cxn>
                <a:cxn ang="0">
                  <a:pos x="170" y="66"/>
                </a:cxn>
                <a:cxn ang="0">
                  <a:pos x="185" y="79"/>
                </a:cxn>
                <a:cxn ang="0">
                  <a:pos x="208" y="104"/>
                </a:cxn>
                <a:cxn ang="0">
                  <a:pos x="208" y="149"/>
                </a:cxn>
                <a:cxn ang="0">
                  <a:pos x="141" y="209"/>
                </a:cxn>
                <a:cxn ang="0">
                  <a:pos x="105" y="209"/>
                </a:cxn>
                <a:cxn ang="0">
                  <a:pos x="105" y="208"/>
                </a:cxn>
                <a:cxn ang="0">
                  <a:pos x="105" y="154"/>
                </a:cxn>
                <a:cxn ang="0">
                  <a:pos x="141" y="154"/>
                </a:cxn>
                <a:cxn ang="0">
                  <a:pos x="154" y="143"/>
                </a:cxn>
                <a:cxn ang="0">
                  <a:pos x="141" y="130"/>
                </a:cxn>
                <a:cxn ang="0">
                  <a:pos x="69" y="130"/>
                </a:cxn>
                <a:cxn ang="0">
                  <a:pos x="56" y="143"/>
                </a:cxn>
                <a:cxn ang="0">
                  <a:pos x="69" y="154"/>
                </a:cxn>
                <a:cxn ang="0">
                  <a:pos x="105" y="154"/>
                </a:cxn>
                <a:cxn ang="0">
                  <a:pos x="87" y="56"/>
                </a:cxn>
                <a:cxn ang="0">
                  <a:pos x="66" y="56"/>
                </a:cxn>
                <a:cxn ang="0">
                  <a:pos x="56" y="67"/>
                </a:cxn>
                <a:cxn ang="0">
                  <a:pos x="65" y="78"/>
                </a:cxn>
                <a:cxn ang="0">
                  <a:pos x="106" y="78"/>
                </a:cxn>
                <a:cxn ang="0">
                  <a:pos x="115" y="67"/>
                </a:cxn>
                <a:cxn ang="0">
                  <a:pos x="105" y="56"/>
                </a:cxn>
                <a:cxn ang="0">
                  <a:pos x="87" y="56"/>
                </a:cxn>
              </a:cxnLst>
              <a:rect l="0" t="0" r="r" b="b"/>
              <a:pathLst>
                <a:path w="209" h="210">
                  <a:moveTo>
                    <a:pt x="105" y="208"/>
                  </a:moveTo>
                  <a:cubicBezTo>
                    <a:pt x="89" y="208"/>
                    <a:pt x="73" y="210"/>
                    <a:pt x="58" y="208"/>
                  </a:cubicBezTo>
                  <a:cubicBezTo>
                    <a:pt x="24" y="203"/>
                    <a:pt x="1" y="175"/>
                    <a:pt x="0" y="141"/>
                  </a:cubicBezTo>
                  <a:cubicBezTo>
                    <a:pt x="0" y="117"/>
                    <a:pt x="0" y="92"/>
                    <a:pt x="0" y="68"/>
                  </a:cubicBezTo>
                  <a:cubicBezTo>
                    <a:pt x="1" y="33"/>
                    <a:pt x="28" y="3"/>
                    <a:pt x="63" y="1"/>
                  </a:cubicBezTo>
                  <a:cubicBezTo>
                    <a:pt x="80" y="0"/>
                    <a:pt x="97" y="0"/>
                    <a:pt x="114" y="2"/>
                  </a:cubicBezTo>
                  <a:cubicBezTo>
                    <a:pt x="147" y="7"/>
                    <a:pt x="169" y="33"/>
                    <a:pt x="170" y="66"/>
                  </a:cubicBezTo>
                  <a:cubicBezTo>
                    <a:pt x="171" y="76"/>
                    <a:pt x="174" y="79"/>
                    <a:pt x="185" y="79"/>
                  </a:cubicBezTo>
                  <a:cubicBezTo>
                    <a:pt x="209" y="80"/>
                    <a:pt x="209" y="80"/>
                    <a:pt x="208" y="104"/>
                  </a:cubicBezTo>
                  <a:cubicBezTo>
                    <a:pt x="208" y="119"/>
                    <a:pt x="209" y="134"/>
                    <a:pt x="208" y="149"/>
                  </a:cubicBezTo>
                  <a:cubicBezTo>
                    <a:pt x="204" y="184"/>
                    <a:pt x="176" y="208"/>
                    <a:pt x="141" y="209"/>
                  </a:cubicBezTo>
                  <a:cubicBezTo>
                    <a:pt x="129" y="209"/>
                    <a:pt x="117" y="209"/>
                    <a:pt x="105" y="209"/>
                  </a:cubicBezTo>
                  <a:cubicBezTo>
                    <a:pt x="105" y="209"/>
                    <a:pt x="105" y="208"/>
                    <a:pt x="105" y="208"/>
                  </a:cubicBezTo>
                  <a:close/>
                  <a:moveTo>
                    <a:pt x="105" y="154"/>
                  </a:moveTo>
                  <a:cubicBezTo>
                    <a:pt x="117" y="154"/>
                    <a:pt x="129" y="154"/>
                    <a:pt x="141" y="154"/>
                  </a:cubicBezTo>
                  <a:cubicBezTo>
                    <a:pt x="149" y="154"/>
                    <a:pt x="153" y="151"/>
                    <a:pt x="154" y="143"/>
                  </a:cubicBezTo>
                  <a:cubicBezTo>
                    <a:pt x="154" y="135"/>
                    <a:pt x="149" y="131"/>
                    <a:pt x="141" y="130"/>
                  </a:cubicBezTo>
                  <a:cubicBezTo>
                    <a:pt x="117" y="130"/>
                    <a:pt x="93" y="130"/>
                    <a:pt x="69" y="130"/>
                  </a:cubicBezTo>
                  <a:cubicBezTo>
                    <a:pt x="61" y="131"/>
                    <a:pt x="56" y="136"/>
                    <a:pt x="56" y="143"/>
                  </a:cubicBezTo>
                  <a:cubicBezTo>
                    <a:pt x="57" y="151"/>
                    <a:pt x="62" y="154"/>
                    <a:pt x="69" y="154"/>
                  </a:cubicBezTo>
                  <a:cubicBezTo>
                    <a:pt x="81" y="154"/>
                    <a:pt x="93" y="154"/>
                    <a:pt x="105" y="154"/>
                  </a:cubicBezTo>
                  <a:close/>
                  <a:moveTo>
                    <a:pt x="87" y="56"/>
                  </a:moveTo>
                  <a:cubicBezTo>
                    <a:pt x="80" y="56"/>
                    <a:pt x="73" y="56"/>
                    <a:pt x="66" y="56"/>
                  </a:cubicBezTo>
                  <a:cubicBezTo>
                    <a:pt x="60" y="56"/>
                    <a:pt x="56" y="60"/>
                    <a:pt x="56" y="67"/>
                  </a:cubicBezTo>
                  <a:cubicBezTo>
                    <a:pt x="56" y="73"/>
                    <a:pt x="59" y="78"/>
                    <a:pt x="65" y="78"/>
                  </a:cubicBezTo>
                  <a:cubicBezTo>
                    <a:pt x="79" y="79"/>
                    <a:pt x="92" y="79"/>
                    <a:pt x="106" y="78"/>
                  </a:cubicBezTo>
                  <a:cubicBezTo>
                    <a:pt x="112" y="78"/>
                    <a:pt x="115" y="73"/>
                    <a:pt x="115" y="67"/>
                  </a:cubicBezTo>
                  <a:cubicBezTo>
                    <a:pt x="115" y="60"/>
                    <a:pt x="112" y="56"/>
                    <a:pt x="105" y="56"/>
                  </a:cubicBezTo>
                  <a:cubicBezTo>
                    <a:pt x="99" y="56"/>
                    <a:pt x="93" y="56"/>
                    <a:pt x="87" y="56"/>
                  </a:cubicBezTo>
                  <a:close/>
                </a:path>
              </a:pathLst>
            </a:custGeom>
            <a:solidFill>
              <a:schemeClr val="accent4"/>
            </a:solidFill>
            <a:ln w="9525">
              <a:noFill/>
              <a:round/>
              <a:headEnd/>
              <a:tailEnd/>
            </a:ln>
          </p:spPr>
          <p:txBody>
            <a:bodyPr>
              <a:prstTxWarp prst="textNoShape">
                <a:avLst/>
              </a:prstTxWarp>
            </a:bodyPr>
            <a:lstStyle/>
            <a:p>
              <a:pPr>
                <a:defRPr/>
              </a:pPr>
              <a:endParaRPr lang="en-US" b="1"/>
            </a:p>
          </p:txBody>
        </p:sp>
      </p:gr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pPr/>
              <a:t>25</a:t>
            </a:fld>
            <a:endParaRPr lang="en-US" dirty="0"/>
          </a:p>
        </p:txBody>
      </p:sp>
    </p:spTree>
    <p:extLst>
      <p:ext uri="{BB962C8B-B14F-4D97-AF65-F5344CB8AC3E}">
        <p14:creationId xmlns:p14="http://schemas.microsoft.com/office/powerpoint/2010/main" val="41759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372540"/>
            <a:ext cx="10969924" cy="541860"/>
          </a:xfrm>
        </p:spPr>
        <p:txBody>
          <a:bodyPr/>
          <a:lstStyle/>
          <a:p>
            <a:r>
              <a:rPr lang="en-US" dirty="0" smtClean="0"/>
              <a:t>Oracle Mobile Strategy</a:t>
            </a:r>
            <a:endParaRPr lang="en-US" dirty="0"/>
          </a:p>
        </p:txBody>
      </p:sp>
      <p:pic>
        <p:nvPicPr>
          <p:cNvPr id="4" name="Picture 3" descr="Oracle_MAF-App-ipad.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502" y="2285026"/>
            <a:ext cx="3326039" cy="2375460"/>
          </a:xfrm>
          <a:prstGeom prst="rect">
            <a:avLst/>
          </a:prstGeom>
        </p:spPr>
      </p:pic>
      <p:pic>
        <p:nvPicPr>
          <p:cNvPr id="5" name="Picture 4" descr="Screen Shot 2014-06-25 at 3.02.18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2831" y="3060287"/>
            <a:ext cx="1270415" cy="2286000"/>
          </a:xfrm>
          <a:prstGeom prst="rect">
            <a:avLst/>
          </a:prstGeom>
        </p:spPr>
      </p:pic>
      <p:sp>
        <p:nvSpPr>
          <p:cNvPr id="24" name="Rectangle 23"/>
          <p:cNvSpPr/>
          <p:nvPr/>
        </p:nvSpPr>
        <p:spPr>
          <a:xfrm>
            <a:off x="-52360" y="5430290"/>
            <a:ext cx="3832383" cy="699576"/>
          </a:xfrm>
          <a:prstGeom prst="rect">
            <a:avLst/>
          </a:prstGeom>
        </p:spPr>
        <p:txBody>
          <a:bodyPr vert="horz" lIns="0" tIns="0" rIns="0" bIns="0" rtlCol="0" anchor="t" anchorCtr="0">
            <a:noAutofit/>
          </a:bodyPr>
          <a:lstStyle/>
          <a:p>
            <a:pPr algn="ctr">
              <a:lnSpc>
                <a:spcPct val="80000"/>
              </a:lnSpc>
              <a:spcBef>
                <a:spcPct val="0"/>
              </a:spcBef>
            </a:pPr>
            <a:r>
              <a:rPr lang="en-US" sz="2800" dirty="0">
                <a:latin typeface="+mj-lt"/>
                <a:ea typeface="+mj-ea"/>
                <a:cs typeface="+mj-cs"/>
              </a:rPr>
              <a:t>Mobile Application Framework</a:t>
            </a:r>
          </a:p>
        </p:txBody>
      </p:sp>
      <p:sp>
        <p:nvSpPr>
          <p:cNvPr id="29" name="Rectangle 28"/>
          <p:cNvSpPr/>
          <p:nvPr/>
        </p:nvSpPr>
        <p:spPr>
          <a:xfrm>
            <a:off x="8356442" y="5521845"/>
            <a:ext cx="3832383" cy="381000"/>
          </a:xfrm>
          <a:prstGeom prst="rect">
            <a:avLst/>
          </a:prstGeom>
        </p:spPr>
        <p:txBody>
          <a:bodyPr vert="horz" lIns="0" tIns="0" rIns="0" bIns="0" rtlCol="0" anchor="t" anchorCtr="0">
            <a:noAutofit/>
          </a:bodyPr>
          <a:lstStyle/>
          <a:p>
            <a:pPr algn="ctr">
              <a:lnSpc>
                <a:spcPct val="80000"/>
              </a:lnSpc>
              <a:spcBef>
                <a:spcPct val="0"/>
              </a:spcBef>
            </a:pPr>
            <a:r>
              <a:rPr lang="en-US" sz="2800" dirty="0">
                <a:latin typeface="+mj-lt"/>
                <a:ea typeface="+mj-ea"/>
                <a:cs typeface="+mj-cs"/>
              </a:rPr>
              <a:t>Mobile Security</a:t>
            </a:r>
          </a:p>
        </p:txBody>
      </p:sp>
      <p:pic>
        <p:nvPicPr>
          <p:cNvPr id="31" name="Picture 2"/>
          <p:cNvPicPr>
            <a:picLocks noChangeAspect="1" noChangeArrowheads="1"/>
          </p:cNvPicPr>
          <p:nvPr/>
        </p:nvPicPr>
        <p:blipFill>
          <a:blip r:embed="rId5" cstate="print"/>
          <a:srcRect l="14320" t="9813" r="28832" b="5280"/>
          <a:stretch>
            <a:fillRect/>
          </a:stretch>
        </p:blipFill>
        <p:spPr bwMode="auto">
          <a:xfrm>
            <a:off x="5078748" y="2336797"/>
            <a:ext cx="2759657" cy="2502975"/>
          </a:xfrm>
          <a:prstGeom prst="rect">
            <a:avLst/>
          </a:prstGeom>
          <a:ln>
            <a:headEnd/>
            <a:tailEnd/>
          </a:ln>
        </p:spPr>
        <p:style>
          <a:lnRef idx="0">
            <a:schemeClr val="accent1"/>
          </a:lnRef>
          <a:fillRef idx="3">
            <a:schemeClr val="accent1"/>
          </a:fillRef>
          <a:effectRef idx="3">
            <a:schemeClr val="accent1"/>
          </a:effectRef>
          <a:fontRef idx="minor">
            <a:schemeClr val="lt1"/>
          </a:fontRef>
        </p:style>
      </p:pic>
      <p:sp>
        <p:nvSpPr>
          <p:cNvPr id="32" name="Rectangle 31"/>
          <p:cNvSpPr/>
          <p:nvPr/>
        </p:nvSpPr>
        <p:spPr>
          <a:xfrm>
            <a:off x="4164348" y="5519519"/>
            <a:ext cx="3681847" cy="622713"/>
          </a:xfrm>
          <a:prstGeom prst="rect">
            <a:avLst/>
          </a:prstGeom>
        </p:spPr>
        <p:txBody>
          <a:bodyPr vert="horz" lIns="0" tIns="0" rIns="0" bIns="0" rtlCol="0" anchor="t" anchorCtr="0">
            <a:noAutofit/>
          </a:bodyPr>
          <a:lstStyle/>
          <a:p>
            <a:pPr algn="ctr">
              <a:lnSpc>
                <a:spcPct val="80000"/>
              </a:lnSpc>
              <a:spcBef>
                <a:spcPct val="0"/>
              </a:spcBef>
            </a:pPr>
            <a:r>
              <a:rPr lang="en-US" sz="2800" dirty="0">
                <a:latin typeface="+mj-lt"/>
                <a:ea typeface="+mj-ea"/>
                <a:cs typeface="+mj-cs"/>
              </a:rPr>
              <a:t>Mobile Cloud Service</a:t>
            </a:r>
          </a:p>
        </p:txBody>
      </p:sp>
      <p:pic>
        <p:nvPicPr>
          <p:cNvPr id="52" name="Picture 51" descr="Screen Shot 2014-09-02 at 9.33.44 PM.png"/>
          <p:cNvPicPr>
            <a:picLocks noChangeAspect="1"/>
          </p:cNvPicPr>
          <p:nvPr/>
        </p:nvPicPr>
        <p:blipFill>
          <a:blip r:embed="rId6" cstate="email"/>
          <a:srcRect t="13724" r="25427" b="9159"/>
          <a:stretch>
            <a:fillRect/>
          </a:stretch>
        </p:blipFill>
        <p:spPr>
          <a:xfrm>
            <a:off x="4011948" y="3009484"/>
            <a:ext cx="2023836" cy="1890132"/>
          </a:xfrm>
          <a:prstGeom prst="rect">
            <a:avLst/>
          </a:prstGeom>
          <a:ln>
            <a:solidFill>
              <a:schemeClr val="accent1"/>
            </a:solidFill>
          </a:ln>
        </p:spPr>
      </p:pic>
      <p:sp>
        <p:nvSpPr>
          <p:cNvPr id="38" name="Text Placeholder 3"/>
          <p:cNvSpPr txBox="1">
            <a:spLocks/>
          </p:cNvSpPr>
          <p:nvPr/>
        </p:nvSpPr>
        <p:spPr>
          <a:xfrm>
            <a:off x="421748" y="829733"/>
            <a:ext cx="10969943" cy="406400"/>
          </a:xfrm>
          <a:prstGeom prst="rect">
            <a:avLst/>
          </a:prstGeom>
        </p:spPr>
        <p:txBody>
          <a:bodyPr vert="horz" lIns="0" tIns="0" rIns="0" bIns="0" rtlCol="0" anchor="t" anchorCtr="0">
            <a:noAutofit/>
          </a:bodyPr>
          <a:lstStyle/>
          <a:p>
            <a:pPr marL="1588" marR="0" lvl="0" fontAlgn="auto">
              <a:lnSpc>
                <a:spcPct val="90000"/>
              </a:lnSpc>
              <a:spcAft>
                <a:spcPts val="0"/>
              </a:spcAft>
              <a:buClr>
                <a:schemeClr val="tx1">
                  <a:lumMod val="60000"/>
                  <a:lumOff val="40000"/>
                </a:schemeClr>
              </a:buClr>
              <a:buSzTx/>
              <a:tabLst/>
              <a:defRPr/>
            </a:pPr>
            <a:r>
              <a:rPr lang="en-US" sz="2400" b="1" dirty="0" smtClean="0"/>
              <a:t>Develop, Connect, Manage, Analyze, Secure, &amp; Deploy</a:t>
            </a:r>
            <a:endParaRPr lang="en-US" sz="2400" b="1" dirty="0"/>
          </a:p>
        </p:txBody>
      </p:sp>
      <p:pic>
        <p:nvPicPr>
          <p:cNvPr id="18" name="Picture 17" descr="Screen Shot 2014-05-21 at 7.32.42 PM.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32855" y="2185069"/>
            <a:ext cx="3120865" cy="2437730"/>
          </a:xfrm>
          <a:prstGeom prst="rect">
            <a:avLst/>
          </a:prstGeom>
          <a:ln>
            <a:solidFill>
              <a:schemeClr val="accent1"/>
            </a:solidFill>
          </a:ln>
        </p:spPr>
      </p:pic>
      <p:sp>
        <p:nvSpPr>
          <p:cNvPr id="20" name="Rectangle 19"/>
          <p:cNvSpPr/>
          <p:nvPr/>
        </p:nvSpPr>
        <p:spPr>
          <a:xfrm>
            <a:off x="4722439" y="1417089"/>
            <a:ext cx="2795305" cy="428642"/>
          </a:xfrm>
          <a:prstGeom prst="rect">
            <a:avLst/>
          </a:prstGeom>
        </p:spPr>
        <p:txBody>
          <a:bodyPr vert="horz" lIns="0" tIns="0" rIns="0" bIns="0" rtlCol="0" anchor="t" anchorCtr="0">
            <a:noAutofit/>
          </a:bodyPr>
          <a:lstStyle/>
          <a:p>
            <a:pPr algn="ctr">
              <a:lnSpc>
                <a:spcPct val="80000"/>
              </a:lnSpc>
              <a:spcBef>
                <a:spcPct val="0"/>
              </a:spcBef>
            </a:pPr>
            <a:r>
              <a:rPr lang="en-US" sz="2400" b="1" dirty="0" smtClean="0">
                <a:solidFill>
                  <a:srgbClr val="FF0000"/>
                </a:solidFill>
              </a:rPr>
              <a:t>Connect, Manage, Integrate, Analyze</a:t>
            </a:r>
            <a:endParaRPr lang="en-US" sz="2400" b="1" dirty="0">
              <a:solidFill>
                <a:srgbClr val="FF0000"/>
              </a:solidFill>
            </a:endParaRPr>
          </a:p>
        </p:txBody>
      </p:sp>
      <p:sp>
        <p:nvSpPr>
          <p:cNvPr id="21" name="Rectangle 20"/>
          <p:cNvSpPr/>
          <p:nvPr/>
        </p:nvSpPr>
        <p:spPr>
          <a:xfrm>
            <a:off x="438691" y="1417092"/>
            <a:ext cx="2795305" cy="428642"/>
          </a:xfrm>
          <a:prstGeom prst="rect">
            <a:avLst/>
          </a:prstGeom>
        </p:spPr>
        <p:txBody>
          <a:bodyPr vert="horz" lIns="0" tIns="0" rIns="0" bIns="0" rtlCol="0" anchor="t" anchorCtr="0">
            <a:noAutofit/>
          </a:bodyPr>
          <a:lstStyle/>
          <a:p>
            <a:pPr algn="ctr">
              <a:lnSpc>
                <a:spcPct val="80000"/>
              </a:lnSpc>
              <a:spcBef>
                <a:spcPct val="0"/>
              </a:spcBef>
            </a:pPr>
            <a:r>
              <a:rPr lang="en-US" sz="2400" b="1" dirty="0">
                <a:solidFill>
                  <a:srgbClr val="FF0000"/>
                </a:solidFill>
              </a:rPr>
              <a:t>Develop</a:t>
            </a:r>
          </a:p>
        </p:txBody>
      </p:sp>
      <p:sp>
        <p:nvSpPr>
          <p:cNvPr id="22" name="Rectangle 21"/>
          <p:cNvSpPr/>
          <p:nvPr/>
        </p:nvSpPr>
        <p:spPr>
          <a:xfrm>
            <a:off x="8836898" y="1366291"/>
            <a:ext cx="2795305" cy="428642"/>
          </a:xfrm>
          <a:prstGeom prst="rect">
            <a:avLst/>
          </a:prstGeom>
        </p:spPr>
        <p:txBody>
          <a:bodyPr vert="horz" lIns="0" tIns="0" rIns="0" bIns="0" rtlCol="0" anchor="t" anchorCtr="0">
            <a:noAutofit/>
          </a:bodyPr>
          <a:lstStyle/>
          <a:p>
            <a:pPr algn="ctr">
              <a:lnSpc>
                <a:spcPct val="80000"/>
              </a:lnSpc>
              <a:spcBef>
                <a:spcPct val="0"/>
              </a:spcBef>
            </a:pPr>
            <a:r>
              <a:rPr lang="en-US" sz="2400" b="1" dirty="0" smtClean="0">
                <a:solidFill>
                  <a:srgbClr val="FF0000"/>
                </a:solidFill>
              </a:rPr>
              <a:t>Manage Secure </a:t>
            </a:r>
            <a:r>
              <a:rPr lang="en-US" sz="2400" b="1" dirty="0">
                <a:solidFill>
                  <a:srgbClr val="FF0000"/>
                </a:solidFill>
              </a:rPr>
              <a:t>&amp; Manage</a:t>
            </a:r>
          </a:p>
        </p:txBody>
      </p:sp>
      <p:grpSp>
        <p:nvGrpSpPr>
          <p:cNvPr id="3" name="Group 25"/>
          <p:cNvGrpSpPr/>
          <p:nvPr/>
        </p:nvGrpSpPr>
        <p:grpSpPr>
          <a:xfrm>
            <a:off x="8403445" y="4061636"/>
            <a:ext cx="1891127" cy="1103032"/>
            <a:chOff x="208424" y="1978835"/>
            <a:chExt cx="3511551" cy="2457451"/>
          </a:xfrm>
        </p:grpSpPr>
        <p:pic>
          <p:nvPicPr>
            <p:cNvPr id="27"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8424" y="1978835"/>
              <a:ext cx="3511551" cy="2457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8" name="Straight Connector 27"/>
            <p:cNvCxnSpPr/>
            <p:nvPr/>
          </p:nvCxnSpPr>
          <p:spPr bwMode="auto">
            <a:xfrm>
              <a:off x="558880" y="3770203"/>
              <a:ext cx="2783342" cy="15831"/>
            </a:xfrm>
            <a:prstGeom prst="line">
              <a:avLst/>
            </a:prstGeom>
            <a:noFill/>
            <a:ln w="19050" cap="flat" cmpd="sng" algn="ctr">
              <a:solidFill>
                <a:srgbClr val="FFFF00"/>
              </a:solidFill>
              <a:prstDash val="solid"/>
              <a:round/>
              <a:headEnd type="none" w="med" len="med"/>
              <a:tailEnd type="none" w="med" len="med"/>
            </a:ln>
            <a:effectLst/>
          </p:spPr>
        </p:cxnSp>
        <p:cxnSp>
          <p:nvCxnSpPr>
            <p:cNvPr id="30" name="Straight Connector 29"/>
            <p:cNvCxnSpPr/>
            <p:nvPr/>
          </p:nvCxnSpPr>
          <p:spPr bwMode="auto">
            <a:xfrm>
              <a:off x="548610" y="3422982"/>
              <a:ext cx="2422729" cy="15831"/>
            </a:xfrm>
            <a:prstGeom prst="line">
              <a:avLst/>
            </a:prstGeom>
            <a:noFill/>
            <a:ln w="19050" cap="flat" cmpd="sng" algn="ctr">
              <a:solidFill>
                <a:srgbClr val="FFFF00"/>
              </a:solidFill>
              <a:prstDash val="solid"/>
              <a:round/>
              <a:headEnd type="none" w="med" len="med"/>
              <a:tailEnd type="none" w="med" len="med"/>
            </a:ln>
            <a:effectLst/>
          </p:spPr>
        </p:cxnSp>
        <p:cxnSp>
          <p:nvCxnSpPr>
            <p:cNvPr id="33" name="Straight Connector 32"/>
            <p:cNvCxnSpPr/>
            <p:nvPr/>
          </p:nvCxnSpPr>
          <p:spPr bwMode="auto">
            <a:xfrm flipH="1">
              <a:off x="548610" y="3418116"/>
              <a:ext cx="10271" cy="358189"/>
            </a:xfrm>
            <a:prstGeom prst="line">
              <a:avLst/>
            </a:prstGeom>
            <a:noFill/>
            <a:ln w="19050" cap="flat" cmpd="sng" algn="ctr">
              <a:solidFill>
                <a:srgbClr val="FFFF00"/>
              </a:solidFill>
              <a:prstDash val="solid"/>
              <a:round/>
              <a:headEnd type="none" w="med" len="med"/>
              <a:tailEnd type="none" w="med" len="med"/>
            </a:ln>
            <a:effectLst/>
          </p:spPr>
        </p:cxnSp>
        <p:cxnSp>
          <p:nvCxnSpPr>
            <p:cNvPr id="34" name="Straight Connector 33"/>
            <p:cNvCxnSpPr/>
            <p:nvPr/>
          </p:nvCxnSpPr>
          <p:spPr bwMode="auto">
            <a:xfrm>
              <a:off x="3342222" y="3027237"/>
              <a:ext cx="1622" cy="769259"/>
            </a:xfrm>
            <a:prstGeom prst="line">
              <a:avLst/>
            </a:prstGeom>
            <a:noFill/>
            <a:ln w="19050" cap="flat" cmpd="sng" algn="ctr">
              <a:solidFill>
                <a:srgbClr val="FFFF00"/>
              </a:solidFill>
              <a:prstDash val="solid"/>
              <a:round/>
              <a:headEnd type="none" w="med" len="med"/>
              <a:tailEnd type="none" w="med" len="med"/>
            </a:ln>
            <a:effectLst/>
          </p:spPr>
        </p:cxnSp>
        <p:cxnSp>
          <p:nvCxnSpPr>
            <p:cNvPr id="35" name="Straight Connector 34"/>
            <p:cNvCxnSpPr/>
            <p:nvPr/>
          </p:nvCxnSpPr>
          <p:spPr bwMode="auto">
            <a:xfrm>
              <a:off x="2971340" y="3036180"/>
              <a:ext cx="372504" cy="0"/>
            </a:xfrm>
            <a:prstGeom prst="line">
              <a:avLst/>
            </a:prstGeom>
            <a:noFill/>
            <a:ln w="19050" cap="flat" cmpd="sng" algn="ctr">
              <a:solidFill>
                <a:srgbClr val="FFFF00"/>
              </a:solidFill>
              <a:prstDash val="solid"/>
              <a:round/>
              <a:headEnd type="none" w="med" len="med"/>
              <a:tailEnd type="none" w="med" len="med"/>
            </a:ln>
            <a:effectLst/>
          </p:spPr>
        </p:cxnSp>
        <p:cxnSp>
          <p:nvCxnSpPr>
            <p:cNvPr id="36" name="Straight Connector 35"/>
            <p:cNvCxnSpPr/>
            <p:nvPr/>
          </p:nvCxnSpPr>
          <p:spPr bwMode="auto">
            <a:xfrm flipH="1" flipV="1">
              <a:off x="2971339" y="3036182"/>
              <a:ext cx="1" cy="402631"/>
            </a:xfrm>
            <a:prstGeom prst="line">
              <a:avLst/>
            </a:prstGeom>
            <a:noFill/>
            <a:ln w="19050" cap="flat" cmpd="sng" algn="ctr">
              <a:solidFill>
                <a:srgbClr val="FFFF00"/>
              </a:solidFill>
              <a:prstDash val="solid"/>
              <a:round/>
              <a:headEnd type="none" w="med" len="med"/>
              <a:tailEnd type="none" w="med" len="med"/>
            </a:ln>
            <a:effectLst/>
          </p:spPr>
        </p:cxnSp>
      </p:grpSp>
      <p:cxnSp>
        <p:nvCxnSpPr>
          <p:cNvPr id="37" name="Straight Connector 36"/>
          <p:cNvCxnSpPr/>
          <p:nvPr/>
        </p:nvCxnSpPr>
        <p:spPr>
          <a:xfrm>
            <a:off x="3740962" y="1625492"/>
            <a:ext cx="0" cy="4404249"/>
          </a:xfrm>
          <a:prstGeom prst="line">
            <a:avLst/>
          </a:prstGeom>
          <a:ln w="9525">
            <a:solidFill>
              <a:srgbClr val="A3A3A3"/>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126325" y="1405359"/>
            <a:ext cx="0" cy="4404249"/>
          </a:xfrm>
          <a:prstGeom prst="line">
            <a:avLst/>
          </a:prstGeom>
          <a:ln w="9525">
            <a:solidFill>
              <a:srgbClr val="A3A3A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45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a:t>Enterprise Mobility </a:t>
            </a:r>
            <a:r>
              <a:rPr lang="en-US" dirty="0" smtClean="0"/>
              <a:t>Trends</a:t>
            </a:r>
            <a:endParaRPr lang="en-US" dirty="0"/>
          </a:p>
        </p:txBody>
      </p:sp>
      <p:sp>
        <p:nvSpPr>
          <p:cNvPr id="41" name="TextBox 40"/>
          <p:cNvSpPr txBox="1"/>
          <p:nvPr/>
        </p:nvSpPr>
        <p:spPr>
          <a:xfrm>
            <a:off x="-6296186" y="1767662"/>
            <a:ext cx="1192056" cy="317991"/>
          </a:xfrm>
          <a:prstGeom prst="rect">
            <a:avLst/>
          </a:prstGeom>
          <a:noFill/>
        </p:spPr>
        <p:txBody>
          <a:bodyPr wrap="square" lIns="91402" tIns="45698" rIns="91402" bIns="45698" rtlCol="0">
            <a:spAutoFit/>
          </a:bodyPr>
          <a:lstStyle/>
          <a:p>
            <a:pPr algn="ctr">
              <a:lnSpc>
                <a:spcPct val="90000"/>
              </a:lnSpc>
            </a:pPr>
            <a:r>
              <a:rPr lang="en-US" sz="1600" b="1" dirty="0" smtClean="0">
                <a:solidFill>
                  <a:schemeClr val="accent4"/>
                </a:solidFill>
              </a:rPr>
              <a:t>50%</a:t>
            </a:r>
          </a:p>
        </p:txBody>
      </p:sp>
      <p:sp>
        <p:nvSpPr>
          <p:cNvPr id="38" name="TextBox 37"/>
          <p:cNvSpPr txBox="1"/>
          <p:nvPr/>
        </p:nvSpPr>
        <p:spPr>
          <a:xfrm>
            <a:off x="451205" y="4820650"/>
            <a:ext cx="2857637" cy="763286"/>
          </a:xfrm>
          <a:prstGeom prst="rect">
            <a:avLst/>
          </a:prstGeom>
        </p:spPr>
        <p:txBody>
          <a:bodyPr wrap="square">
            <a:spAutoFit/>
          </a:bodyPr>
          <a:lstStyle>
            <a:defPPr>
              <a:defRPr lang="en-US"/>
            </a:defPPr>
            <a:lvl1pPr marL="91440" algn="ctr">
              <a:lnSpc>
                <a:spcPts val="1600"/>
              </a:lnSpc>
              <a:buClr>
                <a:schemeClr val="accent1"/>
              </a:buClr>
              <a:defRPr sz="1400" b="1"/>
            </a:lvl1pPr>
          </a:lstStyle>
          <a:p>
            <a:pPr>
              <a:lnSpc>
                <a:spcPct val="90000"/>
              </a:lnSpc>
            </a:pPr>
            <a:r>
              <a:rPr lang="en-US" sz="2400" dirty="0" smtClean="0">
                <a:solidFill>
                  <a:schemeClr val="accent4"/>
                </a:solidFill>
              </a:rPr>
              <a:t>50% of current apps will be re-written</a:t>
            </a:r>
            <a:endParaRPr lang="en-US" dirty="0">
              <a:solidFill>
                <a:schemeClr val="accent4"/>
              </a:solidFill>
              <a:latin typeface="Arial Black" pitchFamily="34" charset="0"/>
            </a:endParaRPr>
          </a:p>
        </p:txBody>
      </p:sp>
      <p:sp>
        <p:nvSpPr>
          <p:cNvPr id="35" name="Donut 34"/>
          <p:cNvSpPr/>
          <p:nvPr/>
        </p:nvSpPr>
        <p:spPr bwMode="auto">
          <a:xfrm>
            <a:off x="4271547" y="2048970"/>
            <a:ext cx="2336076" cy="2312457"/>
          </a:xfrm>
          <a:prstGeom prst="donut">
            <a:avLst/>
          </a:prstGeom>
          <a:solidFill>
            <a:srgbClr val="BFBFBF"/>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2034" tIns="46018" rIns="92034" bIns="46018" numCol="1" rtlCol="0" anchor="t" anchorCtr="0" compatLnSpc="1">
            <a:prstTxWarp prst="textNoShape">
              <a:avLst/>
            </a:prstTxWarp>
            <a:noAutofit/>
          </a:bodyPr>
          <a:lstStyle/>
          <a:p>
            <a:pPr marL="59420" indent="-59420" algn="ctr">
              <a:lnSpc>
                <a:spcPct val="90000"/>
              </a:lnSpc>
            </a:pPr>
            <a:endParaRPr lang="en-US" sz="1600" b="1" dirty="0">
              <a:solidFill>
                <a:schemeClr val="accent4"/>
              </a:solidFill>
              <a:latin typeface="Arial" pitchFamily="-106" charset="0"/>
            </a:endParaRPr>
          </a:p>
        </p:txBody>
      </p:sp>
      <p:sp>
        <p:nvSpPr>
          <p:cNvPr id="36" name="Block Arc 35"/>
          <p:cNvSpPr/>
          <p:nvPr/>
        </p:nvSpPr>
        <p:spPr bwMode="auto">
          <a:xfrm>
            <a:off x="4290927" y="2054829"/>
            <a:ext cx="2310051" cy="2290175"/>
          </a:xfrm>
          <a:prstGeom prst="blockArc">
            <a:avLst>
              <a:gd name="adj1" fmla="val 14632404"/>
              <a:gd name="adj2" fmla="val 12701206"/>
              <a:gd name="adj3" fmla="val 24467"/>
            </a:avLst>
          </a:prstGeom>
          <a:ln>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2075" tIns="46038" rIns="92075" bIns="46038" numCol="1" rtlCol="0" anchor="t" anchorCtr="0" compatLnSpc="1">
            <a:prstTxWarp prst="textNoShape">
              <a:avLst/>
            </a:prstTxWarp>
            <a:noAutofit/>
          </a:bodyPr>
          <a:lstStyle/>
          <a:p>
            <a:pPr marL="59447" indent="-59447" algn="ctr">
              <a:lnSpc>
                <a:spcPct val="90000"/>
              </a:lnSpc>
            </a:pPr>
            <a:endParaRPr lang="en-US" sz="1600" b="1" dirty="0">
              <a:solidFill>
                <a:schemeClr val="accent4"/>
              </a:solidFill>
              <a:latin typeface="Arial" pitchFamily="-106" charset="0"/>
            </a:endParaRPr>
          </a:p>
        </p:txBody>
      </p:sp>
      <p:sp>
        <p:nvSpPr>
          <p:cNvPr id="33" name="TextBox 32"/>
          <p:cNvSpPr txBox="1"/>
          <p:nvPr/>
        </p:nvSpPr>
        <p:spPr>
          <a:xfrm>
            <a:off x="4153377" y="4563537"/>
            <a:ext cx="2681556" cy="1428039"/>
          </a:xfrm>
          <a:prstGeom prst="rect">
            <a:avLst/>
          </a:prstGeom>
          <a:noFill/>
        </p:spPr>
        <p:txBody>
          <a:bodyPr wrap="square" lIns="91402" tIns="45698" rIns="91402" bIns="45698" rtlCol="0">
            <a:spAutoFit/>
          </a:bodyPr>
          <a:lstStyle/>
          <a:p>
            <a:pPr algn="ctr">
              <a:lnSpc>
                <a:spcPct val="90000"/>
              </a:lnSpc>
            </a:pPr>
            <a:r>
              <a:rPr lang="en-US" sz="2400" b="1" dirty="0" smtClean="0">
                <a:solidFill>
                  <a:schemeClr val="accent4"/>
                </a:solidFill>
              </a:rPr>
              <a:t>80% of enterprises have a backlog of up to 20 – 25 mobile apps</a:t>
            </a:r>
            <a:endParaRPr lang="en-US" sz="2400" b="1" dirty="0">
              <a:solidFill>
                <a:schemeClr val="accent4"/>
              </a:solidFill>
            </a:endParaRPr>
          </a:p>
        </p:txBody>
      </p:sp>
      <p:sp>
        <p:nvSpPr>
          <p:cNvPr id="34" name="TextBox 33"/>
          <p:cNvSpPr txBox="1"/>
          <p:nvPr/>
        </p:nvSpPr>
        <p:spPr>
          <a:xfrm>
            <a:off x="4838234" y="2964847"/>
            <a:ext cx="1110529" cy="374417"/>
          </a:xfrm>
          <a:prstGeom prst="rect">
            <a:avLst/>
          </a:prstGeom>
          <a:noFill/>
        </p:spPr>
        <p:txBody>
          <a:bodyPr wrap="square" lIns="91402" tIns="45698" rIns="91402" bIns="45698" rtlCol="0">
            <a:spAutoFit/>
          </a:bodyPr>
          <a:lstStyle/>
          <a:p>
            <a:pPr algn="ctr">
              <a:lnSpc>
                <a:spcPct val="90000"/>
              </a:lnSpc>
            </a:pPr>
            <a:r>
              <a:rPr lang="en-US" sz="2000" b="1" dirty="0">
                <a:solidFill>
                  <a:schemeClr val="accent4"/>
                </a:solidFill>
              </a:rPr>
              <a:t>8</a:t>
            </a:r>
            <a:r>
              <a:rPr lang="en-US" sz="2000" b="1" dirty="0" smtClean="0">
                <a:solidFill>
                  <a:schemeClr val="accent4"/>
                </a:solidFill>
              </a:rPr>
              <a:t>0%</a:t>
            </a:r>
            <a:endParaRPr lang="en-US" sz="2000" b="1" dirty="0">
              <a:solidFill>
                <a:schemeClr val="accent4"/>
              </a:solidFill>
            </a:endParaRPr>
          </a:p>
        </p:txBody>
      </p:sp>
      <p:sp>
        <p:nvSpPr>
          <p:cNvPr id="73" name="Donut 72"/>
          <p:cNvSpPr/>
          <p:nvPr/>
        </p:nvSpPr>
        <p:spPr bwMode="auto">
          <a:xfrm>
            <a:off x="666244" y="2088944"/>
            <a:ext cx="2369805" cy="2374919"/>
          </a:xfrm>
          <a:prstGeom prst="donut">
            <a:avLst/>
          </a:prstGeom>
          <a:ln>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2075" tIns="46038" rIns="92075" bIns="46038" numCol="1" rtlCol="0" anchor="t" anchorCtr="0" compatLnSpc="1">
            <a:prstTxWarp prst="textNoShape">
              <a:avLst/>
            </a:prstTxWarp>
            <a:noAutofit/>
          </a:bodyPr>
          <a:lstStyle/>
          <a:p>
            <a:pPr marL="59447" indent="-59447" algn="ctr">
              <a:lnSpc>
                <a:spcPct val="90000"/>
              </a:lnSpc>
            </a:pPr>
            <a:endParaRPr lang="en-US" sz="1600" b="1" dirty="0">
              <a:solidFill>
                <a:schemeClr val="accent4"/>
              </a:solidFill>
              <a:latin typeface="Arial" pitchFamily="-106" charset="0"/>
            </a:endParaRPr>
          </a:p>
        </p:txBody>
      </p:sp>
      <p:sp>
        <p:nvSpPr>
          <p:cNvPr id="74" name="Block Arc 73"/>
          <p:cNvSpPr/>
          <p:nvPr/>
        </p:nvSpPr>
        <p:spPr bwMode="auto">
          <a:xfrm>
            <a:off x="626111" y="2077041"/>
            <a:ext cx="2377107" cy="2391327"/>
          </a:xfrm>
          <a:prstGeom prst="blockArc">
            <a:avLst>
              <a:gd name="adj1" fmla="val 5270968"/>
              <a:gd name="adj2" fmla="val 16225382"/>
              <a:gd name="adj3" fmla="val 27025"/>
            </a:avLst>
          </a:prstGeom>
          <a:solidFill>
            <a:schemeClr val="bg1">
              <a:lumMod val="75000"/>
            </a:schemeClr>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2034" tIns="46018" rIns="92034" bIns="46018" numCol="1" rtlCol="0" anchor="t" anchorCtr="0" compatLnSpc="1">
            <a:prstTxWarp prst="textNoShape">
              <a:avLst/>
            </a:prstTxWarp>
            <a:noAutofit/>
          </a:bodyPr>
          <a:lstStyle/>
          <a:p>
            <a:pPr marL="59420" indent="-59420" algn="ctr">
              <a:lnSpc>
                <a:spcPct val="90000"/>
              </a:lnSpc>
            </a:pPr>
            <a:endParaRPr lang="en-US" sz="1600" b="1" dirty="0">
              <a:solidFill>
                <a:schemeClr val="accent4"/>
              </a:solidFill>
              <a:latin typeface="Arial" pitchFamily="-106" charset="0"/>
            </a:endParaRPr>
          </a:p>
        </p:txBody>
      </p:sp>
      <p:sp>
        <p:nvSpPr>
          <p:cNvPr id="22" name="Rectangle 21"/>
          <p:cNvSpPr/>
          <p:nvPr/>
        </p:nvSpPr>
        <p:spPr>
          <a:xfrm>
            <a:off x="7319561" y="2036296"/>
            <a:ext cx="3676493" cy="1508105"/>
          </a:xfrm>
          <a:prstGeom prst="rect">
            <a:avLst/>
          </a:prstGeom>
        </p:spPr>
        <p:txBody>
          <a:bodyPr wrap="square">
            <a:spAutoFit/>
          </a:bodyPr>
          <a:lstStyle/>
          <a:p>
            <a:r>
              <a:rPr lang="en-US" altLang="zh-CN" sz="2400" i="1" dirty="0">
                <a:solidFill>
                  <a:srgbClr val="5F5F5F"/>
                </a:solidFill>
                <a:latin typeface="Segoe UI" charset="0"/>
                <a:ea typeface="Segoe UI" charset="0"/>
                <a:cs typeface="Segoe UI" charset="0"/>
              </a:rPr>
              <a:t>By 2017, companies will spend </a:t>
            </a:r>
            <a:r>
              <a:rPr lang="en-US" altLang="zh-CN" sz="2400" b="1" i="1" dirty="0">
                <a:solidFill>
                  <a:srgbClr val="5F5F5F"/>
                </a:solidFill>
                <a:latin typeface="Segoe UI" charset="0"/>
                <a:ea typeface="Segoe UI" charset="0"/>
                <a:cs typeface="Segoe UI" charset="0"/>
              </a:rPr>
              <a:t>$189 billion </a:t>
            </a:r>
            <a:r>
              <a:rPr lang="en-US" altLang="zh-CN" sz="2400" i="1" dirty="0">
                <a:solidFill>
                  <a:srgbClr val="5F5F5F"/>
                </a:solidFill>
                <a:latin typeface="Segoe UI" charset="0"/>
                <a:ea typeface="Segoe UI" charset="0"/>
                <a:cs typeface="Segoe UI" charset="0"/>
              </a:rPr>
              <a:t>to enable mobile </a:t>
            </a:r>
            <a:r>
              <a:rPr lang="en-US" altLang="zh-CN" sz="2400" i="1" dirty="0" smtClean="0">
                <a:solidFill>
                  <a:srgbClr val="5F5F5F"/>
                </a:solidFill>
                <a:latin typeface="Segoe UI" charset="0"/>
                <a:ea typeface="Segoe UI" charset="0"/>
                <a:cs typeface="Segoe UI" charset="0"/>
              </a:rPr>
              <a:t>services</a:t>
            </a:r>
          </a:p>
          <a:p>
            <a:pPr algn="r"/>
            <a:r>
              <a:rPr lang="en-US" dirty="0" smtClean="0">
                <a:solidFill>
                  <a:srgbClr val="5F5F5F"/>
                </a:solidFill>
                <a:latin typeface="Segoe UI" charset="0"/>
                <a:ea typeface="Segoe UI" charset="0"/>
                <a:cs typeface="Segoe UI" charset="0"/>
              </a:rPr>
              <a:t>- Forrester Research </a:t>
            </a:r>
            <a:endParaRPr lang="en-US" dirty="0">
              <a:solidFill>
                <a:srgbClr val="5F5F5F"/>
              </a:solidFill>
            </a:endParaRPr>
          </a:p>
        </p:txBody>
      </p:sp>
      <p:sp>
        <p:nvSpPr>
          <p:cNvPr id="75" name="Rectangle 74"/>
          <p:cNvSpPr/>
          <p:nvPr/>
        </p:nvSpPr>
        <p:spPr>
          <a:xfrm>
            <a:off x="7321558" y="4110524"/>
            <a:ext cx="4259392" cy="1846659"/>
          </a:xfrm>
          <a:prstGeom prst="rect">
            <a:avLst/>
          </a:prstGeom>
        </p:spPr>
        <p:txBody>
          <a:bodyPr wrap="square">
            <a:spAutoFit/>
          </a:bodyPr>
          <a:lstStyle/>
          <a:p>
            <a:r>
              <a:rPr lang="en-US" altLang="zh-CN" sz="2400" i="1" dirty="0">
                <a:solidFill>
                  <a:srgbClr val="5F5F5F"/>
                </a:solidFill>
                <a:latin typeface="Segoe UI" charset="0"/>
                <a:ea typeface="Segoe UI" charset="0"/>
                <a:cs typeface="Segoe UI" charset="0"/>
              </a:rPr>
              <a:t>By </a:t>
            </a:r>
            <a:r>
              <a:rPr lang="en-US" altLang="zh-CN" sz="2400" i="1" dirty="0" smtClean="0">
                <a:solidFill>
                  <a:srgbClr val="5F5F5F"/>
                </a:solidFill>
                <a:latin typeface="Segoe UI" charset="0"/>
                <a:ea typeface="Segoe UI" charset="0"/>
                <a:cs typeface="Segoe UI" charset="0"/>
              </a:rPr>
              <a:t>2024, enterprise will deploy between </a:t>
            </a:r>
            <a:r>
              <a:rPr lang="en-US" altLang="zh-CN" sz="2400" b="1" i="1" dirty="0" smtClean="0">
                <a:solidFill>
                  <a:srgbClr val="5F5F5F"/>
                </a:solidFill>
                <a:latin typeface="Segoe UI" charset="0"/>
                <a:ea typeface="Segoe UI" charset="0"/>
                <a:cs typeface="Segoe UI" charset="0"/>
              </a:rPr>
              <a:t>300 – 1400 mobile apps </a:t>
            </a:r>
            <a:r>
              <a:rPr lang="en-US" altLang="zh-CN" sz="2400" i="1" dirty="0" smtClean="0">
                <a:solidFill>
                  <a:srgbClr val="5F5F5F"/>
                </a:solidFill>
                <a:latin typeface="Segoe UI" charset="0"/>
                <a:ea typeface="Segoe UI" charset="0"/>
                <a:cs typeface="Segoe UI" charset="0"/>
              </a:rPr>
              <a:t>based on the # of employees</a:t>
            </a:r>
          </a:p>
          <a:p>
            <a:pPr algn="r"/>
            <a:r>
              <a:rPr lang="en-US" sz="1600" dirty="0" smtClean="0">
                <a:solidFill>
                  <a:srgbClr val="5F5F5F"/>
                </a:solidFill>
                <a:latin typeface="Segoe UI" charset="0"/>
                <a:ea typeface="Segoe UI" charset="0"/>
                <a:cs typeface="Segoe UI" charset="0"/>
              </a:rPr>
              <a:t>- Gartner Research </a:t>
            </a:r>
            <a:endParaRPr lang="en-US" sz="1600" dirty="0">
              <a:solidFill>
                <a:srgbClr val="5F5F5F"/>
              </a:solidFill>
            </a:endParaRPr>
          </a:p>
        </p:txBody>
      </p:sp>
      <p:sp>
        <p:nvSpPr>
          <p:cNvPr id="3" name="Oval 2"/>
          <p:cNvSpPr/>
          <p:nvPr/>
        </p:nvSpPr>
        <p:spPr>
          <a:xfrm>
            <a:off x="1263335" y="2667000"/>
            <a:ext cx="1219200" cy="1225296"/>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9" name="TextBox 18"/>
          <p:cNvSpPr txBox="1"/>
          <p:nvPr/>
        </p:nvSpPr>
        <p:spPr>
          <a:xfrm>
            <a:off x="1446212" y="3124200"/>
            <a:ext cx="914400" cy="284096"/>
          </a:xfrm>
          <a:prstGeom prst="rect">
            <a:avLst/>
          </a:prstGeom>
          <a:noFill/>
        </p:spPr>
        <p:txBody>
          <a:bodyPr wrap="none" lIns="0" tIns="0" rIns="0" bIns="0" rtlCol="0">
            <a:noAutofit/>
          </a:bodyPr>
          <a:lstStyle/>
          <a:p>
            <a:pPr algn="ctr">
              <a:lnSpc>
                <a:spcPct val="90000"/>
              </a:lnSpc>
            </a:pPr>
            <a:r>
              <a:rPr lang="en-US" sz="2000" b="1" dirty="0" smtClean="0"/>
              <a:t>50%</a:t>
            </a:r>
            <a:endParaRPr lang="en-US" sz="2000" b="1" dirty="0"/>
          </a:p>
        </p:txBody>
      </p:sp>
    </p:spTree>
    <p:custDataLst>
      <p:tags r:id="rId1"/>
    </p:custDataLst>
    <p:extLst>
      <p:ext uri="{BB962C8B-B14F-4D97-AF65-F5344CB8AC3E}">
        <p14:creationId xmlns:p14="http://schemas.microsoft.com/office/powerpoint/2010/main" val="143564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4"/>
          <p:cNvSpPr>
            <a:spLocks noGrp="1"/>
          </p:cNvSpPr>
          <p:nvPr>
            <p:ph type="title"/>
          </p:nvPr>
        </p:nvSpPr>
        <p:spPr>
          <a:xfrm>
            <a:off x="500060" y="247650"/>
            <a:ext cx="11125200" cy="895350"/>
          </a:xfrm>
        </p:spPr>
        <p:txBody>
          <a:bodyPr/>
          <a:lstStyle/>
          <a:p>
            <a:r>
              <a:rPr lang="en-US" dirty="0"/>
              <a:t>Enterprise</a:t>
            </a:r>
            <a:r>
              <a:rPr lang="en-US" dirty="0" smtClean="0"/>
              <a:t> Mobile Challenges</a:t>
            </a:r>
            <a:endParaRPr lang="en-US" dirty="0"/>
          </a:p>
        </p:txBody>
      </p:sp>
      <p:sp>
        <p:nvSpPr>
          <p:cNvPr id="5" name="Text Placeholder 4"/>
          <p:cNvSpPr>
            <a:spLocks noGrp="1"/>
          </p:cNvSpPr>
          <p:nvPr>
            <p:ph type="body" sz="quarter" idx="15"/>
          </p:nvPr>
        </p:nvSpPr>
        <p:spPr>
          <a:xfrm>
            <a:off x="2342829" y="1601514"/>
            <a:ext cx="3218183" cy="1857375"/>
          </a:xfrm>
        </p:spPr>
        <p:txBody>
          <a:bodyPr/>
          <a:lstStyle/>
          <a:p>
            <a:r>
              <a:rPr lang="en-US" b="1" dirty="0" smtClean="0">
                <a:solidFill>
                  <a:srgbClr val="FF0000"/>
                </a:solidFill>
              </a:rPr>
              <a:t>Time to Market</a:t>
            </a:r>
            <a:endParaRPr lang="en-US" dirty="0" smtClean="0"/>
          </a:p>
          <a:p>
            <a:pPr lvl="1"/>
            <a:r>
              <a:rPr lang="en-US" dirty="0" smtClean="0"/>
              <a:t>Customer experience</a:t>
            </a:r>
          </a:p>
          <a:p>
            <a:pPr lvl="1"/>
            <a:r>
              <a:rPr lang="en-US" dirty="0" smtClean="0"/>
              <a:t>Actionable insights</a:t>
            </a:r>
          </a:p>
          <a:p>
            <a:pPr lvl="1"/>
            <a:r>
              <a:rPr lang="en-US" dirty="0" smtClean="0"/>
              <a:t>Speed of continuous releases</a:t>
            </a:r>
          </a:p>
          <a:p>
            <a:pPr lvl="1"/>
            <a:endParaRPr lang="en-US" dirty="0"/>
          </a:p>
        </p:txBody>
      </p:sp>
      <p:sp>
        <p:nvSpPr>
          <p:cNvPr id="6" name="Text Placeholder 5"/>
          <p:cNvSpPr>
            <a:spLocks noGrp="1"/>
          </p:cNvSpPr>
          <p:nvPr>
            <p:ph type="body" sz="quarter" idx="16"/>
          </p:nvPr>
        </p:nvSpPr>
        <p:spPr>
          <a:xfrm>
            <a:off x="8357579" y="1219200"/>
            <a:ext cx="3505201" cy="2254251"/>
          </a:xfrm>
        </p:spPr>
        <p:txBody>
          <a:bodyPr/>
          <a:lstStyle/>
          <a:p>
            <a:r>
              <a:rPr lang="en-US" b="1" dirty="0" smtClean="0">
                <a:solidFill>
                  <a:schemeClr val="accent1"/>
                </a:solidFill>
              </a:rPr>
              <a:t>Total Cost Of Ownership</a:t>
            </a:r>
            <a:endParaRPr lang="en-US" dirty="0" smtClean="0"/>
          </a:p>
          <a:p>
            <a:pPr lvl="1"/>
            <a:r>
              <a:rPr lang="en-US" dirty="0" smtClean="0"/>
              <a:t>Normalizing mobile parts</a:t>
            </a:r>
          </a:p>
          <a:p>
            <a:pPr lvl="1"/>
            <a:r>
              <a:rPr lang="en-US" dirty="0" smtClean="0"/>
              <a:t>Agility &amp; Business partnership</a:t>
            </a:r>
          </a:p>
          <a:p>
            <a:pPr lvl="1"/>
            <a:r>
              <a:rPr lang="en-US" dirty="0" smtClean="0"/>
              <a:t>Managing Mobile Portfolio ROI</a:t>
            </a:r>
          </a:p>
        </p:txBody>
      </p:sp>
      <p:sp>
        <p:nvSpPr>
          <p:cNvPr id="3" name="Slide Number Placeholder 2"/>
          <p:cNvSpPr>
            <a:spLocks noGrp="1"/>
          </p:cNvSpPr>
          <p:nvPr>
            <p:ph type="sldNum" sz="quarter" idx="12"/>
          </p:nvPr>
        </p:nvSpPr>
        <p:spPr/>
        <p:txBody>
          <a:bodyPr/>
          <a:lstStyle/>
          <a:p>
            <a:fld id="{C51EAA63-D034-42AE-91FA-B13B9518C7BE}" type="slidenum">
              <a:rPr lang="en-US" smtClean="0"/>
              <a:pPr/>
              <a:t>29</a:t>
            </a:fld>
            <a:endParaRPr lang="en-US" dirty="0"/>
          </a:p>
        </p:txBody>
      </p:sp>
      <p:sp>
        <p:nvSpPr>
          <p:cNvPr id="15" name="Text Placeholder 5"/>
          <p:cNvSpPr txBox="1">
            <a:spLocks/>
          </p:cNvSpPr>
          <p:nvPr/>
        </p:nvSpPr>
        <p:spPr>
          <a:xfrm>
            <a:off x="2342829" y="4008120"/>
            <a:ext cx="3723807" cy="2011680"/>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200"/>
              </a:spcBef>
              <a:buClr>
                <a:schemeClr val="tx1">
                  <a:lumMod val="60000"/>
                  <a:lumOff val="40000"/>
                </a:schemeClr>
              </a:buClr>
              <a:buFont typeface="Arial" panose="020B0604020202020204" pitchFamily="34" charset="0"/>
              <a:buNone/>
              <a:defRPr sz="2400" kern="1200">
                <a:solidFill>
                  <a:schemeClr val="tx1"/>
                </a:solidFill>
                <a:latin typeface="+mn-lt"/>
                <a:ea typeface="+mn-ea"/>
                <a:cs typeface="+mn-cs"/>
              </a:defRPr>
            </a:lvl1pPr>
            <a:lvl2pPr marL="171450" indent="-17145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2pPr>
            <a:lvl3pPr marL="171450" indent="-17145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71450" indent="-17145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4pPr>
            <a:lvl5pPr marL="171450" indent="-17145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5pPr>
            <a:lvl6pPr marL="171450" indent="-17145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6pPr>
            <a:lvl7pPr marL="171450" indent="-17145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7pPr>
            <a:lvl8pPr marL="171450" indent="-17145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8pPr>
            <a:lvl9pPr marL="171450" indent="-17145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9pPr>
          </a:lstStyle>
          <a:p>
            <a:r>
              <a:rPr lang="en-US" b="1" dirty="0" smtClean="0">
                <a:solidFill>
                  <a:srgbClr val="FF0000"/>
                </a:solidFill>
              </a:rPr>
              <a:t>Mobile Data Loss &amp; Breaches</a:t>
            </a:r>
            <a:endParaRPr lang="en-US" dirty="0" smtClean="0"/>
          </a:p>
          <a:p>
            <a:pPr lvl="1"/>
            <a:r>
              <a:rPr lang="en-US" dirty="0" smtClean="0"/>
              <a:t>Application Security</a:t>
            </a:r>
          </a:p>
          <a:p>
            <a:pPr lvl="1"/>
            <a:r>
              <a:rPr lang="en-US" dirty="0" smtClean="0"/>
              <a:t>Managing user identity</a:t>
            </a:r>
          </a:p>
          <a:p>
            <a:pPr lvl="1"/>
            <a:r>
              <a:rPr lang="en-US" dirty="0" smtClean="0"/>
              <a:t>Content security</a:t>
            </a:r>
            <a:endParaRPr lang="en-US" dirty="0"/>
          </a:p>
        </p:txBody>
      </p:sp>
      <p:sp>
        <p:nvSpPr>
          <p:cNvPr id="8" name="Text Placeholder 7"/>
          <p:cNvSpPr>
            <a:spLocks noGrp="1"/>
          </p:cNvSpPr>
          <p:nvPr>
            <p:ph type="body" sz="quarter" idx="18"/>
          </p:nvPr>
        </p:nvSpPr>
        <p:spPr>
          <a:xfrm>
            <a:off x="8357579" y="4008120"/>
            <a:ext cx="3630873" cy="2011680"/>
          </a:xfrm>
        </p:spPr>
        <p:txBody>
          <a:bodyPr/>
          <a:lstStyle/>
          <a:p>
            <a:r>
              <a:rPr lang="en-US" b="1" dirty="0" smtClean="0">
                <a:solidFill>
                  <a:srgbClr val="FF0000"/>
                </a:solidFill>
              </a:rPr>
              <a:t>Complexity</a:t>
            </a:r>
            <a:endParaRPr lang="en-US" dirty="0"/>
          </a:p>
          <a:p>
            <a:pPr lvl="1"/>
            <a:r>
              <a:rPr lang="en-US" dirty="0" smtClean="0"/>
              <a:t>Multi OS / Multi Device</a:t>
            </a:r>
            <a:endParaRPr lang="en-US" dirty="0"/>
          </a:p>
          <a:p>
            <a:pPr lvl="1"/>
            <a:r>
              <a:rPr lang="en-US" dirty="0" smtClean="0"/>
              <a:t>Mobile App Integration</a:t>
            </a:r>
          </a:p>
          <a:p>
            <a:pPr lvl="1"/>
            <a:r>
              <a:rPr lang="en-US" dirty="0" smtClean="0"/>
              <a:t>User identity management</a:t>
            </a:r>
            <a:endParaRPr lang="en-US" dirty="0"/>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71738" y="2121652"/>
            <a:ext cx="1956766" cy="1000125"/>
          </a:xfrm>
          <a:prstGeom prst="rect">
            <a:avLst/>
          </a:prstGeom>
        </p:spPr>
      </p:pic>
      <p:pic>
        <p:nvPicPr>
          <p:cNvPr id="7" name="Picture 6"/>
          <p:cNvPicPr>
            <a:picLocks noChangeAspect="1"/>
          </p:cNvPicPr>
          <p:nvPr/>
        </p:nvPicPr>
        <p:blipFill>
          <a:blip r:embed="rId5" cstate="print">
            <a:duotone>
              <a:schemeClr val="accent1">
                <a:shade val="45000"/>
                <a:satMod val="135000"/>
              </a:schemeClr>
              <a:prstClr val="white"/>
            </a:duotone>
          </a:blip>
          <a:stretch>
            <a:fillRect/>
          </a:stretch>
        </p:blipFill>
        <p:spPr>
          <a:xfrm>
            <a:off x="536701" y="1898650"/>
            <a:ext cx="1454150" cy="1454150"/>
          </a:xfrm>
          <a:prstGeom prst="rect">
            <a:avLst/>
          </a:prstGeom>
        </p:spPr>
      </p:pic>
      <p:pic>
        <p:nvPicPr>
          <p:cNvPr id="9" name="Picture 8"/>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6323012" y="4638302"/>
            <a:ext cx="1796451" cy="1600200"/>
          </a:xfrm>
          <a:prstGeom prst="rect">
            <a:avLst/>
          </a:prstGeom>
        </p:spPr>
      </p:pic>
      <p:pic>
        <p:nvPicPr>
          <p:cNvPr id="10" name="Picture 9"/>
          <p:cNvPicPr>
            <a:picLocks noChangeAspect="1"/>
          </p:cNvPicPr>
          <p:nvPr/>
        </p:nvPicPr>
        <p:blipFill>
          <a:blip r:embed="rId8" cstate="print">
            <a:duotone>
              <a:schemeClr val="accent1">
                <a:shade val="45000"/>
                <a:satMod val="135000"/>
              </a:schemeClr>
              <a:prstClr val="white"/>
            </a:duotone>
          </a:blip>
          <a:stretch>
            <a:fillRect/>
          </a:stretch>
        </p:blipFill>
        <p:spPr>
          <a:xfrm>
            <a:off x="627581" y="4667624"/>
            <a:ext cx="1295400" cy="1295400"/>
          </a:xfrm>
          <a:prstGeom prst="rect">
            <a:avLst/>
          </a:prstGeom>
        </p:spPr>
      </p:pic>
      <p:sp>
        <p:nvSpPr>
          <p:cNvPr id="2" name="Rectangle 1"/>
          <p:cNvSpPr/>
          <p:nvPr/>
        </p:nvSpPr>
        <p:spPr>
          <a:xfrm>
            <a:off x="610759" y="1469328"/>
            <a:ext cx="1286380" cy="461665"/>
          </a:xfrm>
          <a:prstGeom prst="rect">
            <a:avLst/>
          </a:prstGeom>
        </p:spPr>
        <p:txBody>
          <a:bodyPr wrap="none" lIns="91410" tIns="45708" rIns="91410" bIns="45708">
            <a:spAutoFit/>
          </a:bodyPr>
          <a:lstStyle/>
          <a:p>
            <a:r>
              <a:rPr lang="en-US" sz="2400" b="1" dirty="0">
                <a:solidFill>
                  <a:srgbClr val="000090"/>
                </a:solidFill>
              </a:rPr>
              <a:t>Business</a:t>
            </a:r>
            <a:endParaRPr lang="en-US" sz="2400" dirty="0">
              <a:solidFill>
                <a:srgbClr val="000090"/>
              </a:solidFill>
            </a:endParaRPr>
          </a:p>
        </p:txBody>
      </p:sp>
      <p:sp>
        <p:nvSpPr>
          <p:cNvPr id="13" name="Rectangle 12"/>
          <p:cNvSpPr/>
          <p:nvPr/>
        </p:nvSpPr>
        <p:spPr>
          <a:xfrm>
            <a:off x="7023799" y="1618735"/>
            <a:ext cx="419105" cy="461665"/>
          </a:xfrm>
          <a:prstGeom prst="rect">
            <a:avLst/>
          </a:prstGeom>
        </p:spPr>
        <p:txBody>
          <a:bodyPr wrap="none" lIns="91410" tIns="45708" rIns="91410" bIns="45708">
            <a:spAutoFit/>
          </a:bodyPr>
          <a:lstStyle/>
          <a:p>
            <a:r>
              <a:rPr lang="en-US" sz="2400" b="1" dirty="0">
                <a:solidFill>
                  <a:srgbClr val="000090"/>
                </a:solidFill>
              </a:rPr>
              <a:t>IT</a:t>
            </a:r>
            <a:endParaRPr lang="en-US" sz="2400" dirty="0">
              <a:solidFill>
                <a:srgbClr val="000090"/>
              </a:solidFill>
            </a:endParaRPr>
          </a:p>
        </p:txBody>
      </p:sp>
      <p:sp>
        <p:nvSpPr>
          <p:cNvPr id="14" name="Rectangle 13"/>
          <p:cNvSpPr/>
          <p:nvPr/>
        </p:nvSpPr>
        <p:spPr>
          <a:xfrm>
            <a:off x="611494" y="4098976"/>
            <a:ext cx="1520518" cy="461665"/>
          </a:xfrm>
          <a:prstGeom prst="rect">
            <a:avLst/>
          </a:prstGeom>
        </p:spPr>
        <p:txBody>
          <a:bodyPr wrap="none" lIns="91410" tIns="45708" rIns="91410" bIns="45708">
            <a:spAutoFit/>
          </a:bodyPr>
          <a:lstStyle/>
          <a:p>
            <a:r>
              <a:rPr lang="en-US" sz="2400" b="1" dirty="0">
                <a:solidFill>
                  <a:srgbClr val="000090"/>
                </a:solidFill>
              </a:rPr>
              <a:t>IT Security</a:t>
            </a:r>
            <a:endParaRPr lang="en-US" sz="2400" dirty="0">
              <a:solidFill>
                <a:srgbClr val="000090"/>
              </a:solidFill>
            </a:endParaRPr>
          </a:p>
        </p:txBody>
      </p:sp>
      <p:sp>
        <p:nvSpPr>
          <p:cNvPr id="16" name="Rectangle 15"/>
          <p:cNvSpPr/>
          <p:nvPr/>
        </p:nvSpPr>
        <p:spPr>
          <a:xfrm>
            <a:off x="6279687" y="3773256"/>
            <a:ext cx="1627519" cy="830997"/>
          </a:xfrm>
          <a:prstGeom prst="rect">
            <a:avLst/>
          </a:prstGeom>
        </p:spPr>
        <p:txBody>
          <a:bodyPr wrap="none" lIns="91410" tIns="45708" rIns="91410" bIns="45708">
            <a:spAutoFit/>
          </a:bodyPr>
          <a:lstStyle/>
          <a:p>
            <a:pPr algn="ctr"/>
            <a:r>
              <a:rPr lang="en-US" sz="2400" b="1" dirty="0">
                <a:solidFill>
                  <a:srgbClr val="000090"/>
                </a:solidFill>
              </a:rPr>
              <a:t>Developers</a:t>
            </a:r>
          </a:p>
          <a:p>
            <a:pPr algn="ctr"/>
            <a:r>
              <a:rPr lang="en-US" sz="2400" b="1" dirty="0">
                <a:solidFill>
                  <a:srgbClr val="000090"/>
                </a:solidFill>
              </a:rPr>
              <a:t>Architects</a:t>
            </a:r>
            <a:endParaRPr lang="en-US" sz="2400" dirty="0">
              <a:solidFill>
                <a:srgbClr val="000090"/>
              </a:solidFill>
            </a:endParaRPr>
          </a:p>
        </p:txBody>
      </p:sp>
      <p:sp>
        <p:nvSpPr>
          <p:cNvPr id="17" name="Footer Placeholder 16"/>
          <p:cNvSpPr>
            <a:spLocks noGrp="1"/>
          </p:cNvSpPr>
          <p:nvPr>
            <p:ph type="ftr" sz="quarter" idx="11"/>
          </p:nvPr>
        </p:nvSpPr>
        <p:spPr/>
        <p:txBody>
          <a:bodyPr/>
          <a:lstStyle/>
          <a:p>
            <a:r>
              <a:rPr lang="en-US" dirty="0" smtClean="0"/>
              <a:t>Oracle Confidential – Highly Restricted</a:t>
            </a:r>
            <a:endParaRPr lang="en-US" dirty="0"/>
          </a:p>
        </p:txBody>
      </p:sp>
    </p:spTree>
    <p:custDataLst>
      <p:tags r:id="rId1"/>
    </p:custDataLst>
    <p:extLst>
      <p:ext uri="{BB962C8B-B14F-4D97-AF65-F5344CB8AC3E}">
        <p14:creationId xmlns:p14="http://schemas.microsoft.com/office/powerpoint/2010/main" val="360196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a:xfrm>
            <a:off x="8777288" y="6556375"/>
            <a:ext cx="2498725" cy="182563"/>
          </a:xfrm>
          <a:prstGeom prst="rect">
            <a:avLst/>
          </a:prstGeom>
        </p:spPr>
        <p:txBody>
          <a:bodyPr/>
          <a:lstStyle/>
          <a:p>
            <a:pPr>
              <a:defRPr/>
            </a:pPr>
            <a:r>
              <a:rPr lang="en-US" smtClean="0"/>
              <a:t>Oracle Confidential – Internal</a:t>
            </a:r>
            <a:endParaRPr lang="en-US" dirty="0"/>
          </a:p>
        </p:txBody>
      </p:sp>
      <p:sp>
        <p:nvSpPr>
          <p:cNvPr id="5" name="Slide Number Placeholder 4"/>
          <p:cNvSpPr>
            <a:spLocks noGrp="1"/>
          </p:cNvSpPr>
          <p:nvPr>
            <p:ph type="sldNum" sz="quarter" idx="4294967295"/>
          </p:nvPr>
        </p:nvSpPr>
        <p:spPr>
          <a:xfrm>
            <a:off x="11276013" y="6556375"/>
            <a:ext cx="381000" cy="182563"/>
          </a:xfrm>
          <a:prstGeom prst="rect">
            <a:avLst/>
          </a:prstGeom>
        </p:spPr>
        <p:txBody>
          <a:bodyPr/>
          <a:lstStyle/>
          <a:p>
            <a:pPr>
              <a:defRPr/>
            </a:pPr>
            <a:fld id="{D60A084A-9C32-4960-853C-F4D0EE6C54E6}" type="slidenum">
              <a:rPr lang="en-US"/>
              <a:pPr>
                <a:defRPr/>
              </a:pPr>
              <a:t>3</a:t>
            </a:fld>
            <a:endParaRPr lang="en-US" dirty="0"/>
          </a:p>
        </p:txBody>
      </p:sp>
      <p:sp>
        <p:nvSpPr>
          <p:cNvPr id="35845" name="Text Placeholder 10"/>
          <p:cNvSpPr>
            <a:spLocks noGrp="1"/>
          </p:cNvSpPr>
          <p:nvPr>
            <p:ph type="body" sz="quarter" idx="14"/>
          </p:nvPr>
        </p:nvSpPr>
        <p:spPr>
          <a:xfrm>
            <a:off x="3579812" y="685800"/>
            <a:ext cx="7239000" cy="1524000"/>
          </a:xfrm>
        </p:spPr>
        <p:txBody>
          <a:bodyPr/>
          <a:lstStyle/>
          <a:p>
            <a:pPr>
              <a:spcBef>
                <a:spcPct val="0"/>
              </a:spcBef>
            </a:pPr>
            <a:r>
              <a:rPr lang="en-US" dirty="0" smtClean="0"/>
              <a:t>Craig Mikus, CPA</a:t>
            </a:r>
          </a:p>
          <a:p>
            <a:pPr lvl="1">
              <a:spcBef>
                <a:spcPct val="0"/>
              </a:spcBef>
            </a:pPr>
            <a:r>
              <a:rPr lang="en-US" dirty="0" smtClean="0"/>
              <a:t>Sr. Director, Mobile &amp; IoT SC Specialist Team</a:t>
            </a:r>
          </a:p>
          <a:p>
            <a:pPr lvl="1">
              <a:spcBef>
                <a:spcPct val="0"/>
              </a:spcBef>
            </a:pPr>
            <a:r>
              <a:rPr lang="en-US" dirty="0" smtClean="0"/>
              <a:t>North America Sales Engineering Team</a:t>
            </a:r>
          </a:p>
        </p:txBody>
      </p:sp>
      <p:sp>
        <p:nvSpPr>
          <p:cNvPr id="6" name="Text Placeholder 10"/>
          <p:cNvSpPr txBox="1">
            <a:spLocks/>
          </p:cNvSpPr>
          <p:nvPr/>
        </p:nvSpPr>
        <p:spPr>
          <a:xfrm>
            <a:off x="3656012" y="3581400"/>
            <a:ext cx="8001000" cy="1524000"/>
          </a:xfrm>
          <a:prstGeom prst="rect">
            <a:avLst/>
          </a:prstGeom>
        </p:spPr>
        <p:txBody>
          <a:bodyPr vert="horz" lIns="0" tIns="0" rIns="0" bIns="0" rtlCol="0" anchor="ctr" anchorCtr="0">
            <a:noAutofit/>
          </a:bodyPr>
          <a:lstStyle>
            <a:lvl1pPr marL="228600" indent="-228600" algn="l" defTabSz="914400" rtl="0" eaLnBrk="1" latinLnBrk="0" hangingPunct="1">
              <a:lnSpc>
                <a:spcPct val="90000"/>
              </a:lnSpc>
              <a:spcBef>
                <a:spcPts val="0"/>
              </a:spcBef>
              <a:spcAft>
                <a:spcPts val="800"/>
              </a:spcAft>
              <a:buClr>
                <a:schemeClr val="bg1"/>
              </a:buClr>
              <a:buFont typeface="Arial" panose="020B0604020202020204" pitchFamily="34" charset="0"/>
              <a:buChar char="•"/>
              <a:defRPr sz="2800" b="1" kern="1200">
                <a:solidFill>
                  <a:schemeClr val="tx1"/>
                </a:solidFill>
                <a:latin typeface="+mn-lt"/>
                <a:ea typeface="+mn-ea"/>
                <a:cs typeface="+mn-cs"/>
              </a:defRPr>
            </a:lvl1pPr>
            <a:lvl2pPr marL="228600" indent="-228600" algn="l" defTabSz="914400" rtl="0" eaLnBrk="1" latinLnBrk="0" hangingPunct="1">
              <a:lnSpc>
                <a:spcPct val="90000"/>
              </a:lnSpc>
              <a:spcBef>
                <a:spcPts val="0"/>
              </a:spcBef>
              <a:buClr>
                <a:schemeClr val="bg1"/>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a:spcBef>
                <a:spcPct val="0"/>
              </a:spcBef>
            </a:pPr>
            <a:r>
              <a:rPr lang="en-US" dirty="0" smtClean="0"/>
              <a:t>Anirban Bagchi</a:t>
            </a:r>
          </a:p>
          <a:p>
            <a:pPr lvl="1">
              <a:spcBef>
                <a:spcPct val="0"/>
              </a:spcBef>
            </a:pPr>
            <a:r>
              <a:rPr lang="en-US" dirty="0" smtClean="0"/>
              <a:t>Principal </a:t>
            </a:r>
            <a:r>
              <a:rPr lang="en-US" dirty="0" smtClean="0"/>
              <a:t>Sales Specialist, Mobile &amp; IoT</a:t>
            </a:r>
          </a:p>
        </p:txBody>
      </p:sp>
      <p:sp>
        <p:nvSpPr>
          <p:cNvPr id="4098" name="AutoShape 2" descr="https://people.us.oracle.com/pls/oracle/apex_util.get_blob_file?a=8000&amp;s=16375539104376&amp;p=110&amp;d=5251527430788554321&amp;i=5251526820909554319&amp;p_pk1=136073077358269597444636491733673926683&amp;p_pk2=&amp;p_ck=6623906FB44C861D95CC84F3B4837EE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2" name="Picture 11" descr="mikus.jpg"/>
          <p:cNvPicPr>
            <a:picLocks noChangeAspect="1"/>
          </p:cNvPicPr>
          <p:nvPr/>
        </p:nvPicPr>
        <p:blipFill>
          <a:blip r:embed="rId3" cstate="print"/>
          <a:stretch>
            <a:fillRect/>
          </a:stretch>
        </p:blipFill>
        <p:spPr>
          <a:xfrm>
            <a:off x="531812" y="990600"/>
            <a:ext cx="2974849" cy="2438400"/>
          </a:xfrm>
          <a:prstGeom prst="rect">
            <a:avLst/>
          </a:prstGeom>
        </p:spPr>
      </p:pic>
      <p:sp>
        <p:nvSpPr>
          <p:cNvPr id="4100" name="AutoShape 4" descr="https://people.us.oracle.com/pls/oracle/apex_util.get_blob_file?a=8000&amp;s=16375539104376&amp;p=110&amp;d=5251527430788554321&amp;i=5251526820909554319&amp;p_pk1=324818863717430190292448253114676177224&amp;p_pk2=&amp;p_ck=6B10C7BE1DE52608CF8748EA556BD6B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4189412" y="2209800"/>
            <a:ext cx="5562600" cy="914400"/>
          </a:xfrm>
          <a:prstGeom prst="rect">
            <a:avLst/>
          </a:prstGeom>
          <a:noFill/>
        </p:spPr>
        <p:txBody>
          <a:bodyPr wrap="none" lIns="0" tIns="0" rIns="0" bIns="0" rtlCol="0">
            <a:noAutofit/>
          </a:bodyPr>
          <a:lstStyle/>
          <a:p>
            <a:pPr>
              <a:lnSpc>
                <a:spcPct val="90000"/>
              </a:lnSpc>
              <a:buFont typeface="Arial" pitchFamily="34" charset="0"/>
              <a:buChar char="•"/>
            </a:pPr>
            <a:endParaRPr lang="en-US" dirty="0"/>
          </a:p>
        </p:txBody>
      </p:sp>
      <p:sp>
        <p:nvSpPr>
          <p:cNvPr id="11" name="TextBox 10"/>
          <p:cNvSpPr txBox="1"/>
          <p:nvPr/>
        </p:nvSpPr>
        <p:spPr>
          <a:xfrm>
            <a:off x="4341812" y="2133600"/>
            <a:ext cx="4419600" cy="1371600"/>
          </a:xfrm>
          <a:prstGeom prst="rect">
            <a:avLst/>
          </a:prstGeom>
          <a:noFill/>
        </p:spPr>
        <p:txBody>
          <a:bodyPr wrap="none" lIns="0" tIns="0" rIns="0" bIns="0" rtlCol="0">
            <a:noAutofit/>
          </a:bodyPr>
          <a:lstStyle/>
          <a:p>
            <a:pPr>
              <a:lnSpc>
                <a:spcPct val="90000"/>
              </a:lnSpc>
              <a:buFont typeface="Arial" pitchFamily="34" charset="0"/>
              <a:buChar char="•"/>
            </a:pPr>
            <a:r>
              <a:rPr lang="en-US" sz="2000" dirty="0" smtClean="0"/>
              <a:t> 20+ Years in the Software Industry</a:t>
            </a:r>
          </a:p>
          <a:p>
            <a:pPr>
              <a:lnSpc>
                <a:spcPct val="90000"/>
              </a:lnSpc>
              <a:buFont typeface="Arial" pitchFamily="34" charset="0"/>
              <a:buChar char="•"/>
            </a:pPr>
            <a:r>
              <a:rPr lang="en-US" sz="2000" dirty="0" smtClean="0"/>
              <a:t> Oracle – Sales, M&amp;A, Bus Dev, Enablement</a:t>
            </a:r>
          </a:p>
          <a:p>
            <a:pPr>
              <a:lnSpc>
                <a:spcPct val="90000"/>
              </a:lnSpc>
              <a:buFont typeface="Arial" pitchFamily="34" charset="0"/>
              <a:buChar char="•"/>
            </a:pPr>
            <a:r>
              <a:rPr lang="en-US" sz="2000" dirty="0" smtClean="0"/>
              <a:t> Corporate - Finance, Data Warehousing</a:t>
            </a:r>
          </a:p>
          <a:p>
            <a:pPr>
              <a:lnSpc>
                <a:spcPct val="90000"/>
              </a:lnSpc>
              <a:buFont typeface="Arial" pitchFamily="34" charset="0"/>
              <a:buChar char="•"/>
            </a:pPr>
            <a:r>
              <a:rPr lang="en-US" sz="2000" dirty="0" smtClean="0"/>
              <a:t> Public Accounting – Audit</a:t>
            </a:r>
            <a:endParaRPr lang="en-US" sz="2000" dirty="0"/>
          </a:p>
        </p:txBody>
      </p:sp>
      <p:sp>
        <p:nvSpPr>
          <p:cNvPr id="14" name="TextBox 13"/>
          <p:cNvSpPr txBox="1"/>
          <p:nvPr/>
        </p:nvSpPr>
        <p:spPr>
          <a:xfrm>
            <a:off x="4265612" y="4876800"/>
            <a:ext cx="4419600" cy="1371600"/>
          </a:xfrm>
          <a:prstGeom prst="rect">
            <a:avLst/>
          </a:prstGeom>
          <a:noFill/>
        </p:spPr>
        <p:txBody>
          <a:bodyPr wrap="none" lIns="0" tIns="0" rIns="0" bIns="0" rtlCol="0">
            <a:noAutofit/>
          </a:bodyPr>
          <a:lstStyle/>
          <a:p>
            <a:pPr>
              <a:lnSpc>
                <a:spcPct val="90000"/>
              </a:lnSpc>
              <a:buFont typeface="Arial" pitchFamily="34" charset="0"/>
              <a:buChar char="•"/>
            </a:pPr>
            <a:r>
              <a:rPr lang="en-US" sz="2000" dirty="0" smtClean="0"/>
              <a:t> </a:t>
            </a:r>
            <a:r>
              <a:rPr lang="en-US" sz="2000" dirty="0" smtClean="0"/>
              <a:t>12+ Years in IT Industry</a:t>
            </a:r>
            <a:endParaRPr lang="en-US" sz="2000" dirty="0" smtClean="0"/>
          </a:p>
          <a:p>
            <a:pPr>
              <a:lnSpc>
                <a:spcPct val="90000"/>
              </a:lnSpc>
              <a:buFont typeface="Arial" pitchFamily="34" charset="0"/>
              <a:buChar char="•"/>
            </a:pPr>
            <a:r>
              <a:rPr lang="en-US" sz="2000" dirty="0" smtClean="0"/>
              <a:t> </a:t>
            </a:r>
            <a:r>
              <a:rPr lang="en-US" sz="2000" dirty="0" smtClean="0"/>
              <a:t>Oracle – Sales Consulting in India and US</a:t>
            </a:r>
            <a:endParaRPr lang="en-US" sz="2000" dirty="0" smtClean="0"/>
          </a:p>
          <a:p>
            <a:pPr>
              <a:lnSpc>
                <a:spcPct val="90000"/>
              </a:lnSpc>
              <a:buFont typeface="Arial" pitchFamily="34" charset="0"/>
              <a:buChar char="•"/>
            </a:pPr>
            <a:r>
              <a:rPr lang="en-US" sz="2000" dirty="0" smtClean="0"/>
              <a:t> Middleware and Mobility Solution Architect</a:t>
            </a:r>
            <a:endParaRPr lang="en-US" sz="2000"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3412" y="3698780"/>
            <a:ext cx="2148476" cy="2473420"/>
          </a:xfrm>
          <a:prstGeom prst="rect">
            <a:avLst/>
          </a:prstGeom>
        </p:spPr>
      </p:pic>
    </p:spTree>
    <p:extLst>
      <p:ext uri="{BB962C8B-B14F-4D97-AF65-F5344CB8AC3E}">
        <p14:creationId xmlns:p14="http://schemas.microsoft.com/office/powerpoint/2010/main" val="139319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bwMode="gray"/>
        <p:txBody>
          <a:bodyPr/>
          <a:lstStyle/>
          <a:p>
            <a:fld id="{C51EAA63-D034-42AE-91FA-B13B9518C7BE}" type="slidenum">
              <a:rPr lang="en-US" smtClean="0"/>
              <a:pPr/>
              <a:t>30</a:t>
            </a:fld>
            <a:endParaRPr lang="en-US" dirty="0"/>
          </a:p>
        </p:txBody>
      </p:sp>
      <p:sp>
        <p:nvSpPr>
          <p:cNvPr id="66" name="Title 65"/>
          <p:cNvSpPr>
            <a:spLocks noGrp="1"/>
          </p:cNvSpPr>
          <p:nvPr>
            <p:ph type="title"/>
          </p:nvPr>
        </p:nvSpPr>
        <p:spPr>
          <a:xfrm>
            <a:off x="2970212" y="2057400"/>
            <a:ext cx="5181600" cy="889000"/>
          </a:xfrm>
        </p:spPr>
        <p:txBody>
          <a:bodyPr/>
          <a:lstStyle/>
          <a:p>
            <a:r>
              <a:rPr lang="en-US" dirty="0" smtClean="0"/>
              <a:t>Other Slides</a:t>
            </a:r>
            <a:endParaRPr lang="en-US" dirty="0"/>
          </a:p>
        </p:txBody>
      </p:sp>
    </p:spTree>
    <p:extLst>
      <p:ext uri="{BB962C8B-B14F-4D97-AF65-F5344CB8AC3E}">
        <p14:creationId xmlns:p14="http://schemas.microsoft.com/office/powerpoint/2010/main" val="283692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bwMode="gray">
          <a:xfrm>
            <a:off x="11276011" y="6556248"/>
            <a:ext cx="381661" cy="182880"/>
          </a:xfrm>
          <a:prstGeom prst="rect">
            <a:avLst/>
          </a:prstGeom>
        </p:spPr>
        <p:txBody>
          <a:bodyPr/>
          <a:lstStyle/>
          <a:p>
            <a:fld id="{C51EAA63-D034-42AE-91FA-B13B9518C7BE}" type="slidenum">
              <a:rPr lang="en-US" smtClean="0">
                <a:solidFill>
                  <a:srgbClr val="5F5F5F">
                    <a:lumMod val="60000"/>
                    <a:lumOff val="40000"/>
                  </a:srgbClr>
                </a:solidFill>
              </a:rPr>
              <a:pPr/>
              <a:t>31</a:t>
            </a:fld>
            <a:endParaRPr lang="en-US" dirty="0">
              <a:solidFill>
                <a:srgbClr val="5F5F5F">
                  <a:lumMod val="60000"/>
                  <a:lumOff val="40000"/>
                </a:srgbClr>
              </a:solidFill>
            </a:endParaRPr>
          </a:p>
        </p:txBody>
      </p:sp>
      <p:sp>
        <p:nvSpPr>
          <p:cNvPr id="54279" name="TextBox 21"/>
          <p:cNvSpPr txBox="1">
            <a:spLocks noChangeArrowheads="1"/>
          </p:cNvSpPr>
          <p:nvPr/>
        </p:nvSpPr>
        <p:spPr bwMode="gray">
          <a:xfrm>
            <a:off x="10680817" y="668346"/>
            <a:ext cx="914400" cy="914400"/>
          </a:xfrm>
          <a:prstGeom prst="rect">
            <a:avLst/>
          </a:prstGeom>
          <a:noFill/>
          <a:ln w="9525">
            <a:noFill/>
            <a:miter lim="800000"/>
            <a:headEnd/>
            <a:tailEnd/>
          </a:ln>
        </p:spPr>
        <p:txBody>
          <a:bodyPr wrap="none" lIns="0" tIns="0" rIns="0" bIns="0"/>
          <a:lstStyle/>
          <a:p>
            <a:pPr>
              <a:lnSpc>
                <a:spcPct val="90000"/>
              </a:lnSpc>
            </a:pPr>
            <a:endParaRPr lang="en-US" dirty="0">
              <a:solidFill>
                <a:srgbClr val="5F5F5F"/>
              </a:solidFill>
            </a:endParaRPr>
          </a:p>
        </p:txBody>
      </p:sp>
      <p:sp>
        <p:nvSpPr>
          <p:cNvPr id="94" name="TextBox 22"/>
          <p:cNvSpPr txBox="1">
            <a:spLocks noChangeArrowheads="1"/>
          </p:cNvSpPr>
          <p:nvPr/>
        </p:nvSpPr>
        <p:spPr bwMode="gray">
          <a:xfrm>
            <a:off x="2513012" y="5486400"/>
            <a:ext cx="2508439" cy="513989"/>
          </a:xfrm>
          <a:prstGeom prst="rect">
            <a:avLst/>
          </a:prstGeom>
          <a:noFill/>
          <a:ln w="9525">
            <a:noFill/>
            <a:miter lim="800000"/>
            <a:headEnd/>
            <a:tailEnd/>
          </a:ln>
        </p:spPr>
        <p:txBody>
          <a:bodyPr wrap="square" lIns="0" tIns="0" rIns="0" bIns="0"/>
          <a:lstStyle/>
          <a:p>
            <a:pPr>
              <a:lnSpc>
                <a:spcPct val="90000"/>
              </a:lnSpc>
            </a:pPr>
            <a:r>
              <a:rPr lang="en-US" dirty="0" smtClean="0">
                <a:solidFill>
                  <a:srgbClr val="5F5F5F"/>
                </a:solidFill>
              </a:rPr>
              <a:t>Engaging</a:t>
            </a:r>
          </a:p>
          <a:p>
            <a:pPr>
              <a:lnSpc>
                <a:spcPct val="90000"/>
              </a:lnSpc>
            </a:pPr>
            <a:r>
              <a:rPr lang="en-US" dirty="0" smtClean="0">
                <a:solidFill>
                  <a:srgbClr val="5F5F5F"/>
                </a:solidFill>
              </a:rPr>
              <a:t>front-end experience</a:t>
            </a:r>
            <a:endParaRPr lang="en-US" dirty="0">
              <a:solidFill>
                <a:srgbClr val="5F5F5F"/>
              </a:solidFill>
            </a:endParaRPr>
          </a:p>
        </p:txBody>
      </p:sp>
      <p:sp>
        <p:nvSpPr>
          <p:cNvPr id="95" name="TextBox 23"/>
          <p:cNvSpPr txBox="1">
            <a:spLocks noChangeArrowheads="1"/>
          </p:cNvSpPr>
          <p:nvPr/>
        </p:nvSpPr>
        <p:spPr bwMode="gray">
          <a:xfrm>
            <a:off x="6323012" y="5105400"/>
            <a:ext cx="1555412" cy="207344"/>
          </a:xfrm>
          <a:prstGeom prst="rect">
            <a:avLst/>
          </a:prstGeom>
          <a:noFill/>
          <a:ln w="9525">
            <a:noFill/>
            <a:miter lim="800000"/>
            <a:headEnd/>
            <a:tailEnd/>
          </a:ln>
        </p:spPr>
        <p:txBody>
          <a:bodyPr wrap="none" lIns="0" tIns="0" rIns="0" bIns="0"/>
          <a:lstStyle/>
          <a:p>
            <a:pPr algn="ctr">
              <a:lnSpc>
                <a:spcPct val="90000"/>
              </a:lnSpc>
            </a:pPr>
            <a:r>
              <a:rPr lang="en-US" dirty="0" smtClean="0">
                <a:solidFill>
                  <a:srgbClr val="5F5F5F"/>
                </a:solidFill>
              </a:rPr>
              <a:t>MBaaS</a:t>
            </a:r>
            <a:endParaRPr lang="en-US" dirty="0">
              <a:solidFill>
                <a:srgbClr val="5F5F5F"/>
              </a:solidFill>
            </a:endParaRPr>
          </a:p>
        </p:txBody>
      </p:sp>
      <p:sp>
        <p:nvSpPr>
          <p:cNvPr id="96" name="TextBox 25"/>
          <p:cNvSpPr txBox="1">
            <a:spLocks noChangeArrowheads="1"/>
          </p:cNvSpPr>
          <p:nvPr/>
        </p:nvSpPr>
        <p:spPr bwMode="gray">
          <a:xfrm>
            <a:off x="9675812" y="5334000"/>
            <a:ext cx="1792410" cy="525404"/>
          </a:xfrm>
          <a:prstGeom prst="rect">
            <a:avLst/>
          </a:prstGeom>
          <a:noFill/>
          <a:ln w="9525">
            <a:noFill/>
            <a:miter lim="800000"/>
            <a:headEnd/>
            <a:tailEnd/>
          </a:ln>
        </p:spPr>
        <p:txBody>
          <a:bodyPr wrap="square" lIns="0" tIns="0" rIns="0" bIns="0"/>
          <a:lstStyle/>
          <a:p>
            <a:pPr>
              <a:lnSpc>
                <a:spcPct val="90000"/>
              </a:lnSpc>
            </a:pPr>
            <a:r>
              <a:rPr lang="en-US" dirty="0" smtClean="0">
                <a:solidFill>
                  <a:srgbClr val="5F5F5F"/>
                </a:solidFill>
              </a:rPr>
              <a:t>Systems of Record</a:t>
            </a:r>
          </a:p>
          <a:p>
            <a:pPr>
              <a:lnSpc>
                <a:spcPct val="90000"/>
              </a:lnSpc>
            </a:pPr>
            <a:r>
              <a:rPr lang="en-US" dirty="0">
                <a:solidFill>
                  <a:srgbClr val="5F5F5F"/>
                </a:solidFill>
              </a:rPr>
              <a:t>&amp;</a:t>
            </a:r>
            <a:r>
              <a:rPr lang="en-US" dirty="0" smtClean="0">
                <a:solidFill>
                  <a:srgbClr val="5F5F5F"/>
                </a:solidFill>
              </a:rPr>
              <a:t> Services</a:t>
            </a:r>
            <a:endParaRPr lang="en-US" dirty="0">
              <a:solidFill>
                <a:srgbClr val="5F5F5F"/>
              </a:solidFill>
            </a:endParaRPr>
          </a:p>
        </p:txBody>
      </p:sp>
      <p:grpSp>
        <p:nvGrpSpPr>
          <p:cNvPr id="4" name="Group 96"/>
          <p:cNvGrpSpPr/>
          <p:nvPr/>
        </p:nvGrpSpPr>
        <p:grpSpPr bwMode="gray">
          <a:xfrm>
            <a:off x="3203285" y="4160193"/>
            <a:ext cx="1570639" cy="1241985"/>
            <a:chOff x="3494088" y="2390775"/>
            <a:chExt cx="3195637" cy="2890838"/>
          </a:xfrm>
          <a:solidFill>
            <a:srgbClr val="8A133B"/>
          </a:solidFill>
        </p:grpSpPr>
        <p:sp>
          <p:nvSpPr>
            <p:cNvPr id="98" name="Freeform 1"/>
            <p:cNvSpPr>
              <a:spLocks noChangeArrowheads="1"/>
            </p:cNvSpPr>
            <p:nvPr/>
          </p:nvSpPr>
          <p:spPr bwMode="gray">
            <a:xfrm>
              <a:off x="3494088" y="2390775"/>
              <a:ext cx="3195637" cy="2306638"/>
            </a:xfrm>
            <a:custGeom>
              <a:avLst/>
              <a:gdLst>
                <a:gd name="T0" fmla="*/ 4437 w 8875"/>
                <a:gd name="T1" fmla="*/ 0 h 6406"/>
                <a:gd name="T2" fmla="*/ 4437 w 8875"/>
                <a:gd name="T3" fmla="*/ 0 h 6406"/>
                <a:gd name="T4" fmla="*/ 8218 w 8875"/>
                <a:gd name="T5" fmla="*/ 0 h 6406"/>
                <a:gd name="T6" fmla="*/ 8874 w 8875"/>
                <a:gd name="T7" fmla="*/ 656 h 6406"/>
                <a:gd name="T8" fmla="*/ 8874 w 8875"/>
                <a:gd name="T9" fmla="*/ 5780 h 6406"/>
                <a:gd name="T10" fmla="*/ 8249 w 8875"/>
                <a:gd name="T11" fmla="*/ 6405 h 6406"/>
                <a:gd name="T12" fmla="*/ 656 w 8875"/>
                <a:gd name="T13" fmla="*/ 6405 h 6406"/>
                <a:gd name="T14" fmla="*/ 31 w 8875"/>
                <a:gd name="T15" fmla="*/ 5749 h 6406"/>
                <a:gd name="T16" fmla="*/ 31 w 8875"/>
                <a:gd name="T17" fmla="*/ 625 h 6406"/>
                <a:gd name="T18" fmla="*/ 656 w 8875"/>
                <a:gd name="T19" fmla="*/ 0 h 6406"/>
                <a:gd name="T20" fmla="*/ 4437 w 8875"/>
                <a:gd name="T21" fmla="*/ 0 h 6406"/>
                <a:gd name="T22" fmla="*/ 4437 w 8875"/>
                <a:gd name="T23" fmla="*/ 5280 h 6406"/>
                <a:gd name="T24" fmla="*/ 4437 w 8875"/>
                <a:gd name="T25" fmla="*/ 5280 h 6406"/>
                <a:gd name="T26" fmla="*/ 7999 w 8875"/>
                <a:gd name="T27" fmla="*/ 5280 h 6406"/>
                <a:gd name="T28" fmla="*/ 8311 w 8875"/>
                <a:gd name="T29" fmla="*/ 4999 h 6406"/>
                <a:gd name="T30" fmla="*/ 8311 w 8875"/>
                <a:gd name="T31" fmla="*/ 875 h 6406"/>
                <a:gd name="T32" fmla="*/ 7999 w 8875"/>
                <a:gd name="T33" fmla="*/ 593 h 6406"/>
                <a:gd name="T34" fmla="*/ 906 w 8875"/>
                <a:gd name="T35" fmla="*/ 593 h 6406"/>
                <a:gd name="T36" fmla="*/ 594 w 8875"/>
                <a:gd name="T37" fmla="*/ 875 h 6406"/>
                <a:gd name="T38" fmla="*/ 625 w 8875"/>
                <a:gd name="T39" fmla="*/ 4999 h 6406"/>
                <a:gd name="T40" fmla="*/ 906 w 8875"/>
                <a:gd name="T41" fmla="*/ 5280 h 6406"/>
                <a:gd name="T42" fmla="*/ 4437 w 8875"/>
                <a:gd name="T43" fmla="*/ 5280 h 6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75" h="6406">
                  <a:moveTo>
                    <a:pt x="4437" y="0"/>
                  </a:moveTo>
                  <a:lnTo>
                    <a:pt x="4437" y="0"/>
                  </a:lnTo>
                  <a:cubicBezTo>
                    <a:pt x="5718" y="0"/>
                    <a:pt x="6968" y="0"/>
                    <a:pt x="8218" y="0"/>
                  </a:cubicBezTo>
                  <a:cubicBezTo>
                    <a:pt x="8718" y="0"/>
                    <a:pt x="8874" y="187"/>
                    <a:pt x="8874" y="656"/>
                  </a:cubicBezTo>
                  <a:cubicBezTo>
                    <a:pt x="8874" y="2343"/>
                    <a:pt x="8874" y="4061"/>
                    <a:pt x="8874" y="5780"/>
                  </a:cubicBezTo>
                  <a:cubicBezTo>
                    <a:pt x="8874" y="6217"/>
                    <a:pt x="8718" y="6405"/>
                    <a:pt x="8249" y="6405"/>
                  </a:cubicBezTo>
                  <a:cubicBezTo>
                    <a:pt x="5718" y="6405"/>
                    <a:pt x="3187" y="6405"/>
                    <a:pt x="656" y="6405"/>
                  </a:cubicBezTo>
                  <a:cubicBezTo>
                    <a:pt x="187" y="6405"/>
                    <a:pt x="31" y="6249"/>
                    <a:pt x="31" y="5749"/>
                  </a:cubicBezTo>
                  <a:cubicBezTo>
                    <a:pt x="31" y="4061"/>
                    <a:pt x="0" y="2343"/>
                    <a:pt x="31" y="625"/>
                  </a:cubicBezTo>
                  <a:cubicBezTo>
                    <a:pt x="31" y="156"/>
                    <a:pt x="187" y="0"/>
                    <a:pt x="656" y="0"/>
                  </a:cubicBezTo>
                  <a:cubicBezTo>
                    <a:pt x="1937" y="0"/>
                    <a:pt x="3187" y="0"/>
                    <a:pt x="4437" y="0"/>
                  </a:cubicBezTo>
                  <a:close/>
                  <a:moveTo>
                    <a:pt x="4437" y="5280"/>
                  </a:moveTo>
                  <a:lnTo>
                    <a:pt x="4437" y="5280"/>
                  </a:lnTo>
                  <a:cubicBezTo>
                    <a:pt x="5624" y="5280"/>
                    <a:pt x="6811" y="5280"/>
                    <a:pt x="7999" y="5280"/>
                  </a:cubicBezTo>
                  <a:cubicBezTo>
                    <a:pt x="8218" y="5280"/>
                    <a:pt x="8311" y="5217"/>
                    <a:pt x="8311" y="4999"/>
                  </a:cubicBezTo>
                  <a:cubicBezTo>
                    <a:pt x="8280" y="3625"/>
                    <a:pt x="8280" y="2250"/>
                    <a:pt x="8311" y="875"/>
                  </a:cubicBezTo>
                  <a:cubicBezTo>
                    <a:pt x="8311" y="656"/>
                    <a:pt x="8218" y="593"/>
                    <a:pt x="7999" y="593"/>
                  </a:cubicBezTo>
                  <a:cubicBezTo>
                    <a:pt x="5624" y="593"/>
                    <a:pt x="3281" y="593"/>
                    <a:pt x="906" y="593"/>
                  </a:cubicBezTo>
                  <a:cubicBezTo>
                    <a:pt x="687" y="593"/>
                    <a:pt x="594" y="656"/>
                    <a:pt x="594" y="875"/>
                  </a:cubicBezTo>
                  <a:cubicBezTo>
                    <a:pt x="625" y="2250"/>
                    <a:pt x="594" y="3625"/>
                    <a:pt x="625" y="4999"/>
                  </a:cubicBezTo>
                  <a:cubicBezTo>
                    <a:pt x="625" y="5280"/>
                    <a:pt x="625" y="5280"/>
                    <a:pt x="906" y="5280"/>
                  </a:cubicBezTo>
                  <a:cubicBezTo>
                    <a:pt x="2094" y="5280"/>
                    <a:pt x="3281" y="5280"/>
                    <a:pt x="4437" y="528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99" name="Freeform 2"/>
            <p:cNvSpPr>
              <a:spLocks noChangeArrowheads="1"/>
            </p:cNvSpPr>
            <p:nvPr/>
          </p:nvSpPr>
          <p:spPr bwMode="gray">
            <a:xfrm>
              <a:off x="4225925" y="4797425"/>
              <a:ext cx="1755775" cy="484188"/>
            </a:xfrm>
            <a:custGeom>
              <a:avLst/>
              <a:gdLst>
                <a:gd name="T0" fmla="*/ 2406 w 4875"/>
                <a:gd name="T1" fmla="*/ 1313 h 1345"/>
                <a:gd name="T2" fmla="*/ 2406 w 4875"/>
                <a:gd name="T3" fmla="*/ 1313 h 1345"/>
                <a:gd name="T4" fmla="*/ 313 w 4875"/>
                <a:gd name="T5" fmla="*/ 1313 h 1345"/>
                <a:gd name="T6" fmla="*/ 0 w 4875"/>
                <a:gd name="T7" fmla="*/ 1156 h 1345"/>
                <a:gd name="T8" fmla="*/ 281 w 4875"/>
                <a:gd name="T9" fmla="*/ 813 h 1345"/>
                <a:gd name="T10" fmla="*/ 969 w 4875"/>
                <a:gd name="T11" fmla="*/ 813 h 1345"/>
                <a:gd name="T12" fmla="*/ 1250 w 4875"/>
                <a:gd name="T13" fmla="*/ 563 h 1345"/>
                <a:gd name="T14" fmla="*/ 1813 w 4875"/>
                <a:gd name="T15" fmla="*/ 0 h 1345"/>
                <a:gd name="T16" fmla="*/ 3343 w 4875"/>
                <a:gd name="T17" fmla="*/ 0 h 1345"/>
                <a:gd name="T18" fmla="*/ 3593 w 4875"/>
                <a:gd name="T19" fmla="*/ 250 h 1345"/>
                <a:gd name="T20" fmla="*/ 4186 w 4875"/>
                <a:gd name="T21" fmla="*/ 813 h 1345"/>
                <a:gd name="T22" fmla="*/ 4530 w 4875"/>
                <a:gd name="T23" fmla="*/ 813 h 1345"/>
                <a:gd name="T24" fmla="*/ 4812 w 4875"/>
                <a:gd name="T25" fmla="*/ 1063 h 1345"/>
                <a:gd name="T26" fmla="*/ 4562 w 4875"/>
                <a:gd name="T27" fmla="*/ 1313 h 1345"/>
                <a:gd name="T28" fmla="*/ 2406 w 4875"/>
                <a:gd name="T29" fmla="*/ 1313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75" h="1345">
                  <a:moveTo>
                    <a:pt x="2406" y="1313"/>
                  </a:moveTo>
                  <a:lnTo>
                    <a:pt x="2406" y="1313"/>
                  </a:lnTo>
                  <a:cubicBezTo>
                    <a:pt x="1719" y="1313"/>
                    <a:pt x="1000" y="1313"/>
                    <a:pt x="313" y="1313"/>
                  </a:cubicBezTo>
                  <a:cubicBezTo>
                    <a:pt x="188" y="1313"/>
                    <a:pt x="0" y="1344"/>
                    <a:pt x="0" y="1156"/>
                  </a:cubicBezTo>
                  <a:cubicBezTo>
                    <a:pt x="0" y="969"/>
                    <a:pt x="94" y="844"/>
                    <a:pt x="281" y="813"/>
                  </a:cubicBezTo>
                  <a:cubicBezTo>
                    <a:pt x="500" y="813"/>
                    <a:pt x="750" y="813"/>
                    <a:pt x="969" y="813"/>
                  </a:cubicBezTo>
                  <a:cubicBezTo>
                    <a:pt x="1156" y="813"/>
                    <a:pt x="1250" y="750"/>
                    <a:pt x="1250" y="563"/>
                  </a:cubicBezTo>
                  <a:cubicBezTo>
                    <a:pt x="1250" y="0"/>
                    <a:pt x="1250" y="0"/>
                    <a:pt x="1813" y="0"/>
                  </a:cubicBezTo>
                  <a:cubicBezTo>
                    <a:pt x="2313" y="0"/>
                    <a:pt x="2843" y="0"/>
                    <a:pt x="3343" y="0"/>
                  </a:cubicBezTo>
                  <a:cubicBezTo>
                    <a:pt x="3530" y="0"/>
                    <a:pt x="3593" y="63"/>
                    <a:pt x="3593" y="250"/>
                  </a:cubicBezTo>
                  <a:cubicBezTo>
                    <a:pt x="3624" y="813"/>
                    <a:pt x="3624" y="813"/>
                    <a:pt x="4186" y="813"/>
                  </a:cubicBezTo>
                  <a:cubicBezTo>
                    <a:pt x="4312" y="813"/>
                    <a:pt x="4437" y="813"/>
                    <a:pt x="4530" y="813"/>
                  </a:cubicBezTo>
                  <a:cubicBezTo>
                    <a:pt x="4687" y="844"/>
                    <a:pt x="4780" y="906"/>
                    <a:pt x="4812" y="1063"/>
                  </a:cubicBezTo>
                  <a:cubicBezTo>
                    <a:pt x="4874" y="1250"/>
                    <a:pt x="4812" y="1313"/>
                    <a:pt x="4562" y="1313"/>
                  </a:cubicBezTo>
                  <a:cubicBezTo>
                    <a:pt x="3843" y="1313"/>
                    <a:pt x="3124" y="1313"/>
                    <a:pt x="2406" y="1313"/>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grpSp>
      <p:grpSp>
        <p:nvGrpSpPr>
          <p:cNvPr id="5" name="Group 414"/>
          <p:cNvGrpSpPr/>
          <p:nvPr/>
        </p:nvGrpSpPr>
        <p:grpSpPr bwMode="gray">
          <a:xfrm>
            <a:off x="2594922" y="4384986"/>
            <a:ext cx="898111" cy="905875"/>
            <a:chOff x="6132594" y="912014"/>
            <a:chExt cx="425189" cy="590254"/>
          </a:xfrm>
          <a:solidFill>
            <a:srgbClr val="8A133B"/>
          </a:solidFill>
        </p:grpSpPr>
        <p:sp>
          <p:nvSpPr>
            <p:cNvPr id="101" name="Freeform 1283"/>
            <p:cNvSpPr>
              <a:spLocks noEditPoints="1"/>
            </p:cNvSpPr>
            <p:nvPr/>
          </p:nvSpPr>
          <p:spPr bwMode="gray">
            <a:xfrm>
              <a:off x="6132594" y="912014"/>
              <a:ext cx="425189" cy="590254"/>
            </a:xfrm>
            <a:custGeom>
              <a:avLst/>
              <a:gdLst/>
              <a:ahLst/>
              <a:cxnLst>
                <a:cxn ang="0">
                  <a:pos x="0" y="177"/>
                </a:cxn>
                <a:cxn ang="0">
                  <a:pos x="0" y="31"/>
                </a:cxn>
                <a:cxn ang="0">
                  <a:pos x="31" y="0"/>
                </a:cxn>
                <a:cxn ang="0">
                  <a:pos x="222" y="0"/>
                </a:cxn>
                <a:cxn ang="0">
                  <a:pos x="252" y="29"/>
                </a:cxn>
                <a:cxn ang="0">
                  <a:pos x="253" y="35"/>
                </a:cxn>
                <a:cxn ang="0">
                  <a:pos x="253" y="322"/>
                </a:cxn>
                <a:cxn ang="0">
                  <a:pos x="240" y="348"/>
                </a:cxn>
                <a:cxn ang="0">
                  <a:pos x="223" y="354"/>
                </a:cxn>
                <a:cxn ang="0">
                  <a:pos x="30" y="354"/>
                </a:cxn>
                <a:cxn ang="0">
                  <a:pos x="0" y="324"/>
                </a:cxn>
                <a:cxn ang="0">
                  <a:pos x="0" y="177"/>
                </a:cxn>
                <a:cxn ang="0">
                  <a:pos x="34" y="320"/>
                </a:cxn>
                <a:cxn ang="0">
                  <a:pos x="219" y="320"/>
                </a:cxn>
                <a:cxn ang="0">
                  <a:pos x="219" y="34"/>
                </a:cxn>
                <a:cxn ang="0">
                  <a:pos x="34" y="34"/>
                </a:cxn>
                <a:cxn ang="0">
                  <a:pos x="34" y="320"/>
                </a:cxn>
                <a:cxn ang="0">
                  <a:pos x="127" y="330"/>
                </a:cxn>
                <a:cxn ang="0">
                  <a:pos x="121" y="330"/>
                </a:cxn>
                <a:cxn ang="0">
                  <a:pos x="114" y="335"/>
                </a:cxn>
                <a:cxn ang="0">
                  <a:pos x="120" y="342"/>
                </a:cxn>
                <a:cxn ang="0">
                  <a:pos x="133" y="342"/>
                </a:cxn>
                <a:cxn ang="0">
                  <a:pos x="138" y="335"/>
                </a:cxn>
                <a:cxn ang="0">
                  <a:pos x="132" y="330"/>
                </a:cxn>
                <a:cxn ang="0">
                  <a:pos x="127" y="330"/>
                </a:cxn>
              </a:cxnLst>
              <a:rect l="0" t="0" r="r" b="b"/>
              <a:pathLst>
                <a:path w="253" h="354">
                  <a:moveTo>
                    <a:pt x="0" y="177"/>
                  </a:moveTo>
                  <a:cubicBezTo>
                    <a:pt x="0" y="128"/>
                    <a:pt x="0" y="80"/>
                    <a:pt x="0" y="31"/>
                  </a:cubicBezTo>
                  <a:cubicBezTo>
                    <a:pt x="0" y="13"/>
                    <a:pt x="13" y="0"/>
                    <a:pt x="31" y="0"/>
                  </a:cubicBezTo>
                  <a:cubicBezTo>
                    <a:pt x="95" y="0"/>
                    <a:pt x="158" y="0"/>
                    <a:pt x="222" y="0"/>
                  </a:cubicBezTo>
                  <a:cubicBezTo>
                    <a:pt x="239" y="0"/>
                    <a:pt x="251" y="12"/>
                    <a:pt x="252" y="29"/>
                  </a:cubicBezTo>
                  <a:cubicBezTo>
                    <a:pt x="252" y="31"/>
                    <a:pt x="253" y="33"/>
                    <a:pt x="253" y="35"/>
                  </a:cubicBezTo>
                  <a:cubicBezTo>
                    <a:pt x="253" y="130"/>
                    <a:pt x="253" y="226"/>
                    <a:pt x="253" y="322"/>
                  </a:cubicBezTo>
                  <a:cubicBezTo>
                    <a:pt x="253" y="333"/>
                    <a:pt x="249" y="342"/>
                    <a:pt x="240" y="348"/>
                  </a:cubicBezTo>
                  <a:cubicBezTo>
                    <a:pt x="235" y="352"/>
                    <a:pt x="229" y="354"/>
                    <a:pt x="223" y="354"/>
                  </a:cubicBezTo>
                  <a:cubicBezTo>
                    <a:pt x="159" y="354"/>
                    <a:pt x="94" y="354"/>
                    <a:pt x="30" y="354"/>
                  </a:cubicBezTo>
                  <a:cubicBezTo>
                    <a:pt x="14" y="354"/>
                    <a:pt x="0" y="341"/>
                    <a:pt x="0" y="324"/>
                  </a:cubicBezTo>
                  <a:cubicBezTo>
                    <a:pt x="0" y="275"/>
                    <a:pt x="0" y="226"/>
                    <a:pt x="0" y="177"/>
                  </a:cubicBezTo>
                  <a:close/>
                  <a:moveTo>
                    <a:pt x="34" y="320"/>
                  </a:moveTo>
                  <a:cubicBezTo>
                    <a:pt x="96" y="320"/>
                    <a:pt x="157" y="320"/>
                    <a:pt x="219" y="320"/>
                  </a:cubicBezTo>
                  <a:cubicBezTo>
                    <a:pt x="219" y="225"/>
                    <a:pt x="219" y="129"/>
                    <a:pt x="219" y="34"/>
                  </a:cubicBezTo>
                  <a:cubicBezTo>
                    <a:pt x="157" y="34"/>
                    <a:pt x="96" y="34"/>
                    <a:pt x="34" y="34"/>
                  </a:cubicBezTo>
                  <a:cubicBezTo>
                    <a:pt x="34" y="129"/>
                    <a:pt x="34" y="225"/>
                    <a:pt x="34" y="320"/>
                  </a:cubicBezTo>
                  <a:close/>
                  <a:moveTo>
                    <a:pt x="127" y="330"/>
                  </a:moveTo>
                  <a:cubicBezTo>
                    <a:pt x="125" y="330"/>
                    <a:pt x="123" y="329"/>
                    <a:pt x="121" y="330"/>
                  </a:cubicBezTo>
                  <a:cubicBezTo>
                    <a:pt x="117" y="330"/>
                    <a:pt x="115" y="332"/>
                    <a:pt x="114" y="335"/>
                  </a:cubicBezTo>
                  <a:cubicBezTo>
                    <a:pt x="114" y="339"/>
                    <a:pt x="116" y="342"/>
                    <a:pt x="120" y="342"/>
                  </a:cubicBezTo>
                  <a:cubicBezTo>
                    <a:pt x="124" y="343"/>
                    <a:pt x="129" y="343"/>
                    <a:pt x="133" y="342"/>
                  </a:cubicBezTo>
                  <a:cubicBezTo>
                    <a:pt x="137" y="342"/>
                    <a:pt x="139" y="339"/>
                    <a:pt x="138" y="335"/>
                  </a:cubicBezTo>
                  <a:cubicBezTo>
                    <a:pt x="138" y="332"/>
                    <a:pt x="136" y="330"/>
                    <a:pt x="132" y="330"/>
                  </a:cubicBezTo>
                  <a:cubicBezTo>
                    <a:pt x="130" y="329"/>
                    <a:pt x="128" y="330"/>
                    <a:pt x="127" y="33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02" name="Freeform 1285"/>
            <p:cNvSpPr>
              <a:spLocks/>
            </p:cNvSpPr>
            <p:nvPr/>
          </p:nvSpPr>
          <p:spPr bwMode="gray">
            <a:xfrm>
              <a:off x="6322678" y="1457248"/>
              <a:ext cx="45020" cy="25010"/>
            </a:xfrm>
            <a:custGeom>
              <a:avLst/>
              <a:gdLst/>
              <a:ahLst/>
              <a:cxnLst>
                <a:cxn ang="0">
                  <a:pos x="13" y="1"/>
                </a:cxn>
                <a:cxn ang="0">
                  <a:pos x="18" y="1"/>
                </a:cxn>
                <a:cxn ang="0">
                  <a:pos x="24" y="6"/>
                </a:cxn>
                <a:cxn ang="0">
                  <a:pos x="19" y="13"/>
                </a:cxn>
                <a:cxn ang="0">
                  <a:pos x="6" y="13"/>
                </a:cxn>
                <a:cxn ang="0">
                  <a:pos x="0" y="6"/>
                </a:cxn>
                <a:cxn ang="0">
                  <a:pos x="7" y="1"/>
                </a:cxn>
                <a:cxn ang="0">
                  <a:pos x="13" y="1"/>
                </a:cxn>
              </a:cxnLst>
              <a:rect l="0" t="0" r="r" b="b"/>
              <a:pathLst>
                <a:path w="25" h="14">
                  <a:moveTo>
                    <a:pt x="13" y="1"/>
                  </a:moveTo>
                  <a:cubicBezTo>
                    <a:pt x="14" y="1"/>
                    <a:pt x="16" y="0"/>
                    <a:pt x="18" y="1"/>
                  </a:cubicBezTo>
                  <a:cubicBezTo>
                    <a:pt x="22" y="1"/>
                    <a:pt x="24" y="3"/>
                    <a:pt x="24" y="6"/>
                  </a:cubicBezTo>
                  <a:cubicBezTo>
                    <a:pt x="25" y="10"/>
                    <a:pt x="23" y="13"/>
                    <a:pt x="19" y="13"/>
                  </a:cubicBezTo>
                  <a:cubicBezTo>
                    <a:pt x="15" y="14"/>
                    <a:pt x="10" y="14"/>
                    <a:pt x="6" y="13"/>
                  </a:cubicBezTo>
                  <a:cubicBezTo>
                    <a:pt x="2" y="13"/>
                    <a:pt x="0" y="10"/>
                    <a:pt x="0" y="6"/>
                  </a:cubicBezTo>
                  <a:cubicBezTo>
                    <a:pt x="1" y="3"/>
                    <a:pt x="3" y="1"/>
                    <a:pt x="7" y="1"/>
                  </a:cubicBezTo>
                  <a:cubicBezTo>
                    <a:pt x="9" y="0"/>
                    <a:pt x="11" y="1"/>
                    <a:pt x="13" y="1"/>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03" name="Freeform 1286"/>
            <p:cNvSpPr>
              <a:spLocks/>
            </p:cNvSpPr>
            <p:nvPr/>
          </p:nvSpPr>
          <p:spPr bwMode="gray">
            <a:xfrm>
              <a:off x="6402714" y="1057076"/>
              <a:ext cx="50022" cy="50022"/>
            </a:xfrm>
            <a:custGeom>
              <a:avLst/>
              <a:gdLst/>
              <a:ahLst/>
              <a:cxnLst>
                <a:cxn ang="0">
                  <a:pos x="0" y="0"/>
                </a:cxn>
                <a:cxn ang="0">
                  <a:pos x="29" y="0"/>
                </a:cxn>
                <a:cxn ang="0">
                  <a:pos x="29" y="30"/>
                </a:cxn>
                <a:cxn ang="0">
                  <a:pos x="0" y="30"/>
                </a:cxn>
                <a:cxn ang="0">
                  <a:pos x="0" y="0"/>
                </a:cxn>
              </a:cxnLst>
              <a:rect l="0" t="0" r="r" b="b"/>
              <a:pathLst>
                <a:path w="29" h="30">
                  <a:moveTo>
                    <a:pt x="0" y="0"/>
                  </a:moveTo>
                  <a:cubicBezTo>
                    <a:pt x="10" y="0"/>
                    <a:pt x="19" y="0"/>
                    <a:pt x="29" y="0"/>
                  </a:cubicBezTo>
                  <a:cubicBezTo>
                    <a:pt x="29" y="10"/>
                    <a:pt x="29" y="20"/>
                    <a:pt x="29" y="30"/>
                  </a:cubicBezTo>
                  <a:cubicBezTo>
                    <a:pt x="19" y="30"/>
                    <a:pt x="10" y="30"/>
                    <a:pt x="0" y="30"/>
                  </a:cubicBezTo>
                  <a:cubicBezTo>
                    <a:pt x="0" y="20"/>
                    <a:pt x="0" y="10"/>
                    <a:pt x="0"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08" name="Freeform 1287"/>
            <p:cNvSpPr>
              <a:spLocks/>
            </p:cNvSpPr>
            <p:nvPr/>
          </p:nvSpPr>
          <p:spPr bwMode="gray">
            <a:xfrm>
              <a:off x="6402714" y="1142113"/>
              <a:ext cx="50022" cy="45019"/>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10"/>
                    <a:pt x="29" y="19"/>
                    <a:pt x="29" y="29"/>
                  </a:cubicBezTo>
                  <a:cubicBezTo>
                    <a:pt x="19" y="29"/>
                    <a:pt x="10" y="29"/>
                    <a:pt x="0" y="29"/>
                  </a:cubicBezTo>
                  <a:cubicBezTo>
                    <a:pt x="0" y="20"/>
                    <a:pt x="0" y="10"/>
                    <a:pt x="0"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09" name="Freeform 1288"/>
            <p:cNvSpPr>
              <a:spLocks/>
            </p:cNvSpPr>
            <p:nvPr/>
          </p:nvSpPr>
          <p:spPr bwMode="gray">
            <a:xfrm>
              <a:off x="6402714" y="1222148"/>
              <a:ext cx="50022"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9" y="0"/>
                    <a:pt x="19" y="0"/>
                    <a:pt x="29" y="0"/>
                  </a:cubicBezTo>
                  <a:cubicBezTo>
                    <a:pt x="29" y="10"/>
                    <a:pt x="29" y="19"/>
                    <a:pt x="29" y="29"/>
                  </a:cubicBezTo>
                  <a:cubicBezTo>
                    <a:pt x="19" y="29"/>
                    <a:pt x="10" y="29"/>
                    <a:pt x="0" y="29"/>
                  </a:cubicBezTo>
                  <a:cubicBezTo>
                    <a:pt x="0" y="19"/>
                    <a:pt x="0" y="10"/>
                    <a:pt x="0"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10" name="Freeform 1289"/>
            <p:cNvSpPr>
              <a:spLocks/>
            </p:cNvSpPr>
            <p:nvPr/>
          </p:nvSpPr>
          <p:spPr bwMode="gray">
            <a:xfrm>
              <a:off x="6402714" y="1302182"/>
              <a:ext cx="50022"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9"/>
                    <a:pt x="29" y="19"/>
                    <a:pt x="29" y="29"/>
                  </a:cubicBezTo>
                  <a:cubicBezTo>
                    <a:pt x="19" y="29"/>
                    <a:pt x="10" y="29"/>
                    <a:pt x="0" y="29"/>
                  </a:cubicBezTo>
                  <a:cubicBezTo>
                    <a:pt x="0" y="19"/>
                    <a:pt x="0" y="9"/>
                    <a:pt x="0"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11" name="Freeform 1290"/>
            <p:cNvSpPr>
              <a:spLocks/>
            </p:cNvSpPr>
            <p:nvPr/>
          </p:nvSpPr>
          <p:spPr bwMode="gray">
            <a:xfrm>
              <a:off x="6237640" y="1057076"/>
              <a:ext cx="50022"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10"/>
                    <a:pt x="29" y="20"/>
                    <a:pt x="29" y="29"/>
                  </a:cubicBezTo>
                  <a:cubicBezTo>
                    <a:pt x="19" y="29"/>
                    <a:pt x="10" y="29"/>
                    <a:pt x="0" y="29"/>
                  </a:cubicBezTo>
                  <a:cubicBezTo>
                    <a:pt x="0" y="20"/>
                    <a:pt x="0" y="10"/>
                    <a:pt x="0"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12" name="Freeform 1291"/>
            <p:cNvSpPr>
              <a:spLocks/>
            </p:cNvSpPr>
            <p:nvPr/>
          </p:nvSpPr>
          <p:spPr bwMode="gray">
            <a:xfrm>
              <a:off x="6322678" y="1057076"/>
              <a:ext cx="45020" cy="50022"/>
            </a:xfrm>
            <a:custGeom>
              <a:avLst/>
              <a:gdLst/>
              <a:ahLst/>
              <a:cxnLst>
                <a:cxn ang="0">
                  <a:pos x="0" y="29"/>
                </a:cxn>
                <a:cxn ang="0">
                  <a:pos x="0" y="0"/>
                </a:cxn>
                <a:cxn ang="0">
                  <a:pos x="29" y="0"/>
                </a:cxn>
                <a:cxn ang="0">
                  <a:pos x="29" y="29"/>
                </a:cxn>
                <a:cxn ang="0">
                  <a:pos x="0" y="29"/>
                </a:cxn>
              </a:cxnLst>
              <a:rect l="0" t="0" r="r" b="b"/>
              <a:pathLst>
                <a:path w="29" h="29">
                  <a:moveTo>
                    <a:pt x="0" y="29"/>
                  </a:moveTo>
                  <a:cubicBezTo>
                    <a:pt x="0" y="20"/>
                    <a:pt x="0" y="10"/>
                    <a:pt x="0" y="0"/>
                  </a:cubicBezTo>
                  <a:cubicBezTo>
                    <a:pt x="9" y="0"/>
                    <a:pt x="19" y="0"/>
                    <a:pt x="29" y="0"/>
                  </a:cubicBezTo>
                  <a:cubicBezTo>
                    <a:pt x="29" y="10"/>
                    <a:pt x="29" y="20"/>
                    <a:pt x="29" y="29"/>
                  </a:cubicBezTo>
                  <a:cubicBezTo>
                    <a:pt x="19" y="29"/>
                    <a:pt x="10" y="29"/>
                    <a:pt x="0" y="2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13" name="Freeform 1292"/>
            <p:cNvSpPr>
              <a:spLocks/>
            </p:cNvSpPr>
            <p:nvPr/>
          </p:nvSpPr>
          <p:spPr bwMode="gray">
            <a:xfrm>
              <a:off x="6237640" y="1142113"/>
              <a:ext cx="50022" cy="45019"/>
            </a:xfrm>
            <a:custGeom>
              <a:avLst/>
              <a:gdLst/>
              <a:ahLst/>
              <a:cxnLst>
                <a:cxn ang="0">
                  <a:pos x="0" y="29"/>
                </a:cxn>
                <a:cxn ang="0">
                  <a:pos x="0" y="0"/>
                </a:cxn>
                <a:cxn ang="0">
                  <a:pos x="29" y="0"/>
                </a:cxn>
                <a:cxn ang="0">
                  <a:pos x="29" y="29"/>
                </a:cxn>
                <a:cxn ang="0">
                  <a:pos x="0" y="29"/>
                </a:cxn>
              </a:cxnLst>
              <a:rect l="0" t="0" r="r" b="b"/>
              <a:pathLst>
                <a:path w="29" h="29">
                  <a:moveTo>
                    <a:pt x="0" y="29"/>
                  </a:moveTo>
                  <a:cubicBezTo>
                    <a:pt x="0" y="19"/>
                    <a:pt x="0" y="10"/>
                    <a:pt x="0" y="0"/>
                  </a:cubicBezTo>
                  <a:cubicBezTo>
                    <a:pt x="9" y="0"/>
                    <a:pt x="19" y="0"/>
                    <a:pt x="29" y="0"/>
                  </a:cubicBezTo>
                  <a:cubicBezTo>
                    <a:pt x="29" y="10"/>
                    <a:pt x="29" y="19"/>
                    <a:pt x="29" y="29"/>
                  </a:cubicBezTo>
                  <a:cubicBezTo>
                    <a:pt x="19" y="29"/>
                    <a:pt x="10" y="29"/>
                    <a:pt x="0" y="2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33" name="Freeform 1293"/>
            <p:cNvSpPr>
              <a:spLocks/>
            </p:cNvSpPr>
            <p:nvPr/>
          </p:nvSpPr>
          <p:spPr bwMode="gray">
            <a:xfrm>
              <a:off x="6322678" y="1142113"/>
              <a:ext cx="45020" cy="45019"/>
            </a:xfrm>
            <a:custGeom>
              <a:avLst/>
              <a:gdLst/>
              <a:ahLst/>
              <a:cxnLst>
                <a:cxn ang="0">
                  <a:pos x="29" y="29"/>
                </a:cxn>
                <a:cxn ang="0">
                  <a:pos x="0" y="29"/>
                </a:cxn>
                <a:cxn ang="0">
                  <a:pos x="0" y="0"/>
                </a:cxn>
                <a:cxn ang="0">
                  <a:pos x="29" y="0"/>
                </a:cxn>
                <a:cxn ang="0">
                  <a:pos x="29" y="29"/>
                </a:cxn>
              </a:cxnLst>
              <a:rect l="0" t="0" r="r" b="b"/>
              <a:pathLst>
                <a:path w="29" h="29">
                  <a:moveTo>
                    <a:pt x="29" y="29"/>
                  </a:moveTo>
                  <a:cubicBezTo>
                    <a:pt x="19" y="29"/>
                    <a:pt x="10" y="29"/>
                    <a:pt x="0" y="29"/>
                  </a:cubicBezTo>
                  <a:cubicBezTo>
                    <a:pt x="0" y="20"/>
                    <a:pt x="0" y="10"/>
                    <a:pt x="0" y="0"/>
                  </a:cubicBezTo>
                  <a:cubicBezTo>
                    <a:pt x="9" y="0"/>
                    <a:pt x="19" y="0"/>
                    <a:pt x="29" y="0"/>
                  </a:cubicBezTo>
                  <a:cubicBezTo>
                    <a:pt x="29" y="10"/>
                    <a:pt x="29" y="19"/>
                    <a:pt x="29" y="2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34" name="Freeform 1294"/>
            <p:cNvSpPr>
              <a:spLocks/>
            </p:cNvSpPr>
            <p:nvPr/>
          </p:nvSpPr>
          <p:spPr bwMode="gray">
            <a:xfrm>
              <a:off x="6237640" y="1222148"/>
              <a:ext cx="50022" cy="50022"/>
            </a:xfrm>
            <a:custGeom>
              <a:avLst/>
              <a:gdLst/>
              <a:ahLst/>
              <a:cxnLst>
                <a:cxn ang="0">
                  <a:pos x="29" y="29"/>
                </a:cxn>
                <a:cxn ang="0">
                  <a:pos x="0" y="29"/>
                </a:cxn>
                <a:cxn ang="0">
                  <a:pos x="0" y="0"/>
                </a:cxn>
                <a:cxn ang="0">
                  <a:pos x="29" y="0"/>
                </a:cxn>
                <a:cxn ang="0">
                  <a:pos x="29" y="29"/>
                </a:cxn>
              </a:cxnLst>
              <a:rect l="0" t="0" r="r" b="b"/>
              <a:pathLst>
                <a:path w="29" h="29">
                  <a:moveTo>
                    <a:pt x="29" y="29"/>
                  </a:moveTo>
                  <a:cubicBezTo>
                    <a:pt x="19" y="29"/>
                    <a:pt x="10" y="29"/>
                    <a:pt x="0" y="29"/>
                  </a:cubicBezTo>
                  <a:cubicBezTo>
                    <a:pt x="0" y="19"/>
                    <a:pt x="0" y="10"/>
                    <a:pt x="0" y="0"/>
                  </a:cubicBezTo>
                  <a:cubicBezTo>
                    <a:pt x="10" y="0"/>
                    <a:pt x="19" y="0"/>
                    <a:pt x="29" y="0"/>
                  </a:cubicBezTo>
                  <a:cubicBezTo>
                    <a:pt x="29" y="10"/>
                    <a:pt x="29" y="19"/>
                    <a:pt x="29" y="2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35" name="Freeform 1295"/>
            <p:cNvSpPr>
              <a:spLocks/>
            </p:cNvSpPr>
            <p:nvPr/>
          </p:nvSpPr>
          <p:spPr bwMode="gray">
            <a:xfrm>
              <a:off x="6322678" y="1222148"/>
              <a:ext cx="45020"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10"/>
                    <a:pt x="29" y="19"/>
                    <a:pt x="29" y="29"/>
                  </a:cubicBezTo>
                  <a:cubicBezTo>
                    <a:pt x="19" y="29"/>
                    <a:pt x="10" y="29"/>
                    <a:pt x="0" y="29"/>
                  </a:cubicBezTo>
                  <a:cubicBezTo>
                    <a:pt x="0" y="19"/>
                    <a:pt x="0" y="10"/>
                    <a:pt x="0"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36" name="Freeform 1296"/>
            <p:cNvSpPr>
              <a:spLocks/>
            </p:cNvSpPr>
            <p:nvPr/>
          </p:nvSpPr>
          <p:spPr bwMode="gray">
            <a:xfrm>
              <a:off x="6237640" y="1302182"/>
              <a:ext cx="50022" cy="50022"/>
            </a:xfrm>
            <a:custGeom>
              <a:avLst/>
              <a:gdLst/>
              <a:ahLst/>
              <a:cxnLst>
                <a:cxn ang="0">
                  <a:pos x="0" y="29"/>
                </a:cxn>
                <a:cxn ang="0">
                  <a:pos x="0" y="0"/>
                </a:cxn>
                <a:cxn ang="0">
                  <a:pos x="29" y="0"/>
                </a:cxn>
                <a:cxn ang="0">
                  <a:pos x="29" y="29"/>
                </a:cxn>
                <a:cxn ang="0">
                  <a:pos x="0" y="29"/>
                </a:cxn>
              </a:cxnLst>
              <a:rect l="0" t="0" r="r" b="b"/>
              <a:pathLst>
                <a:path w="29" h="29">
                  <a:moveTo>
                    <a:pt x="0" y="29"/>
                  </a:moveTo>
                  <a:cubicBezTo>
                    <a:pt x="0" y="19"/>
                    <a:pt x="0" y="9"/>
                    <a:pt x="0" y="0"/>
                  </a:cubicBezTo>
                  <a:cubicBezTo>
                    <a:pt x="9" y="0"/>
                    <a:pt x="19" y="0"/>
                    <a:pt x="29" y="0"/>
                  </a:cubicBezTo>
                  <a:cubicBezTo>
                    <a:pt x="29" y="9"/>
                    <a:pt x="29" y="19"/>
                    <a:pt x="29" y="29"/>
                  </a:cubicBezTo>
                  <a:cubicBezTo>
                    <a:pt x="19" y="29"/>
                    <a:pt x="10" y="29"/>
                    <a:pt x="0" y="2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41" name="Freeform 1297"/>
            <p:cNvSpPr>
              <a:spLocks/>
            </p:cNvSpPr>
            <p:nvPr/>
          </p:nvSpPr>
          <p:spPr bwMode="gray">
            <a:xfrm>
              <a:off x="6322678" y="1302182"/>
              <a:ext cx="45020" cy="50022"/>
            </a:xfrm>
            <a:custGeom>
              <a:avLst/>
              <a:gdLst/>
              <a:ahLst/>
              <a:cxnLst>
                <a:cxn ang="0">
                  <a:pos x="0" y="29"/>
                </a:cxn>
                <a:cxn ang="0">
                  <a:pos x="0" y="0"/>
                </a:cxn>
                <a:cxn ang="0">
                  <a:pos x="29" y="0"/>
                </a:cxn>
                <a:cxn ang="0">
                  <a:pos x="29" y="29"/>
                </a:cxn>
                <a:cxn ang="0">
                  <a:pos x="0" y="29"/>
                </a:cxn>
              </a:cxnLst>
              <a:rect l="0" t="0" r="r" b="b"/>
              <a:pathLst>
                <a:path w="29" h="29">
                  <a:moveTo>
                    <a:pt x="0" y="29"/>
                  </a:moveTo>
                  <a:cubicBezTo>
                    <a:pt x="0" y="19"/>
                    <a:pt x="0" y="9"/>
                    <a:pt x="0" y="0"/>
                  </a:cubicBezTo>
                  <a:cubicBezTo>
                    <a:pt x="10" y="0"/>
                    <a:pt x="19" y="0"/>
                    <a:pt x="29" y="0"/>
                  </a:cubicBezTo>
                  <a:cubicBezTo>
                    <a:pt x="29" y="9"/>
                    <a:pt x="29" y="19"/>
                    <a:pt x="29" y="29"/>
                  </a:cubicBezTo>
                  <a:cubicBezTo>
                    <a:pt x="19" y="29"/>
                    <a:pt x="10" y="29"/>
                    <a:pt x="0" y="2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nvGrpSpPr>
          <p:cNvPr id="6" name="Group 141"/>
          <p:cNvGrpSpPr/>
          <p:nvPr/>
        </p:nvGrpSpPr>
        <p:grpSpPr bwMode="gray">
          <a:xfrm>
            <a:off x="4346286" y="4953000"/>
            <a:ext cx="452726" cy="618402"/>
            <a:chOff x="2685112" y="3661710"/>
            <a:chExt cx="408168" cy="767348"/>
          </a:xfrm>
        </p:grpSpPr>
        <p:grpSp>
          <p:nvGrpSpPr>
            <p:cNvPr id="7" name="Group 145"/>
            <p:cNvGrpSpPr/>
            <p:nvPr/>
          </p:nvGrpSpPr>
          <p:grpSpPr bwMode="gray">
            <a:xfrm>
              <a:off x="2685112" y="3661710"/>
              <a:ext cx="408168" cy="767348"/>
              <a:chOff x="7297869" y="488863"/>
              <a:chExt cx="383467" cy="720911"/>
            </a:xfrm>
            <a:solidFill>
              <a:srgbClr val="8A133B"/>
            </a:solidFill>
          </p:grpSpPr>
          <p:sp>
            <p:nvSpPr>
              <p:cNvPr id="148" name="Freeform 1530"/>
              <p:cNvSpPr>
                <a:spLocks noEditPoints="1"/>
              </p:cNvSpPr>
              <p:nvPr/>
            </p:nvSpPr>
            <p:spPr bwMode="gray">
              <a:xfrm>
                <a:off x="7297869" y="488863"/>
                <a:ext cx="383467" cy="720911"/>
              </a:xfrm>
              <a:custGeom>
                <a:avLst/>
                <a:gdLst/>
                <a:ahLst/>
                <a:cxnLst>
                  <a:cxn ang="0">
                    <a:pos x="0" y="141"/>
                  </a:cxn>
                  <a:cxn ang="0">
                    <a:pos x="0" y="21"/>
                  </a:cxn>
                  <a:cxn ang="0">
                    <a:pos x="22" y="0"/>
                  </a:cxn>
                  <a:cxn ang="0">
                    <a:pos x="129" y="0"/>
                  </a:cxn>
                  <a:cxn ang="0">
                    <a:pos x="150" y="21"/>
                  </a:cxn>
                  <a:cxn ang="0">
                    <a:pos x="150" y="261"/>
                  </a:cxn>
                  <a:cxn ang="0">
                    <a:pos x="128" y="282"/>
                  </a:cxn>
                  <a:cxn ang="0">
                    <a:pos x="22" y="282"/>
                  </a:cxn>
                  <a:cxn ang="0">
                    <a:pos x="0" y="261"/>
                  </a:cxn>
                  <a:cxn ang="0">
                    <a:pos x="0" y="141"/>
                  </a:cxn>
                  <a:cxn ang="0">
                    <a:pos x="140" y="139"/>
                  </a:cxn>
                  <a:cxn ang="0">
                    <a:pos x="140" y="29"/>
                  </a:cxn>
                  <a:cxn ang="0">
                    <a:pos x="136" y="25"/>
                  </a:cxn>
                  <a:cxn ang="0">
                    <a:pos x="15" y="25"/>
                  </a:cxn>
                  <a:cxn ang="0">
                    <a:pos x="11" y="29"/>
                  </a:cxn>
                  <a:cxn ang="0">
                    <a:pos x="11" y="249"/>
                  </a:cxn>
                  <a:cxn ang="0">
                    <a:pos x="15" y="253"/>
                  </a:cxn>
                  <a:cxn ang="0">
                    <a:pos x="135" y="253"/>
                  </a:cxn>
                  <a:cxn ang="0">
                    <a:pos x="140" y="249"/>
                  </a:cxn>
                  <a:cxn ang="0">
                    <a:pos x="140" y="139"/>
                  </a:cxn>
                  <a:cxn ang="0">
                    <a:pos x="75" y="262"/>
                  </a:cxn>
                  <a:cxn ang="0">
                    <a:pos x="66" y="262"/>
                  </a:cxn>
                  <a:cxn ang="0">
                    <a:pos x="61" y="267"/>
                  </a:cxn>
                  <a:cxn ang="0">
                    <a:pos x="66" y="272"/>
                  </a:cxn>
                  <a:cxn ang="0">
                    <a:pos x="85" y="272"/>
                  </a:cxn>
                  <a:cxn ang="0">
                    <a:pos x="89" y="266"/>
                  </a:cxn>
                  <a:cxn ang="0">
                    <a:pos x="85" y="262"/>
                  </a:cxn>
                  <a:cxn ang="0">
                    <a:pos x="75" y="262"/>
                  </a:cxn>
                  <a:cxn ang="0">
                    <a:pos x="75" y="10"/>
                  </a:cxn>
                  <a:cxn ang="0">
                    <a:pos x="63" y="10"/>
                  </a:cxn>
                  <a:cxn ang="0">
                    <a:pos x="61" y="12"/>
                  </a:cxn>
                  <a:cxn ang="0">
                    <a:pos x="63" y="14"/>
                  </a:cxn>
                  <a:cxn ang="0">
                    <a:pos x="88" y="14"/>
                  </a:cxn>
                  <a:cxn ang="0">
                    <a:pos x="90" y="12"/>
                  </a:cxn>
                  <a:cxn ang="0">
                    <a:pos x="88" y="11"/>
                  </a:cxn>
                  <a:cxn ang="0">
                    <a:pos x="75" y="10"/>
                  </a:cxn>
                </a:cxnLst>
                <a:rect l="0" t="0" r="r" b="b"/>
                <a:pathLst>
                  <a:path w="150" h="282">
                    <a:moveTo>
                      <a:pt x="0" y="141"/>
                    </a:moveTo>
                    <a:cubicBezTo>
                      <a:pt x="0" y="101"/>
                      <a:pt x="0" y="61"/>
                      <a:pt x="0" y="21"/>
                    </a:cubicBezTo>
                    <a:cubicBezTo>
                      <a:pt x="0" y="9"/>
                      <a:pt x="10" y="0"/>
                      <a:pt x="22" y="0"/>
                    </a:cubicBezTo>
                    <a:cubicBezTo>
                      <a:pt x="58" y="0"/>
                      <a:pt x="93" y="0"/>
                      <a:pt x="129" y="0"/>
                    </a:cubicBezTo>
                    <a:cubicBezTo>
                      <a:pt x="141" y="0"/>
                      <a:pt x="150" y="9"/>
                      <a:pt x="150" y="21"/>
                    </a:cubicBezTo>
                    <a:cubicBezTo>
                      <a:pt x="150" y="101"/>
                      <a:pt x="150" y="181"/>
                      <a:pt x="150" y="261"/>
                    </a:cubicBezTo>
                    <a:cubicBezTo>
                      <a:pt x="150" y="273"/>
                      <a:pt x="141" y="282"/>
                      <a:pt x="128" y="282"/>
                    </a:cubicBezTo>
                    <a:cubicBezTo>
                      <a:pt x="93" y="282"/>
                      <a:pt x="58" y="282"/>
                      <a:pt x="22" y="282"/>
                    </a:cubicBezTo>
                    <a:cubicBezTo>
                      <a:pt x="10" y="282"/>
                      <a:pt x="0" y="273"/>
                      <a:pt x="0" y="261"/>
                    </a:cubicBezTo>
                    <a:cubicBezTo>
                      <a:pt x="0" y="221"/>
                      <a:pt x="0" y="181"/>
                      <a:pt x="0" y="141"/>
                    </a:cubicBezTo>
                    <a:close/>
                    <a:moveTo>
                      <a:pt x="140" y="139"/>
                    </a:moveTo>
                    <a:cubicBezTo>
                      <a:pt x="140" y="102"/>
                      <a:pt x="140" y="66"/>
                      <a:pt x="140" y="29"/>
                    </a:cubicBezTo>
                    <a:cubicBezTo>
                      <a:pt x="140" y="25"/>
                      <a:pt x="139" y="25"/>
                      <a:pt x="136" y="25"/>
                    </a:cubicBezTo>
                    <a:cubicBezTo>
                      <a:pt x="95" y="25"/>
                      <a:pt x="55" y="25"/>
                      <a:pt x="15" y="25"/>
                    </a:cubicBezTo>
                    <a:cubicBezTo>
                      <a:pt x="11" y="25"/>
                      <a:pt x="11" y="25"/>
                      <a:pt x="11" y="29"/>
                    </a:cubicBezTo>
                    <a:cubicBezTo>
                      <a:pt x="11" y="102"/>
                      <a:pt x="11" y="176"/>
                      <a:pt x="11" y="249"/>
                    </a:cubicBezTo>
                    <a:cubicBezTo>
                      <a:pt x="11" y="253"/>
                      <a:pt x="11" y="253"/>
                      <a:pt x="15" y="253"/>
                    </a:cubicBezTo>
                    <a:cubicBezTo>
                      <a:pt x="55" y="253"/>
                      <a:pt x="95" y="253"/>
                      <a:pt x="135" y="253"/>
                    </a:cubicBezTo>
                    <a:cubicBezTo>
                      <a:pt x="139" y="253"/>
                      <a:pt x="140" y="253"/>
                      <a:pt x="140" y="249"/>
                    </a:cubicBezTo>
                    <a:cubicBezTo>
                      <a:pt x="140" y="212"/>
                      <a:pt x="140" y="176"/>
                      <a:pt x="140" y="139"/>
                    </a:cubicBezTo>
                    <a:close/>
                    <a:moveTo>
                      <a:pt x="75" y="262"/>
                    </a:moveTo>
                    <a:cubicBezTo>
                      <a:pt x="72" y="262"/>
                      <a:pt x="69" y="262"/>
                      <a:pt x="66" y="262"/>
                    </a:cubicBezTo>
                    <a:cubicBezTo>
                      <a:pt x="63" y="262"/>
                      <a:pt x="61" y="264"/>
                      <a:pt x="61" y="267"/>
                    </a:cubicBezTo>
                    <a:cubicBezTo>
                      <a:pt x="61" y="270"/>
                      <a:pt x="63" y="272"/>
                      <a:pt x="66" y="272"/>
                    </a:cubicBezTo>
                    <a:cubicBezTo>
                      <a:pt x="72" y="272"/>
                      <a:pt x="79" y="272"/>
                      <a:pt x="85" y="272"/>
                    </a:cubicBezTo>
                    <a:cubicBezTo>
                      <a:pt x="88" y="272"/>
                      <a:pt x="90" y="270"/>
                      <a:pt x="89" y="266"/>
                    </a:cubicBezTo>
                    <a:cubicBezTo>
                      <a:pt x="89" y="263"/>
                      <a:pt x="88" y="262"/>
                      <a:pt x="85" y="262"/>
                    </a:cubicBezTo>
                    <a:cubicBezTo>
                      <a:pt x="82" y="262"/>
                      <a:pt x="79" y="262"/>
                      <a:pt x="75" y="262"/>
                    </a:cubicBezTo>
                    <a:close/>
                    <a:moveTo>
                      <a:pt x="75" y="10"/>
                    </a:moveTo>
                    <a:cubicBezTo>
                      <a:pt x="71" y="10"/>
                      <a:pt x="67" y="10"/>
                      <a:pt x="63" y="10"/>
                    </a:cubicBezTo>
                    <a:cubicBezTo>
                      <a:pt x="62" y="10"/>
                      <a:pt x="60" y="11"/>
                      <a:pt x="61" y="12"/>
                    </a:cubicBezTo>
                    <a:cubicBezTo>
                      <a:pt x="61" y="13"/>
                      <a:pt x="62" y="14"/>
                      <a:pt x="63" y="14"/>
                    </a:cubicBezTo>
                    <a:cubicBezTo>
                      <a:pt x="71" y="14"/>
                      <a:pt x="79" y="14"/>
                      <a:pt x="88" y="14"/>
                    </a:cubicBezTo>
                    <a:cubicBezTo>
                      <a:pt x="89" y="14"/>
                      <a:pt x="90" y="14"/>
                      <a:pt x="90" y="12"/>
                    </a:cubicBezTo>
                    <a:cubicBezTo>
                      <a:pt x="90" y="11"/>
                      <a:pt x="89" y="11"/>
                      <a:pt x="88" y="11"/>
                    </a:cubicBezTo>
                    <a:cubicBezTo>
                      <a:pt x="84" y="10"/>
                      <a:pt x="79" y="10"/>
                      <a:pt x="75" y="10"/>
                    </a:cubicBez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49" name="Freeform 1534"/>
              <p:cNvSpPr>
                <a:spLocks/>
              </p:cNvSpPr>
              <p:nvPr/>
            </p:nvSpPr>
            <p:spPr bwMode="gray">
              <a:xfrm>
                <a:off x="7451254" y="1163763"/>
                <a:ext cx="76693" cy="23010"/>
              </a:xfrm>
              <a:custGeom>
                <a:avLst/>
                <a:gdLst/>
                <a:ahLst/>
                <a:cxnLst>
                  <a:cxn ang="0">
                    <a:pos x="14" y="0"/>
                  </a:cxn>
                  <a:cxn ang="0">
                    <a:pos x="24" y="0"/>
                  </a:cxn>
                  <a:cxn ang="0">
                    <a:pos x="28" y="4"/>
                  </a:cxn>
                  <a:cxn ang="0">
                    <a:pos x="24" y="10"/>
                  </a:cxn>
                  <a:cxn ang="0">
                    <a:pos x="5" y="10"/>
                  </a:cxn>
                  <a:cxn ang="0">
                    <a:pos x="0" y="5"/>
                  </a:cxn>
                  <a:cxn ang="0">
                    <a:pos x="5" y="0"/>
                  </a:cxn>
                  <a:cxn ang="0">
                    <a:pos x="14" y="0"/>
                  </a:cxn>
                </a:cxnLst>
                <a:rect l="0" t="0" r="r" b="b"/>
                <a:pathLst>
                  <a:path w="29" h="10">
                    <a:moveTo>
                      <a:pt x="14" y="0"/>
                    </a:moveTo>
                    <a:cubicBezTo>
                      <a:pt x="18" y="0"/>
                      <a:pt x="21" y="0"/>
                      <a:pt x="24" y="0"/>
                    </a:cubicBezTo>
                    <a:cubicBezTo>
                      <a:pt x="27" y="0"/>
                      <a:pt x="28" y="1"/>
                      <a:pt x="28" y="4"/>
                    </a:cubicBezTo>
                    <a:cubicBezTo>
                      <a:pt x="29" y="8"/>
                      <a:pt x="27" y="10"/>
                      <a:pt x="24" y="10"/>
                    </a:cubicBezTo>
                    <a:cubicBezTo>
                      <a:pt x="18" y="10"/>
                      <a:pt x="11" y="10"/>
                      <a:pt x="5" y="10"/>
                    </a:cubicBezTo>
                    <a:cubicBezTo>
                      <a:pt x="2" y="10"/>
                      <a:pt x="0" y="8"/>
                      <a:pt x="0" y="5"/>
                    </a:cubicBezTo>
                    <a:cubicBezTo>
                      <a:pt x="0" y="2"/>
                      <a:pt x="2" y="0"/>
                      <a:pt x="5" y="0"/>
                    </a:cubicBezTo>
                    <a:cubicBezTo>
                      <a:pt x="8" y="0"/>
                      <a:pt x="11" y="0"/>
                      <a:pt x="14" y="0"/>
                    </a:cubicBez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sp>
          <p:nvSpPr>
            <p:cNvPr id="147" name="Rectangle 146"/>
            <p:cNvSpPr/>
            <p:nvPr/>
          </p:nvSpPr>
          <p:spPr bwMode="gray">
            <a:xfrm>
              <a:off x="2712320" y="3731106"/>
              <a:ext cx="354423" cy="620211"/>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cxnSp>
        <p:nvCxnSpPr>
          <p:cNvPr id="150" name="Straight Arrow Connector 149"/>
          <p:cNvCxnSpPr/>
          <p:nvPr/>
        </p:nvCxnSpPr>
        <p:spPr bwMode="gray">
          <a:xfrm>
            <a:off x="5180012" y="4648200"/>
            <a:ext cx="717969" cy="0"/>
          </a:xfrm>
          <a:prstGeom prst="straightConnector1">
            <a:avLst/>
          </a:prstGeom>
          <a:ln w="19050">
            <a:solidFill>
              <a:schemeClr val="accent2"/>
            </a:solidFill>
            <a:prstDash val="sysDash"/>
            <a:miter lim="800000"/>
            <a:headEnd type="oval"/>
            <a:tailEnd type="oval"/>
          </a:ln>
        </p:spPr>
        <p:style>
          <a:lnRef idx="1">
            <a:schemeClr val="accent1"/>
          </a:lnRef>
          <a:fillRef idx="0">
            <a:schemeClr val="accent1"/>
          </a:fillRef>
          <a:effectRef idx="0">
            <a:schemeClr val="accent1"/>
          </a:effectRef>
          <a:fontRef idx="minor">
            <a:schemeClr val="tx1"/>
          </a:fontRef>
        </p:style>
      </p:cxnSp>
      <p:sp>
        <p:nvSpPr>
          <p:cNvPr id="151" name="Freeform 12"/>
          <p:cNvSpPr>
            <a:spLocks noChangeArrowheads="1"/>
          </p:cNvSpPr>
          <p:nvPr/>
        </p:nvSpPr>
        <p:spPr bwMode="gray">
          <a:xfrm>
            <a:off x="6170612" y="4038600"/>
            <a:ext cx="2088942" cy="642284"/>
          </a:xfrm>
          <a:custGeom>
            <a:avLst/>
            <a:gdLst>
              <a:gd name="T0" fmla="*/ 344 w 6844"/>
              <a:gd name="T1" fmla="*/ 2749 h 2750"/>
              <a:gd name="T2" fmla="*/ 344 w 6844"/>
              <a:gd name="T3" fmla="*/ 2749 h 2750"/>
              <a:gd name="T4" fmla="*/ 1344 w 6844"/>
              <a:gd name="T5" fmla="*/ 1406 h 2750"/>
              <a:gd name="T6" fmla="*/ 1500 w 6844"/>
              <a:gd name="T7" fmla="*/ 1375 h 2750"/>
              <a:gd name="T8" fmla="*/ 1531 w 6844"/>
              <a:gd name="T9" fmla="*/ 1437 h 2750"/>
              <a:gd name="T10" fmla="*/ 1563 w 6844"/>
              <a:gd name="T11" fmla="*/ 1719 h 2750"/>
              <a:gd name="T12" fmla="*/ 1625 w 6844"/>
              <a:gd name="T13" fmla="*/ 1781 h 2750"/>
              <a:gd name="T14" fmla="*/ 1875 w 6844"/>
              <a:gd name="T15" fmla="*/ 1844 h 2750"/>
              <a:gd name="T16" fmla="*/ 1844 w 6844"/>
              <a:gd name="T17" fmla="*/ 1656 h 2750"/>
              <a:gd name="T18" fmla="*/ 2031 w 6844"/>
              <a:gd name="T19" fmla="*/ 875 h 2750"/>
              <a:gd name="T20" fmla="*/ 3999 w 6844"/>
              <a:gd name="T21" fmla="*/ 937 h 2750"/>
              <a:gd name="T22" fmla="*/ 4030 w 6844"/>
              <a:gd name="T23" fmla="*/ 969 h 2750"/>
              <a:gd name="T24" fmla="*/ 3593 w 6844"/>
              <a:gd name="T25" fmla="*/ 1281 h 2750"/>
              <a:gd name="T26" fmla="*/ 3843 w 6844"/>
              <a:gd name="T27" fmla="*/ 1375 h 2750"/>
              <a:gd name="T28" fmla="*/ 3874 w 6844"/>
              <a:gd name="T29" fmla="*/ 1375 h 2750"/>
              <a:gd name="T30" fmla="*/ 4718 w 6844"/>
              <a:gd name="T31" fmla="*/ 1219 h 2750"/>
              <a:gd name="T32" fmla="*/ 5468 w 6844"/>
              <a:gd name="T33" fmla="*/ 1812 h 2750"/>
              <a:gd name="T34" fmla="*/ 5562 w 6844"/>
              <a:gd name="T35" fmla="*/ 1844 h 2750"/>
              <a:gd name="T36" fmla="*/ 6218 w 6844"/>
              <a:gd name="T37" fmla="*/ 2000 h 2750"/>
              <a:gd name="T38" fmla="*/ 6530 w 6844"/>
              <a:gd name="T39" fmla="*/ 2405 h 2750"/>
              <a:gd name="T40" fmla="*/ 6843 w 6844"/>
              <a:gd name="T41" fmla="*/ 2405 h 2750"/>
              <a:gd name="T42" fmla="*/ 5687 w 6844"/>
              <a:gd name="T43" fmla="*/ 1562 h 2750"/>
              <a:gd name="T44" fmla="*/ 5624 w 6844"/>
              <a:gd name="T45" fmla="*/ 1531 h 2750"/>
              <a:gd name="T46" fmla="*/ 4343 w 6844"/>
              <a:gd name="T47" fmla="*/ 906 h 2750"/>
              <a:gd name="T48" fmla="*/ 4280 w 6844"/>
              <a:gd name="T49" fmla="*/ 875 h 2750"/>
              <a:gd name="T50" fmla="*/ 2781 w 6844"/>
              <a:gd name="T51" fmla="*/ 93 h 2750"/>
              <a:gd name="T52" fmla="*/ 1625 w 6844"/>
              <a:gd name="T53" fmla="*/ 1062 h 2750"/>
              <a:gd name="T54" fmla="*/ 1563 w 6844"/>
              <a:gd name="T55" fmla="*/ 1094 h 2750"/>
              <a:gd name="T56" fmla="*/ 469 w 6844"/>
              <a:gd name="T57" fmla="*/ 1562 h 2750"/>
              <a:gd name="T58" fmla="*/ 63 w 6844"/>
              <a:gd name="T59" fmla="*/ 2749 h 2750"/>
              <a:gd name="T60" fmla="*/ 344 w 6844"/>
              <a:gd name="T61" fmla="*/ 2749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844" h="2750">
                <a:moveTo>
                  <a:pt x="344" y="2749"/>
                </a:moveTo>
                <a:lnTo>
                  <a:pt x="344" y="2749"/>
                </a:lnTo>
                <a:cubicBezTo>
                  <a:pt x="281" y="2093"/>
                  <a:pt x="688" y="1531"/>
                  <a:pt x="1344" y="1406"/>
                </a:cubicBezTo>
                <a:cubicBezTo>
                  <a:pt x="1406" y="1406"/>
                  <a:pt x="1438" y="1406"/>
                  <a:pt x="1500" y="1375"/>
                </a:cubicBezTo>
                <a:cubicBezTo>
                  <a:pt x="1531" y="1375"/>
                  <a:pt x="1531" y="1406"/>
                  <a:pt x="1531" y="1437"/>
                </a:cubicBezTo>
                <a:cubicBezTo>
                  <a:pt x="1531" y="1531"/>
                  <a:pt x="1563" y="1625"/>
                  <a:pt x="1563" y="1719"/>
                </a:cubicBezTo>
                <a:cubicBezTo>
                  <a:pt x="1563" y="1750"/>
                  <a:pt x="1594" y="1750"/>
                  <a:pt x="1625" y="1781"/>
                </a:cubicBezTo>
                <a:cubicBezTo>
                  <a:pt x="1688" y="1781"/>
                  <a:pt x="1781" y="1812"/>
                  <a:pt x="1875" y="1844"/>
                </a:cubicBezTo>
                <a:cubicBezTo>
                  <a:pt x="1875" y="1781"/>
                  <a:pt x="1844" y="1719"/>
                  <a:pt x="1844" y="1656"/>
                </a:cubicBezTo>
                <a:cubicBezTo>
                  <a:pt x="1781" y="1375"/>
                  <a:pt x="1875" y="1094"/>
                  <a:pt x="2031" y="875"/>
                </a:cubicBezTo>
                <a:cubicBezTo>
                  <a:pt x="2531" y="187"/>
                  <a:pt x="3562" y="219"/>
                  <a:pt x="3999" y="937"/>
                </a:cubicBezTo>
                <a:cubicBezTo>
                  <a:pt x="3999" y="937"/>
                  <a:pt x="3999" y="969"/>
                  <a:pt x="4030" y="969"/>
                </a:cubicBezTo>
                <a:cubicBezTo>
                  <a:pt x="3843" y="1031"/>
                  <a:pt x="3718" y="1125"/>
                  <a:pt x="3593" y="1281"/>
                </a:cubicBezTo>
                <a:cubicBezTo>
                  <a:pt x="3655" y="1312"/>
                  <a:pt x="3749" y="1344"/>
                  <a:pt x="3843" y="1375"/>
                </a:cubicBezTo>
                <a:cubicBezTo>
                  <a:pt x="3843" y="1406"/>
                  <a:pt x="3843" y="1375"/>
                  <a:pt x="3874" y="1375"/>
                </a:cubicBezTo>
                <a:cubicBezTo>
                  <a:pt x="4124" y="1156"/>
                  <a:pt x="4405" y="1156"/>
                  <a:pt x="4718" y="1219"/>
                </a:cubicBezTo>
                <a:cubicBezTo>
                  <a:pt x="5062" y="1312"/>
                  <a:pt x="5280" y="1500"/>
                  <a:pt x="5468" y="1812"/>
                </a:cubicBezTo>
                <a:cubicBezTo>
                  <a:pt x="5468" y="1844"/>
                  <a:pt x="5499" y="1875"/>
                  <a:pt x="5562" y="1844"/>
                </a:cubicBezTo>
                <a:cubicBezTo>
                  <a:pt x="5780" y="1844"/>
                  <a:pt x="5999" y="1875"/>
                  <a:pt x="6218" y="2000"/>
                </a:cubicBezTo>
                <a:cubicBezTo>
                  <a:pt x="6374" y="2124"/>
                  <a:pt x="6468" y="2249"/>
                  <a:pt x="6530" y="2405"/>
                </a:cubicBezTo>
                <a:cubicBezTo>
                  <a:pt x="6624" y="2405"/>
                  <a:pt x="6749" y="2405"/>
                  <a:pt x="6843" y="2405"/>
                </a:cubicBezTo>
                <a:cubicBezTo>
                  <a:pt x="6687" y="1906"/>
                  <a:pt x="6218" y="1562"/>
                  <a:pt x="5687" y="1562"/>
                </a:cubicBezTo>
                <a:cubicBezTo>
                  <a:pt x="5655" y="1562"/>
                  <a:pt x="5655" y="1562"/>
                  <a:pt x="5624" y="1531"/>
                </a:cubicBezTo>
                <a:cubicBezTo>
                  <a:pt x="5312" y="1094"/>
                  <a:pt x="4874" y="906"/>
                  <a:pt x="4343" y="906"/>
                </a:cubicBezTo>
                <a:cubicBezTo>
                  <a:pt x="4312" y="906"/>
                  <a:pt x="4312" y="906"/>
                  <a:pt x="4280" y="875"/>
                </a:cubicBezTo>
                <a:cubicBezTo>
                  <a:pt x="3999" y="312"/>
                  <a:pt x="3406" y="0"/>
                  <a:pt x="2781" y="93"/>
                </a:cubicBezTo>
                <a:cubicBezTo>
                  <a:pt x="2219" y="187"/>
                  <a:pt x="1813" y="531"/>
                  <a:pt x="1625" y="1062"/>
                </a:cubicBezTo>
                <a:cubicBezTo>
                  <a:pt x="1594" y="1094"/>
                  <a:pt x="1594" y="1094"/>
                  <a:pt x="1563" y="1094"/>
                </a:cubicBezTo>
                <a:cubicBezTo>
                  <a:pt x="1125" y="1094"/>
                  <a:pt x="781" y="1250"/>
                  <a:pt x="469" y="1562"/>
                </a:cubicBezTo>
                <a:cubicBezTo>
                  <a:pt x="156" y="1875"/>
                  <a:pt x="0" y="2311"/>
                  <a:pt x="63" y="2749"/>
                </a:cubicBezTo>
                <a:cubicBezTo>
                  <a:pt x="156" y="2749"/>
                  <a:pt x="250" y="2749"/>
                  <a:pt x="344" y="2749"/>
                </a:cubicBezTo>
              </a:path>
            </a:pathLst>
          </a:custGeom>
          <a:solidFill>
            <a:schemeClr val="accent3"/>
          </a:solidFill>
          <a:ln>
            <a:noFill/>
          </a:ln>
          <a:effectLst/>
          <a:extLst/>
        </p:spPr>
        <p:txBody>
          <a:bodyPr wrap="none" anchor="ctr"/>
          <a:lstStyle/>
          <a:p>
            <a:endParaRPr lang="en-US" dirty="0">
              <a:solidFill>
                <a:srgbClr val="5F5F5F"/>
              </a:solidFill>
            </a:endParaRPr>
          </a:p>
        </p:txBody>
      </p:sp>
      <p:grpSp>
        <p:nvGrpSpPr>
          <p:cNvPr id="8" name="Group 151"/>
          <p:cNvGrpSpPr/>
          <p:nvPr/>
        </p:nvGrpSpPr>
        <p:grpSpPr bwMode="gray">
          <a:xfrm>
            <a:off x="6780212" y="4419600"/>
            <a:ext cx="612377" cy="480125"/>
            <a:chOff x="3385805" y="4038822"/>
            <a:chExt cx="790963" cy="592101"/>
          </a:xfrm>
        </p:grpSpPr>
        <p:sp>
          <p:nvSpPr>
            <p:cNvPr id="153" name="Freeform 242"/>
            <p:cNvSpPr>
              <a:spLocks noEditPoints="1"/>
            </p:cNvSpPr>
            <p:nvPr/>
          </p:nvSpPr>
          <p:spPr bwMode="gray">
            <a:xfrm>
              <a:off x="3385805" y="4038822"/>
              <a:ext cx="790963" cy="592101"/>
            </a:xfrm>
            <a:custGeom>
              <a:avLst/>
              <a:gdLst/>
              <a:ahLst/>
              <a:cxnLst>
                <a:cxn ang="0">
                  <a:pos x="98" y="0"/>
                </a:cxn>
                <a:cxn ang="0">
                  <a:pos x="686" y="0"/>
                </a:cxn>
                <a:cxn ang="0">
                  <a:pos x="686" y="6"/>
                </a:cxn>
                <a:cxn ang="0">
                  <a:pos x="686" y="408"/>
                </a:cxn>
                <a:cxn ang="0">
                  <a:pos x="691" y="421"/>
                </a:cxn>
                <a:cxn ang="0">
                  <a:pos x="780" y="510"/>
                </a:cxn>
                <a:cxn ang="0">
                  <a:pos x="784" y="519"/>
                </a:cxn>
                <a:cxn ang="0">
                  <a:pos x="717" y="587"/>
                </a:cxn>
                <a:cxn ang="0">
                  <a:pos x="702" y="588"/>
                </a:cxn>
                <a:cxn ang="0">
                  <a:pos x="76" y="588"/>
                </a:cxn>
                <a:cxn ang="0">
                  <a:pos x="3" y="535"/>
                </a:cxn>
                <a:cxn ang="0">
                  <a:pos x="0" y="517"/>
                </a:cxn>
                <a:cxn ang="0">
                  <a:pos x="3" y="511"/>
                </a:cxn>
                <a:cxn ang="0">
                  <a:pos x="94" y="420"/>
                </a:cxn>
                <a:cxn ang="0">
                  <a:pos x="98" y="410"/>
                </a:cxn>
                <a:cxn ang="0">
                  <a:pos x="98" y="7"/>
                </a:cxn>
                <a:cxn ang="0">
                  <a:pos x="98" y="0"/>
                </a:cxn>
                <a:cxn ang="0">
                  <a:pos x="637" y="49"/>
                </a:cxn>
                <a:cxn ang="0">
                  <a:pos x="147" y="49"/>
                </a:cxn>
                <a:cxn ang="0">
                  <a:pos x="147" y="391"/>
                </a:cxn>
                <a:cxn ang="0">
                  <a:pos x="637" y="391"/>
                </a:cxn>
                <a:cxn ang="0">
                  <a:pos x="637" y="49"/>
                </a:cxn>
                <a:cxn ang="0">
                  <a:pos x="294" y="514"/>
                </a:cxn>
                <a:cxn ang="0">
                  <a:pos x="489" y="514"/>
                </a:cxn>
                <a:cxn ang="0">
                  <a:pos x="488" y="510"/>
                </a:cxn>
                <a:cxn ang="0">
                  <a:pos x="475" y="469"/>
                </a:cxn>
                <a:cxn ang="0">
                  <a:pos x="469" y="465"/>
                </a:cxn>
                <a:cxn ang="0">
                  <a:pos x="404" y="465"/>
                </a:cxn>
                <a:cxn ang="0">
                  <a:pos x="315" y="465"/>
                </a:cxn>
                <a:cxn ang="0">
                  <a:pos x="310" y="467"/>
                </a:cxn>
                <a:cxn ang="0">
                  <a:pos x="294" y="514"/>
                </a:cxn>
              </a:cxnLst>
              <a:rect l="0" t="0" r="r" b="b"/>
              <a:pathLst>
                <a:path w="784" h="588">
                  <a:moveTo>
                    <a:pt x="98" y="0"/>
                  </a:moveTo>
                  <a:cubicBezTo>
                    <a:pt x="294" y="0"/>
                    <a:pt x="489" y="0"/>
                    <a:pt x="686" y="0"/>
                  </a:cubicBezTo>
                  <a:cubicBezTo>
                    <a:pt x="686" y="2"/>
                    <a:pt x="686" y="4"/>
                    <a:pt x="686" y="6"/>
                  </a:cubicBezTo>
                  <a:cubicBezTo>
                    <a:pt x="686" y="140"/>
                    <a:pt x="686" y="274"/>
                    <a:pt x="686" y="408"/>
                  </a:cubicBezTo>
                  <a:cubicBezTo>
                    <a:pt x="686" y="414"/>
                    <a:pt x="687" y="417"/>
                    <a:pt x="691" y="421"/>
                  </a:cubicBezTo>
                  <a:cubicBezTo>
                    <a:pt x="721" y="451"/>
                    <a:pt x="751" y="481"/>
                    <a:pt x="780" y="510"/>
                  </a:cubicBezTo>
                  <a:cubicBezTo>
                    <a:pt x="783" y="513"/>
                    <a:pt x="784" y="515"/>
                    <a:pt x="784" y="519"/>
                  </a:cubicBezTo>
                  <a:cubicBezTo>
                    <a:pt x="782" y="555"/>
                    <a:pt x="753" y="584"/>
                    <a:pt x="717" y="587"/>
                  </a:cubicBezTo>
                  <a:cubicBezTo>
                    <a:pt x="712" y="587"/>
                    <a:pt x="707" y="588"/>
                    <a:pt x="702" y="588"/>
                  </a:cubicBezTo>
                  <a:cubicBezTo>
                    <a:pt x="494" y="588"/>
                    <a:pt x="285" y="588"/>
                    <a:pt x="76" y="588"/>
                  </a:cubicBezTo>
                  <a:cubicBezTo>
                    <a:pt x="41" y="588"/>
                    <a:pt x="13" y="567"/>
                    <a:pt x="3" y="535"/>
                  </a:cubicBezTo>
                  <a:cubicBezTo>
                    <a:pt x="1" y="529"/>
                    <a:pt x="0" y="523"/>
                    <a:pt x="0" y="517"/>
                  </a:cubicBezTo>
                  <a:cubicBezTo>
                    <a:pt x="0" y="515"/>
                    <a:pt x="1" y="513"/>
                    <a:pt x="3" y="511"/>
                  </a:cubicBezTo>
                  <a:cubicBezTo>
                    <a:pt x="33" y="481"/>
                    <a:pt x="63" y="450"/>
                    <a:pt x="94" y="420"/>
                  </a:cubicBezTo>
                  <a:cubicBezTo>
                    <a:pt x="97" y="417"/>
                    <a:pt x="98" y="414"/>
                    <a:pt x="98" y="410"/>
                  </a:cubicBezTo>
                  <a:cubicBezTo>
                    <a:pt x="98" y="276"/>
                    <a:pt x="98" y="141"/>
                    <a:pt x="98" y="7"/>
                  </a:cubicBezTo>
                  <a:cubicBezTo>
                    <a:pt x="98" y="4"/>
                    <a:pt x="98" y="2"/>
                    <a:pt x="98" y="0"/>
                  </a:cubicBezTo>
                  <a:close/>
                  <a:moveTo>
                    <a:pt x="637" y="49"/>
                  </a:moveTo>
                  <a:cubicBezTo>
                    <a:pt x="473" y="49"/>
                    <a:pt x="310" y="49"/>
                    <a:pt x="147" y="49"/>
                  </a:cubicBezTo>
                  <a:cubicBezTo>
                    <a:pt x="147" y="163"/>
                    <a:pt x="147" y="277"/>
                    <a:pt x="147" y="391"/>
                  </a:cubicBezTo>
                  <a:cubicBezTo>
                    <a:pt x="311" y="391"/>
                    <a:pt x="473" y="391"/>
                    <a:pt x="637" y="391"/>
                  </a:cubicBezTo>
                  <a:cubicBezTo>
                    <a:pt x="637" y="277"/>
                    <a:pt x="637" y="163"/>
                    <a:pt x="637" y="49"/>
                  </a:cubicBezTo>
                  <a:close/>
                  <a:moveTo>
                    <a:pt x="294" y="514"/>
                  </a:moveTo>
                  <a:cubicBezTo>
                    <a:pt x="359" y="514"/>
                    <a:pt x="424" y="514"/>
                    <a:pt x="489" y="514"/>
                  </a:cubicBezTo>
                  <a:cubicBezTo>
                    <a:pt x="489" y="512"/>
                    <a:pt x="489" y="511"/>
                    <a:pt x="488" y="510"/>
                  </a:cubicBezTo>
                  <a:cubicBezTo>
                    <a:pt x="484" y="496"/>
                    <a:pt x="479" y="483"/>
                    <a:pt x="475" y="469"/>
                  </a:cubicBezTo>
                  <a:cubicBezTo>
                    <a:pt x="474" y="466"/>
                    <a:pt x="472" y="465"/>
                    <a:pt x="469" y="465"/>
                  </a:cubicBezTo>
                  <a:cubicBezTo>
                    <a:pt x="447" y="465"/>
                    <a:pt x="425" y="465"/>
                    <a:pt x="404" y="465"/>
                  </a:cubicBezTo>
                  <a:cubicBezTo>
                    <a:pt x="374" y="465"/>
                    <a:pt x="344" y="465"/>
                    <a:pt x="315" y="465"/>
                  </a:cubicBezTo>
                  <a:cubicBezTo>
                    <a:pt x="313" y="465"/>
                    <a:pt x="310" y="466"/>
                    <a:pt x="310" y="467"/>
                  </a:cubicBezTo>
                  <a:cubicBezTo>
                    <a:pt x="304" y="482"/>
                    <a:pt x="299" y="498"/>
                    <a:pt x="294" y="514"/>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54" name="Freeform 243"/>
            <p:cNvSpPr>
              <a:spLocks noEditPoints="1"/>
            </p:cNvSpPr>
            <p:nvPr/>
          </p:nvSpPr>
          <p:spPr bwMode="gray">
            <a:xfrm>
              <a:off x="3533831" y="4088163"/>
              <a:ext cx="494913" cy="343897"/>
            </a:xfrm>
            <a:custGeom>
              <a:avLst/>
              <a:gdLst/>
              <a:ahLst/>
              <a:cxnLst>
                <a:cxn ang="0">
                  <a:pos x="490" y="0"/>
                </a:cxn>
                <a:cxn ang="0">
                  <a:pos x="490" y="342"/>
                </a:cxn>
                <a:cxn ang="0">
                  <a:pos x="0" y="342"/>
                </a:cxn>
                <a:cxn ang="0">
                  <a:pos x="0" y="0"/>
                </a:cxn>
                <a:cxn ang="0">
                  <a:pos x="490" y="0"/>
                </a:cxn>
                <a:cxn ang="0">
                  <a:pos x="139" y="75"/>
                </a:cxn>
                <a:cxn ang="0">
                  <a:pos x="139" y="81"/>
                </a:cxn>
                <a:cxn ang="0">
                  <a:pos x="138" y="168"/>
                </a:cxn>
                <a:cxn ang="0">
                  <a:pos x="158" y="238"/>
                </a:cxn>
                <a:cxn ang="0">
                  <a:pos x="243" y="312"/>
                </a:cxn>
                <a:cxn ang="0">
                  <a:pos x="248" y="312"/>
                </a:cxn>
                <a:cxn ang="0">
                  <a:pos x="299" y="278"/>
                </a:cxn>
                <a:cxn ang="0">
                  <a:pos x="349" y="195"/>
                </a:cxn>
                <a:cxn ang="0">
                  <a:pos x="351" y="172"/>
                </a:cxn>
                <a:cxn ang="0">
                  <a:pos x="351" y="76"/>
                </a:cxn>
                <a:cxn ang="0">
                  <a:pos x="349" y="75"/>
                </a:cxn>
                <a:cxn ang="0">
                  <a:pos x="248" y="31"/>
                </a:cxn>
                <a:cxn ang="0">
                  <a:pos x="241" y="32"/>
                </a:cxn>
                <a:cxn ang="0">
                  <a:pos x="189" y="54"/>
                </a:cxn>
                <a:cxn ang="0">
                  <a:pos x="139" y="75"/>
                </a:cxn>
              </a:cxnLst>
              <a:rect l="0" t="0" r="r" b="b"/>
              <a:pathLst>
                <a:path w="490" h="342">
                  <a:moveTo>
                    <a:pt x="490" y="0"/>
                  </a:moveTo>
                  <a:cubicBezTo>
                    <a:pt x="490" y="114"/>
                    <a:pt x="490" y="228"/>
                    <a:pt x="490" y="342"/>
                  </a:cubicBezTo>
                  <a:cubicBezTo>
                    <a:pt x="326" y="342"/>
                    <a:pt x="164" y="342"/>
                    <a:pt x="0" y="342"/>
                  </a:cubicBezTo>
                  <a:cubicBezTo>
                    <a:pt x="0" y="228"/>
                    <a:pt x="0" y="114"/>
                    <a:pt x="0" y="0"/>
                  </a:cubicBezTo>
                  <a:cubicBezTo>
                    <a:pt x="163" y="0"/>
                    <a:pt x="326" y="0"/>
                    <a:pt x="490" y="0"/>
                  </a:cubicBezTo>
                  <a:close/>
                  <a:moveTo>
                    <a:pt x="139" y="75"/>
                  </a:moveTo>
                  <a:cubicBezTo>
                    <a:pt x="139" y="77"/>
                    <a:pt x="139" y="79"/>
                    <a:pt x="139" y="81"/>
                  </a:cubicBezTo>
                  <a:cubicBezTo>
                    <a:pt x="139" y="110"/>
                    <a:pt x="139" y="139"/>
                    <a:pt x="138" y="168"/>
                  </a:cubicBezTo>
                  <a:cubicBezTo>
                    <a:pt x="138" y="193"/>
                    <a:pt x="145" y="216"/>
                    <a:pt x="158" y="238"/>
                  </a:cubicBezTo>
                  <a:cubicBezTo>
                    <a:pt x="178" y="271"/>
                    <a:pt x="208" y="295"/>
                    <a:pt x="243" y="312"/>
                  </a:cubicBezTo>
                  <a:cubicBezTo>
                    <a:pt x="244" y="313"/>
                    <a:pt x="247" y="313"/>
                    <a:pt x="248" y="312"/>
                  </a:cubicBezTo>
                  <a:cubicBezTo>
                    <a:pt x="267" y="303"/>
                    <a:pt x="284" y="291"/>
                    <a:pt x="299" y="278"/>
                  </a:cubicBezTo>
                  <a:cubicBezTo>
                    <a:pt x="324" y="255"/>
                    <a:pt x="342" y="228"/>
                    <a:pt x="349" y="195"/>
                  </a:cubicBezTo>
                  <a:cubicBezTo>
                    <a:pt x="350" y="188"/>
                    <a:pt x="351" y="180"/>
                    <a:pt x="351" y="172"/>
                  </a:cubicBezTo>
                  <a:cubicBezTo>
                    <a:pt x="352" y="140"/>
                    <a:pt x="351" y="108"/>
                    <a:pt x="351" y="76"/>
                  </a:cubicBezTo>
                  <a:cubicBezTo>
                    <a:pt x="351" y="75"/>
                    <a:pt x="350" y="75"/>
                    <a:pt x="349" y="75"/>
                  </a:cubicBezTo>
                  <a:cubicBezTo>
                    <a:pt x="315" y="60"/>
                    <a:pt x="282" y="46"/>
                    <a:pt x="248" y="31"/>
                  </a:cubicBezTo>
                  <a:cubicBezTo>
                    <a:pt x="246" y="30"/>
                    <a:pt x="243" y="31"/>
                    <a:pt x="241" y="32"/>
                  </a:cubicBezTo>
                  <a:cubicBezTo>
                    <a:pt x="224" y="39"/>
                    <a:pt x="206" y="46"/>
                    <a:pt x="189" y="54"/>
                  </a:cubicBezTo>
                  <a:cubicBezTo>
                    <a:pt x="172" y="61"/>
                    <a:pt x="155" y="68"/>
                    <a:pt x="139" y="7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55" name="Freeform 244"/>
            <p:cNvSpPr>
              <a:spLocks/>
            </p:cNvSpPr>
            <p:nvPr/>
          </p:nvSpPr>
          <p:spPr bwMode="gray">
            <a:xfrm>
              <a:off x="3681856" y="4506821"/>
              <a:ext cx="197367" cy="49342"/>
            </a:xfrm>
            <a:custGeom>
              <a:avLst/>
              <a:gdLst/>
              <a:ahLst/>
              <a:cxnLst>
                <a:cxn ang="0">
                  <a:pos x="0" y="49"/>
                </a:cxn>
                <a:cxn ang="0">
                  <a:pos x="16" y="2"/>
                </a:cxn>
                <a:cxn ang="0">
                  <a:pos x="21" y="0"/>
                </a:cxn>
                <a:cxn ang="0">
                  <a:pos x="110" y="0"/>
                </a:cxn>
                <a:cxn ang="0">
                  <a:pos x="175" y="0"/>
                </a:cxn>
                <a:cxn ang="0">
                  <a:pos x="181" y="4"/>
                </a:cxn>
                <a:cxn ang="0">
                  <a:pos x="194" y="45"/>
                </a:cxn>
                <a:cxn ang="0">
                  <a:pos x="195" y="49"/>
                </a:cxn>
                <a:cxn ang="0">
                  <a:pos x="0" y="49"/>
                </a:cxn>
              </a:cxnLst>
              <a:rect l="0" t="0" r="r" b="b"/>
              <a:pathLst>
                <a:path w="195" h="49">
                  <a:moveTo>
                    <a:pt x="0" y="49"/>
                  </a:moveTo>
                  <a:cubicBezTo>
                    <a:pt x="5" y="33"/>
                    <a:pt x="10" y="17"/>
                    <a:pt x="16" y="2"/>
                  </a:cubicBezTo>
                  <a:cubicBezTo>
                    <a:pt x="16" y="1"/>
                    <a:pt x="19" y="0"/>
                    <a:pt x="21" y="0"/>
                  </a:cubicBezTo>
                  <a:cubicBezTo>
                    <a:pt x="50" y="0"/>
                    <a:pt x="80" y="0"/>
                    <a:pt x="110" y="0"/>
                  </a:cubicBezTo>
                  <a:cubicBezTo>
                    <a:pt x="131" y="0"/>
                    <a:pt x="153" y="0"/>
                    <a:pt x="175" y="0"/>
                  </a:cubicBezTo>
                  <a:cubicBezTo>
                    <a:pt x="178" y="0"/>
                    <a:pt x="180" y="1"/>
                    <a:pt x="181" y="4"/>
                  </a:cubicBezTo>
                  <a:cubicBezTo>
                    <a:pt x="185" y="18"/>
                    <a:pt x="190" y="31"/>
                    <a:pt x="194" y="45"/>
                  </a:cubicBezTo>
                  <a:cubicBezTo>
                    <a:pt x="195" y="46"/>
                    <a:pt x="195" y="47"/>
                    <a:pt x="195" y="49"/>
                  </a:cubicBezTo>
                  <a:cubicBezTo>
                    <a:pt x="130" y="49"/>
                    <a:pt x="65" y="49"/>
                    <a:pt x="0" y="4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56" name="Freeform 245"/>
            <p:cNvSpPr>
              <a:spLocks noEditPoints="1"/>
            </p:cNvSpPr>
            <p:nvPr/>
          </p:nvSpPr>
          <p:spPr bwMode="gray">
            <a:xfrm>
              <a:off x="3672885" y="4118067"/>
              <a:ext cx="216805" cy="285584"/>
            </a:xfrm>
            <a:custGeom>
              <a:avLst/>
              <a:gdLst/>
              <a:ahLst/>
              <a:cxnLst>
                <a:cxn ang="0">
                  <a:pos x="1" y="45"/>
                </a:cxn>
                <a:cxn ang="0">
                  <a:pos x="51" y="24"/>
                </a:cxn>
                <a:cxn ang="0">
                  <a:pos x="103" y="2"/>
                </a:cxn>
                <a:cxn ang="0">
                  <a:pos x="110" y="1"/>
                </a:cxn>
                <a:cxn ang="0">
                  <a:pos x="211" y="45"/>
                </a:cxn>
                <a:cxn ang="0">
                  <a:pos x="213" y="46"/>
                </a:cxn>
                <a:cxn ang="0">
                  <a:pos x="213" y="142"/>
                </a:cxn>
                <a:cxn ang="0">
                  <a:pos x="211" y="165"/>
                </a:cxn>
                <a:cxn ang="0">
                  <a:pos x="161" y="248"/>
                </a:cxn>
                <a:cxn ang="0">
                  <a:pos x="110" y="282"/>
                </a:cxn>
                <a:cxn ang="0">
                  <a:pos x="105" y="282"/>
                </a:cxn>
                <a:cxn ang="0">
                  <a:pos x="20" y="208"/>
                </a:cxn>
                <a:cxn ang="0">
                  <a:pos x="0" y="138"/>
                </a:cxn>
                <a:cxn ang="0">
                  <a:pos x="1" y="51"/>
                </a:cxn>
                <a:cxn ang="0">
                  <a:pos x="1" y="45"/>
                </a:cxn>
                <a:cxn ang="0">
                  <a:pos x="49" y="108"/>
                </a:cxn>
                <a:cxn ang="0">
                  <a:pos x="48" y="112"/>
                </a:cxn>
                <a:cxn ang="0">
                  <a:pos x="48" y="183"/>
                </a:cxn>
                <a:cxn ang="0">
                  <a:pos x="53" y="188"/>
                </a:cxn>
                <a:cxn ang="0">
                  <a:pos x="103" y="210"/>
                </a:cxn>
                <a:cxn ang="0">
                  <a:pos x="110" y="210"/>
                </a:cxn>
                <a:cxn ang="0">
                  <a:pos x="161" y="188"/>
                </a:cxn>
                <a:cxn ang="0">
                  <a:pos x="166" y="182"/>
                </a:cxn>
                <a:cxn ang="0">
                  <a:pos x="166" y="113"/>
                </a:cxn>
                <a:cxn ang="0">
                  <a:pos x="165" y="108"/>
                </a:cxn>
                <a:cxn ang="0">
                  <a:pos x="149" y="108"/>
                </a:cxn>
                <a:cxn ang="0">
                  <a:pos x="149" y="86"/>
                </a:cxn>
                <a:cxn ang="0">
                  <a:pos x="125" y="50"/>
                </a:cxn>
                <a:cxn ang="0">
                  <a:pos x="83" y="53"/>
                </a:cxn>
                <a:cxn ang="0">
                  <a:pos x="64" y="88"/>
                </a:cxn>
                <a:cxn ang="0">
                  <a:pos x="64" y="108"/>
                </a:cxn>
                <a:cxn ang="0">
                  <a:pos x="49" y="108"/>
                </a:cxn>
              </a:cxnLst>
              <a:rect l="0" t="0" r="r" b="b"/>
              <a:pathLst>
                <a:path w="214" h="283">
                  <a:moveTo>
                    <a:pt x="1" y="45"/>
                  </a:moveTo>
                  <a:cubicBezTo>
                    <a:pt x="17" y="38"/>
                    <a:pt x="34" y="31"/>
                    <a:pt x="51" y="24"/>
                  </a:cubicBezTo>
                  <a:cubicBezTo>
                    <a:pt x="68" y="16"/>
                    <a:pt x="86" y="9"/>
                    <a:pt x="103" y="2"/>
                  </a:cubicBezTo>
                  <a:cubicBezTo>
                    <a:pt x="105" y="1"/>
                    <a:pt x="108" y="0"/>
                    <a:pt x="110" y="1"/>
                  </a:cubicBezTo>
                  <a:cubicBezTo>
                    <a:pt x="144" y="16"/>
                    <a:pt x="177" y="30"/>
                    <a:pt x="211" y="45"/>
                  </a:cubicBezTo>
                  <a:cubicBezTo>
                    <a:pt x="212" y="45"/>
                    <a:pt x="213" y="45"/>
                    <a:pt x="213" y="46"/>
                  </a:cubicBezTo>
                  <a:cubicBezTo>
                    <a:pt x="213" y="78"/>
                    <a:pt x="214" y="110"/>
                    <a:pt x="213" y="142"/>
                  </a:cubicBezTo>
                  <a:cubicBezTo>
                    <a:pt x="213" y="150"/>
                    <a:pt x="212" y="158"/>
                    <a:pt x="211" y="165"/>
                  </a:cubicBezTo>
                  <a:cubicBezTo>
                    <a:pt x="204" y="198"/>
                    <a:pt x="186" y="225"/>
                    <a:pt x="161" y="248"/>
                  </a:cubicBezTo>
                  <a:cubicBezTo>
                    <a:pt x="146" y="261"/>
                    <a:pt x="129" y="273"/>
                    <a:pt x="110" y="282"/>
                  </a:cubicBezTo>
                  <a:cubicBezTo>
                    <a:pt x="109" y="283"/>
                    <a:pt x="106" y="283"/>
                    <a:pt x="105" y="282"/>
                  </a:cubicBezTo>
                  <a:cubicBezTo>
                    <a:pt x="70" y="265"/>
                    <a:pt x="40" y="241"/>
                    <a:pt x="20" y="208"/>
                  </a:cubicBezTo>
                  <a:cubicBezTo>
                    <a:pt x="7" y="186"/>
                    <a:pt x="0" y="163"/>
                    <a:pt x="0" y="138"/>
                  </a:cubicBezTo>
                  <a:cubicBezTo>
                    <a:pt x="1" y="109"/>
                    <a:pt x="1" y="80"/>
                    <a:pt x="1" y="51"/>
                  </a:cubicBezTo>
                  <a:cubicBezTo>
                    <a:pt x="1" y="49"/>
                    <a:pt x="1" y="47"/>
                    <a:pt x="1" y="45"/>
                  </a:cubicBezTo>
                  <a:close/>
                  <a:moveTo>
                    <a:pt x="49" y="108"/>
                  </a:moveTo>
                  <a:cubicBezTo>
                    <a:pt x="49" y="110"/>
                    <a:pt x="48" y="111"/>
                    <a:pt x="48" y="112"/>
                  </a:cubicBezTo>
                  <a:cubicBezTo>
                    <a:pt x="48" y="135"/>
                    <a:pt x="48" y="159"/>
                    <a:pt x="48" y="183"/>
                  </a:cubicBezTo>
                  <a:cubicBezTo>
                    <a:pt x="48" y="186"/>
                    <a:pt x="50" y="187"/>
                    <a:pt x="53" y="188"/>
                  </a:cubicBezTo>
                  <a:cubicBezTo>
                    <a:pt x="70" y="195"/>
                    <a:pt x="86" y="203"/>
                    <a:pt x="103" y="210"/>
                  </a:cubicBezTo>
                  <a:cubicBezTo>
                    <a:pt x="105" y="211"/>
                    <a:pt x="108" y="211"/>
                    <a:pt x="110" y="210"/>
                  </a:cubicBezTo>
                  <a:cubicBezTo>
                    <a:pt x="127" y="203"/>
                    <a:pt x="144" y="195"/>
                    <a:pt x="161" y="188"/>
                  </a:cubicBezTo>
                  <a:cubicBezTo>
                    <a:pt x="164" y="187"/>
                    <a:pt x="166" y="185"/>
                    <a:pt x="166" y="182"/>
                  </a:cubicBezTo>
                  <a:cubicBezTo>
                    <a:pt x="165" y="159"/>
                    <a:pt x="166" y="136"/>
                    <a:pt x="166" y="113"/>
                  </a:cubicBezTo>
                  <a:cubicBezTo>
                    <a:pt x="166" y="111"/>
                    <a:pt x="165" y="110"/>
                    <a:pt x="165" y="108"/>
                  </a:cubicBezTo>
                  <a:cubicBezTo>
                    <a:pt x="160" y="108"/>
                    <a:pt x="155" y="108"/>
                    <a:pt x="149" y="108"/>
                  </a:cubicBezTo>
                  <a:cubicBezTo>
                    <a:pt x="149" y="100"/>
                    <a:pt x="150" y="93"/>
                    <a:pt x="149" y="86"/>
                  </a:cubicBezTo>
                  <a:cubicBezTo>
                    <a:pt x="148" y="69"/>
                    <a:pt x="140" y="57"/>
                    <a:pt x="125" y="50"/>
                  </a:cubicBezTo>
                  <a:cubicBezTo>
                    <a:pt x="111" y="43"/>
                    <a:pt x="96" y="44"/>
                    <a:pt x="83" y="53"/>
                  </a:cubicBezTo>
                  <a:cubicBezTo>
                    <a:pt x="71" y="62"/>
                    <a:pt x="65" y="74"/>
                    <a:pt x="64" y="88"/>
                  </a:cubicBezTo>
                  <a:cubicBezTo>
                    <a:pt x="64" y="95"/>
                    <a:pt x="64" y="101"/>
                    <a:pt x="64" y="108"/>
                  </a:cubicBezTo>
                  <a:cubicBezTo>
                    <a:pt x="59" y="108"/>
                    <a:pt x="54" y="108"/>
                    <a:pt x="49" y="108"/>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57" name="Freeform 246"/>
            <p:cNvSpPr>
              <a:spLocks noEditPoints="1"/>
            </p:cNvSpPr>
            <p:nvPr/>
          </p:nvSpPr>
          <p:spPr bwMode="gray">
            <a:xfrm>
              <a:off x="3722226" y="4161428"/>
              <a:ext cx="118121" cy="168958"/>
            </a:xfrm>
            <a:custGeom>
              <a:avLst/>
              <a:gdLst/>
              <a:ahLst/>
              <a:cxnLst>
                <a:cxn ang="0">
                  <a:pos x="1" y="65"/>
                </a:cxn>
                <a:cxn ang="0">
                  <a:pos x="16" y="65"/>
                </a:cxn>
                <a:cxn ang="0">
                  <a:pos x="16" y="45"/>
                </a:cxn>
                <a:cxn ang="0">
                  <a:pos x="35" y="10"/>
                </a:cxn>
                <a:cxn ang="0">
                  <a:pos x="77" y="7"/>
                </a:cxn>
                <a:cxn ang="0">
                  <a:pos x="101" y="43"/>
                </a:cxn>
                <a:cxn ang="0">
                  <a:pos x="101" y="65"/>
                </a:cxn>
                <a:cxn ang="0">
                  <a:pos x="117" y="65"/>
                </a:cxn>
                <a:cxn ang="0">
                  <a:pos x="118" y="70"/>
                </a:cxn>
                <a:cxn ang="0">
                  <a:pos x="118" y="139"/>
                </a:cxn>
                <a:cxn ang="0">
                  <a:pos x="113" y="145"/>
                </a:cxn>
                <a:cxn ang="0">
                  <a:pos x="62" y="167"/>
                </a:cxn>
                <a:cxn ang="0">
                  <a:pos x="55" y="167"/>
                </a:cxn>
                <a:cxn ang="0">
                  <a:pos x="5" y="145"/>
                </a:cxn>
                <a:cxn ang="0">
                  <a:pos x="0" y="140"/>
                </a:cxn>
                <a:cxn ang="0">
                  <a:pos x="0" y="69"/>
                </a:cxn>
                <a:cxn ang="0">
                  <a:pos x="1" y="65"/>
                </a:cxn>
                <a:cxn ang="0">
                  <a:pos x="32" y="64"/>
                </a:cxn>
                <a:cxn ang="0">
                  <a:pos x="85" y="64"/>
                </a:cxn>
                <a:cxn ang="0">
                  <a:pos x="85" y="43"/>
                </a:cxn>
                <a:cxn ang="0">
                  <a:pos x="62" y="19"/>
                </a:cxn>
                <a:cxn ang="0">
                  <a:pos x="34" y="38"/>
                </a:cxn>
                <a:cxn ang="0">
                  <a:pos x="32" y="64"/>
                </a:cxn>
                <a:cxn ang="0">
                  <a:pos x="68" y="133"/>
                </a:cxn>
                <a:cxn ang="0">
                  <a:pos x="64" y="113"/>
                </a:cxn>
                <a:cxn ang="0">
                  <a:pos x="66" y="109"/>
                </a:cxn>
                <a:cxn ang="0">
                  <a:pos x="74" y="90"/>
                </a:cxn>
                <a:cxn ang="0">
                  <a:pos x="60" y="79"/>
                </a:cxn>
                <a:cxn ang="0">
                  <a:pos x="44" y="90"/>
                </a:cxn>
                <a:cxn ang="0">
                  <a:pos x="51" y="108"/>
                </a:cxn>
                <a:cxn ang="0">
                  <a:pos x="53" y="114"/>
                </a:cxn>
                <a:cxn ang="0">
                  <a:pos x="50" y="133"/>
                </a:cxn>
                <a:cxn ang="0">
                  <a:pos x="68" y="133"/>
                </a:cxn>
              </a:cxnLst>
              <a:rect l="0" t="0" r="r" b="b"/>
              <a:pathLst>
                <a:path w="118" h="168">
                  <a:moveTo>
                    <a:pt x="1" y="65"/>
                  </a:moveTo>
                  <a:cubicBezTo>
                    <a:pt x="6" y="65"/>
                    <a:pt x="11" y="65"/>
                    <a:pt x="16" y="65"/>
                  </a:cubicBezTo>
                  <a:cubicBezTo>
                    <a:pt x="16" y="58"/>
                    <a:pt x="16" y="52"/>
                    <a:pt x="16" y="45"/>
                  </a:cubicBezTo>
                  <a:cubicBezTo>
                    <a:pt x="17" y="31"/>
                    <a:pt x="23" y="19"/>
                    <a:pt x="35" y="10"/>
                  </a:cubicBezTo>
                  <a:cubicBezTo>
                    <a:pt x="48" y="1"/>
                    <a:pt x="63" y="0"/>
                    <a:pt x="77" y="7"/>
                  </a:cubicBezTo>
                  <a:cubicBezTo>
                    <a:pt x="92" y="14"/>
                    <a:pt x="100" y="26"/>
                    <a:pt x="101" y="43"/>
                  </a:cubicBezTo>
                  <a:cubicBezTo>
                    <a:pt x="102" y="50"/>
                    <a:pt x="101" y="57"/>
                    <a:pt x="101" y="65"/>
                  </a:cubicBezTo>
                  <a:cubicBezTo>
                    <a:pt x="107" y="65"/>
                    <a:pt x="112" y="65"/>
                    <a:pt x="117" y="65"/>
                  </a:cubicBezTo>
                  <a:cubicBezTo>
                    <a:pt x="117" y="67"/>
                    <a:pt x="118" y="68"/>
                    <a:pt x="118" y="70"/>
                  </a:cubicBezTo>
                  <a:cubicBezTo>
                    <a:pt x="118" y="93"/>
                    <a:pt x="117" y="116"/>
                    <a:pt x="118" y="139"/>
                  </a:cubicBezTo>
                  <a:cubicBezTo>
                    <a:pt x="118" y="142"/>
                    <a:pt x="116" y="144"/>
                    <a:pt x="113" y="145"/>
                  </a:cubicBezTo>
                  <a:cubicBezTo>
                    <a:pt x="96" y="152"/>
                    <a:pt x="79" y="160"/>
                    <a:pt x="62" y="167"/>
                  </a:cubicBezTo>
                  <a:cubicBezTo>
                    <a:pt x="60" y="168"/>
                    <a:pt x="57" y="168"/>
                    <a:pt x="55" y="167"/>
                  </a:cubicBezTo>
                  <a:cubicBezTo>
                    <a:pt x="38" y="160"/>
                    <a:pt x="22" y="152"/>
                    <a:pt x="5" y="145"/>
                  </a:cubicBezTo>
                  <a:cubicBezTo>
                    <a:pt x="2" y="144"/>
                    <a:pt x="0" y="143"/>
                    <a:pt x="0" y="140"/>
                  </a:cubicBezTo>
                  <a:cubicBezTo>
                    <a:pt x="0" y="116"/>
                    <a:pt x="0" y="92"/>
                    <a:pt x="0" y="69"/>
                  </a:cubicBezTo>
                  <a:cubicBezTo>
                    <a:pt x="0" y="68"/>
                    <a:pt x="1" y="67"/>
                    <a:pt x="1" y="65"/>
                  </a:cubicBezTo>
                  <a:close/>
                  <a:moveTo>
                    <a:pt x="32" y="64"/>
                  </a:moveTo>
                  <a:cubicBezTo>
                    <a:pt x="50" y="64"/>
                    <a:pt x="68" y="64"/>
                    <a:pt x="85" y="64"/>
                  </a:cubicBezTo>
                  <a:cubicBezTo>
                    <a:pt x="85" y="57"/>
                    <a:pt x="86" y="50"/>
                    <a:pt x="85" y="43"/>
                  </a:cubicBezTo>
                  <a:cubicBezTo>
                    <a:pt x="85" y="30"/>
                    <a:pt x="74" y="20"/>
                    <a:pt x="62" y="19"/>
                  </a:cubicBezTo>
                  <a:cubicBezTo>
                    <a:pt x="49" y="17"/>
                    <a:pt x="36" y="26"/>
                    <a:pt x="34" y="38"/>
                  </a:cubicBezTo>
                  <a:cubicBezTo>
                    <a:pt x="32" y="47"/>
                    <a:pt x="32" y="55"/>
                    <a:pt x="32" y="64"/>
                  </a:cubicBezTo>
                  <a:close/>
                  <a:moveTo>
                    <a:pt x="68" y="133"/>
                  </a:moveTo>
                  <a:cubicBezTo>
                    <a:pt x="67" y="127"/>
                    <a:pt x="66" y="120"/>
                    <a:pt x="64" y="113"/>
                  </a:cubicBezTo>
                  <a:cubicBezTo>
                    <a:pt x="64" y="111"/>
                    <a:pt x="64" y="110"/>
                    <a:pt x="66" y="109"/>
                  </a:cubicBezTo>
                  <a:cubicBezTo>
                    <a:pt x="73" y="105"/>
                    <a:pt x="76" y="98"/>
                    <a:pt x="74" y="90"/>
                  </a:cubicBezTo>
                  <a:cubicBezTo>
                    <a:pt x="72" y="84"/>
                    <a:pt x="66" y="79"/>
                    <a:pt x="60" y="79"/>
                  </a:cubicBezTo>
                  <a:cubicBezTo>
                    <a:pt x="52" y="79"/>
                    <a:pt x="46" y="83"/>
                    <a:pt x="44" y="90"/>
                  </a:cubicBezTo>
                  <a:cubicBezTo>
                    <a:pt x="42" y="97"/>
                    <a:pt x="44" y="104"/>
                    <a:pt x="51" y="108"/>
                  </a:cubicBezTo>
                  <a:cubicBezTo>
                    <a:pt x="53" y="110"/>
                    <a:pt x="54" y="111"/>
                    <a:pt x="53" y="114"/>
                  </a:cubicBezTo>
                  <a:cubicBezTo>
                    <a:pt x="52" y="120"/>
                    <a:pt x="51" y="127"/>
                    <a:pt x="50" y="133"/>
                  </a:cubicBezTo>
                  <a:cubicBezTo>
                    <a:pt x="56" y="133"/>
                    <a:pt x="61" y="133"/>
                    <a:pt x="68" y="1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58" name="Freeform 247"/>
            <p:cNvSpPr>
              <a:spLocks/>
            </p:cNvSpPr>
            <p:nvPr/>
          </p:nvSpPr>
          <p:spPr bwMode="gray">
            <a:xfrm>
              <a:off x="3753626" y="4177876"/>
              <a:ext cx="55323" cy="47847"/>
            </a:xfrm>
            <a:custGeom>
              <a:avLst/>
              <a:gdLst/>
              <a:ahLst/>
              <a:cxnLst>
                <a:cxn ang="0">
                  <a:pos x="0" y="47"/>
                </a:cxn>
                <a:cxn ang="0">
                  <a:pos x="2" y="21"/>
                </a:cxn>
                <a:cxn ang="0">
                  <a:pos x="30" y="2"/>
                </a:cxn>
                <a:cxn ang="0">
                  <a:pos x="53" y="26"/>
                </a:cxn>
                <a:cxn ang="0">
                  <a:pos x="53" y="47"/>
                </a:cxn>
                <a:cxn ang="0">
                  <a:pos x="0" y="47"/>
                </a:cxn>
              </a:cxnLst>
              <a:rect l="0" t="0" r="r" b="b"/>
              <a:pathLst>
                <a:path w="54" h="47">
                  <a:moveTo>
                    <a:pt x="0" y="47"/>
                  </a:moveTo>
                  <a:cubicBezTo>
                    <a:pt x="0" y="38"/>
                    <a:pt x="0" y="30"/>
                    <a:pt x="2" y="21"/>
                  </a:cubicBezTo>
                  <a:cubicBezTo>
                    <a:pt x="4" y="9"/>
                    <a:pt x="17" y="0"/>
                    <a:pt x="30" y="2"/>
                  </a:cubicBezTo>
                  <a:cubicBezTo>
                    <a:pt x="42" y="3"/>
                    <a:pt x="53" y="13"/>
                    <a:pt x="53" y="26"/>
                  </a:cubicBezTo>
                  <a:cubicBezTo>
                    <a:pt x="54" y="33"/>
                    <a:pt x="53" y="40"/>
                    <a:pt x="53" y="47"/>
                  </a:cubicBezTo>
                  <a:cubicBezTo>
                    <a:pt x="36" y="47"/>
                    <a:pt x="18" y="47"/>
                    <a:pt x="0" y="47"/>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59" name="Freeform 248"/>
            <p:cNvSpPr>
              <a:spLocks/>
            </p:cNvSpPr>
            <p:nvPr/>
          </p:nvSpPr>
          <p:spPr bwMode="gray">
            <a:xfrm>
              <a:off x="3764092" y="4240674"/>
              <a:ext cx="34390" cy="55323"/>
            </a:xfrm>
            <a:custGeom>
              <a:avLst/>
              <a:gdLst/>
              <a:ahLst/>
              <a:cxnLst>
                <a:cxn ang="0">
                  <a:pos x="26" y="54"/>
                </a:cxn>
                <a:cxn ang="0">
                  <a:pos x="8" y="54"/>
                </a:cxn>
                <a:cxn ang="0">
                  <a:pos x="11" y="35"/>
                </a:cxn>
                <a:cxn ang="0">
                  <a:pos x="9" y="29"/>
                </a:cxn>
                <a:cxn ang="0">
                  <a:pos x="2" y="11"/>
                </a:cxn>
                <a:cxn ang="0">
                  <a:pos x="18" y="0"/>
                </a:cxn>
                <a:cxn ang="0">
                  <a:pos x="32" y="11"/>
                </a:cxn>
                <a:cxn ang="0">
                  <a:pos x="24" y="30"/>
                </a:cxn>
                <a:cxn ang="0">
                  <a:pos x="22" y="34"/>
                </a:cxn>
                <a:cxn ang="0">
                  <a:pos x="26" y="54"/>
                </a:cxn>
              </a:cxnLst>
              <a:rect l="0" t="0" r="r" b="b"/>
              <a:pathLst>
                <a:path w="34" h="54">
                  <a:moveTo>
                    <a:pt x="26" y="54"/>
                  </a:moveTo>
                  <a:cubicBezTo>
                    <a:pt x="19" y="54"/>
                    <a:pt x="14" y="54"/>
                    <a:pt x="8" y="54"/>
                  </a:cubicBezTo>
                  <a:cubicBezTo>
                    <a:pt x="9" y="48"/>
                    <a:pt x="10" y="41"/>
                    <a:pt x="11" y="35"/>
                  </a:cubicBezTo>
                  <a:cubicBezTo>
                    <a:pt x="12" y="32"/>
                    <a:pt x="11" y="31"/>
                    <a:pt x="9" y="29"/>
                  </a:cubicBezTo>
                  <a:cubicBezTo>
                    <a:pt x="2" y="25"/>
                    <a:pt x="0" y="18"/>
                    <a:pt x="2" y="11"/>
                  </a:cubicBezTo>
                  <a:cubicBezTo>
                    <a:pt x="4" y="4"/>
                    <a:pt x="10" y="0"/>
                    <a:pt x="18" y="0"/>
                  </a:cubicBezTo>
                  <a:cubicBezTo>
                    <a:pt x="24" y="0"/>
                    <a:pt x="30" y="5"/>
                    <a:pt x="32" y="11"/>
                  </a:cubicBezTo>
                  <a:cubicBezTo>
                    <a:pt x="34" y="19"/>
                    <a:pt x="31" y="26"/>
                    <a:pt x="24" y="30"/>
                  </a:cubicBezTo>
                  <a:cubicBezTo>
                    <a:pt x="22" y="31"/>
                    <a:pt x="22" y="32"/>
                    <a:pt x="22" y="34"/>
                  </a:cubicBezTo>
                  <a:cubicBezTo>
                    <a:pt x="24" y="41"/>
                    <a:pt x="25" y="48"/>
                    <a:pt x="26" y="54"/>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nvGrpSpPr>
          <p:cNvPr id="9" name="Group 159"/>
          <p:cNvGrpSpPr/>
          <p:nvPr/>
        </p:nvGrpSpPr>
        <p:grpSpPr bwMode="gray">
          <a:xfrm>
            <a:off x="6170612" y="4572000"/>
            <a:ext cx="421230" cy="418781"/>
            <a:chOff x="4852159" y="3598097"/>
            <a:chExt cx="591078" cy="587642"/>
          </a:xfrm>
          <a:solidFill>
            <a:srgbClr val="FF7700"/>
          </a:solidFill>
        </p:grpSpPr>
        <p:sp>
          <p:nvSpPr>
            <p:cNvPr id="161" name="Freeform 21"/>
            <p:cNvSpPr>
              <a:spLocks noEditPoints="1"/>
            </p:cNvSpPr>
            <p:nvPr/>
          </p:nvSpPr>
          <p:spPr bwMode="gray">
            <a:xfrm>
              <a:off x="4852159" y="3598097"/>
              <a:ext cx="591078" cy="487984"/>
            </a:xfrm>
            <a:custGeom>
              <a:avLst/>
              <a:gdLst/>
              <a:ahLst/>
              <a:cxnLst>
                <a:cxn ang="0">
                  <a:pos x="504" y="580"/>
                </a:cxn>
                <a:cxn ang="0">
                  <a:pos x="571" y="465"/>
                </a:cxn>
                <a:cxn ang="0">
                  <a:pos x="416" y="468"/>
                </a:cxn>
                <a:cxn ang="0">
                  <a:pos x="571" y="345"/>
                </a:cxn>
                <a:cxn ang="0">
                  <a:pos x="409" y="372"/>
                </a:cxn>
                <a:cxn ang="0">
                  <a:pos x="307" y="496"/>
                </a:cxn>
                <a:cxn ang="0">
                  <a:pos x="8" y="470"/>
                </a:cxn>
                <a:cxn ang="0">
                  <a:pos x="52" y="332"/>
                </a:cxn>
                <a:cxn ang="0">
                  <a:pos x="181" y="205"/>
                </a:cxn>
                <a:cxn ang="0">
                  <a:pos x="353" y="155"/>
                </a:cxn>
                <a:cxn ang="0">
                  <a:pos x="408" y="14"/>
                </a:cxn>
                <a:cxn ang="0">
                  <a:pos x="746" y="25"/>
                </a:cxn>
                <a:cxn ang="0">
                  <a:pos x="756" y="422"/>
                </a:cxn>
                <a:cxn ang="0">
                  <a:pos x="590" y="453"/>
                </a:cxn>
                <a:cxn ang="0">
                  <a:pos x="539" y="593"/>
                </a:cxn>
                <a:cxn ang="0">
                  <a:pos x="409" y="590"/>
                </a:cxn>
                <a:cxn ang="0">
                  <a:pos x="24" y="607"/>
                </a:cxn>
                <a:cxn ang="0">
                  <a:pos x="7" y="495"/>
                </a:cxn>
                <a:cxn ang="0">
                  <a:pos x="367" y="510"/>
                </a:cxn>
                <a:cxn ang="0">
                  <a:pos x="200" y="308"/>
                </a:cxn>
                <a:cxn ang="0">
                  <a:pos x="419" y="347"/>
                </a:cxn>
                <a:cxn ang="0">
                  <a:pos x="571" y="310"/>
                </a:cxn>
                <a:cxn ang="0">
                  <a:pos x="413" y="248"/>
                </a:cxn>
                <a:cxn ang="0">
                  <a:pos x="376" y="154"/>
                </a:cxn>
                <a:cxn ang="0">
                  <a:pos x="582" y="187"/>
                </a:cxn>
                <a:cxn ang="0">
                  <a:pos x="742" y="166"/>
                </a:cxn>
                <a:cxn ang="0">
                  <a:pos x="734" y="75"/>
                </a:cxn>
                <a:cxn ang="0">
                  <a:pos x="425" y="83"/>
                </a:cxn>
                <a:cxn ang="0">
                  <a:pos x="19" y="367"/>
                </a:cxn>
                <a:cxn ang="0">
                  <a:pos x="339" y="383"/>
                </a:cxn>
                <a:cxn ang="0">
                  <a:pos x="356" y="351"/>
                </a:cxn>
                <a:cxn ang="0">
                  <a:pos x="19" y="364"/>
                </a:cxn>
                <a:cxn ang="0">
                  <a:pos x="725" y="36"/>
                </a:cxn>
                <a:cxn ang="0">
                  <a:pos x="386" y="41"/>
                </a:cxn>
                <a:cxn ang="0">
                  <a:pos x="563" y="75"/>
                </a:cxn>
                <a:cxn ang="0">
                  <a:pos x="200" y="200"/>
                </a:cxn>
                <a:cxn ang="0">
                  <a:pos x="401" y="230"/>
                </a:cxn>
                <a:cxn ang="0">
                  <a:pos x="571" y="200"/>
                </a:cxn>
                <a:cxn ang="0">
                  <a:pos x="279" y="179"/>
                </a:cxn>
                <a:cxn ang="0">
                  <a:pos x="606" y="433"/>
                </a:cxn>
                <a:cxn ang="0">
                  <a:pos x="747" y="312"/>
                </a:cxn>
                <a:cxn ang="0">
                  <a:pos x="590" y="313"/>
                </a:cxn>
                <a:cxn ang="0">
                  <a:pos x="747" y="277"/>
                </a:cxn>
                <a:cxn ang="0">
                  <a:pos x="595" y="211"/>
                </a:cxn>
                <a:cxn ang="0">
                  <a:pos x="280" y="568"/>
                </a:cxn>
                <a:cxn ang="0">
                  <a:pos x="369" y="534"/>
                </a:cxn>
                <a:cxn ang="0">
                  <a:pos x="280" y="568"/>
                </a:cxn>
                <a:cxn ang="0">
                  <a:pos x="376" y="422"/>
                </a:cxn>
                <a:cxn ang="0">
                  <a:pos x="272" y="420"/>
                </a:cxn>
              </a:cxnLst>
              <a:rect l="0" t="0" r="r" b="b"/>
              <a:pathLst>
                <a:path w="766" h="631">
                  <a:moveTo>
                    <a:pt x="409" y="489"/>
                  </a:moveTo>
                  <a:cubicBezTo>
                    <a:pt x="409" y="523"/>
                    <a:pt x="409" y="555"/>
                    <a:pt x="409" y="588"/>
                  </a:cubicBezTo>
                  <a:cubicBezTo>
                    <a:pt x="413" y="588"/>
                    <a:pt x="416" y="588"/>
                    <a:pt x="419" y="588"/>
                  </a:cubicBezTo>
                  <a:cubicBezTo>
                    <a:pt x="447" y="586"/>
                    <a:pt x="476" y="584"/>
                    <a:pt x="504" y="580"/>
                  </a:cubicBezTo>
                  <a:cubicBezTo>
                    <a:pt x="523" y="578"/>
                    <a:pt x="542" y="574"/>
                    <a:pt x="560" y="567"/>
                  </a:cubicBezTo>
                  <a:cubicBezTo>
                    <a:pt x="560" y="567"/>
                    <a:pt x="561" y="567"/>
                    <a:pt x="562" y="566"/>
                  </a:cubicBezTo>
                  <a:cubicBezTo>
                    <a:pt x="569" y="564"/>
                    <a:pt x="572" y="560"/>
                    <a:pt x="572" y="552"/>
                  </a:cubicBezTo>
                  <a:cubicBezTo>
                    <a:pt x="571" y="523"/>
                    <a:pt x="571" y="494"/>
                    <a:pt x="571" y="465"/>
                  </a:cubicBezTo>
                  <a:cubicBezTo>
                    <a:pt x="571" y="464"/>
                    <a:pt x="571" y="462"/>
                    <a:pt x="571" y="460"/>
                  </a:cubicBezTo>
                  <a:cubicBezTo>
                    <a:pt x="519" y="481"/>
                    <a:pt x="464" y="484"/>
                    <a:pt x="409" y="487"/>
                  </a:cubicBezTo>
                  <a:cubicBezTo>
                    <a:pt x="409" y="480"/>
                    <a:pt x="409" y="475"/>
                    <a:pt x="409" y="468"/>
                  </a:cubicBezTo>
                  <a:cubicBezTo>
                    <a:pt x="412" y="468"/>
                    <a:pt x="414" y="468"/>
                    <a:pt x="416" y="468"/>
                  </a:cubicBezTo>
                  <a:cubicBezTo>
                    <a:pt x="458" y="466"/>
                    <a:pt x="500" y="462"/>
                    <a:pt x="541" y="451"/>
                  </a:cubicBezTo>
                  <a:cubicBezTo>
                    <a:pt x="550" y="449"/>
                    <a:pt x="558" y="445"/>
                    <a:pt x="566" y="441"/>
                  </a:cubicBezTo>
                  <a:cubicBezTo>
                    <a:pt x="570" y="440"/>
                    <a:pt x="571" y="436"/>
                    <a:pt x="571" y="431"/>
                  </a:cubicBezTo>
                  <a:cubicBezTo>
                    <a:pt x="571" y="402"/>
                    <a:pt x="571" y="373"/>
                    <a:pt x="571" y="345"/>
                  </a:cubicBezTo>
                  <a:cubicBezTo>
                    <a:pt x="571" y="343"/>
                    <a:pt x="571" y="341"/>
                    <a:pt x="571" y="339"/>
                  </a:cubicBezTo>
                  <a:cubicBezTo>
                    <a:pt x="546" y="351"/>
                    <a:pt x="519" y="356"/>
                    <a:pt x="491" y="359"/>
                  </a:cubicBezTo>
                  <a:cubicBezTo>
                    <a:pt x="464" y="363"/>
                    <a:pt x="437" y="364"/>
                    <a:pt x="409" y="367"/>
                  </a:cubicBezTo>
                  <a:cubicBezTo>
                    <a:pt x="409" y="368"/>
                    <a:pt x="409" y="370"/>
                    <a:pt x="409" y="372"/>
                  </a:cubicBezTo>
                  <a:cubicBezTo>
                    <a:pt x="409" y="399"/>
                    <a:pt x="409" y="427"/>
                    <a:pt x="409" y="454"/>
                  </a:cubicBezTo>
                  <a:cubicBezTo>
                    <a:pt x="409" y="461"/>
                    <a:pt x="407" y="467"/>
                    <a:pt x="401" y="470"/>
                  </a:cubicBezTo>
                  <a:cubicBezTo>
                    <a:pt x="393" y="475"/>
                    <a:pt x="384" y="479"/>
                    <a:pt x="375" y="483"/>
                  </a:cubicBezTo>
                  <a:cubicBezTo>
                    <a:pt x="353" y="490"/>
                    <a:pt x="330" y="493"/>
                    <a:pt x="307" y="496"/>
                  </a:cubicBezTo>
                  <a:cubicBezTo>
                    <a:pt x="268" y="500"/>
                    <a:pt x="229" y="502"/>
                    <a:pt x="190" y="501"/>
                  </a:cubicBezTo>
                  <a:cubicBezTo>
                    <a:pt x="143" y="500"/>
                    <a:pt x="96" y="498"/>
                    <a:pt x="50" y="487"/>
                  </a:cubicBezTo>
                  <a:cubicBezTo>
                    <a:pt x="39" y="485"/>
                    <a:pt x="28" y="480"/>
                    <a:pt x="17" y="476"/>
                  </a:cubicBezTo>
                  <a:cubicBezTo>
                    <a:pt x="14" y="475"/>
                    <a:pt x="11" y="472"/>
                    <a:pt x="8" y="470"/>
                  </a:cubicBezTo>
                  <a:cubicBezTo>
                    <a:pt x="3" y="466"/>
                    <a:pt x="0" y="461"/>
                    <a:pt x="0" y="454"/>
                  </a:cubicBezTo>
                  <a:cubicBezTo>
                    <a:pt x="1" y="426"/>
                    <a:pt x="0" y="397"/>
                    <a:pt x="0" y="369"/>
                  </a:cubicBezTo>
                  <a:cubicBezTo>
                    <a:pt x="0" y="360"/>
                    <a:pt x="4" y="353"/>
                    <a:pt x="11" y="348"/>
                  </a:cubicBezTo>
                  <a:cubicBezTo>
                    <a:pt x="24" y="339"/>
                    <a:pt x="38" y="335"/>
                    <a:pt x="52" y="332"/>
                  </a:cubicBezTo>
                  <a:cubicBezTo>
                    <a:pt x="81" y="325"/>
                    <a:pt x="111" y="322"/>
                    <a:pt x="140" y="320"/>
                  </a:cubicBezTo>
                  <a:cubicBezTo>
                    <a:pt x="153" y="320"/>
                    <a:pt x="165" y="319"/>
                    <a:pt x="178" y="319"/>
                  </a:cubicBezTo>
                  <a:cubicBezTo>
                    <a:pt x="182" y="319"/>
                    <a:pt x="181" y="316"/>
                    <a:pt x="181" y="313"/>
                  </a:cubicBezTo>
                  <a:cubicBezTo>
                    <a:pt x="181" y="277"/>
                    <a:pt x="182" y="241"/>
                    <a:pt x="181" y="205"/>
                  </a:cubicBezTo>
                  <a:cubicBezTo>
                    <a:pt x="181" y="196"/>
                    <a:pt x="185" y="189"/>
                    <a:pt x="192" y="185"/>
                  </a:cubicBezTo>
                  <a:cubicBezTo>
                    <a:pt x="204" y="176"/>
                    <a:pt x="217" y="172"/>
                    <a:pt x="231" y="169"/>
                  </a:cubicBezTo>
                  <a:cubicBezTo>
                    <a:pt x="259" y="162"/>
                    <a:pt x="288" y="159"/>
                    <a:pt x="316" y="157"/>
                  </a:cubicBezTo>
                  <a:cubicBezTo>
                    <a:pt x="329" y="156"/>
                    <a:pt x="341" y="156"/>
                    <a:pt x="353" y="155"/>
                  </a:cubicBezTo>
                  <a:cubicBezTo>
                    <a:pt x="358" y="155"/>
                    <a:pt x="357" y="153"/>
                    <a:pt x="357" y="150"/>
                  </a:cubicBezTo>
                  <a:cubicBezTo>
                    <a:pt x="357" y="117"/>
                    <a:pt x="358" y="84"/>
                    <a:pt x="357" y="51"/>
                  </a:cubicBezTo>
                  <a:cubicBezTo>
                    <a:pt x="357" y="42"/>
                    <a:pt x="361" y="35"/>
                    <a:pt x="368" y="30"/>
                  </a:cubicBezTo>
                  <a:cubicBezTo>
                    <a:pt x="381" y="22"/>
                    <a:pt x="394" y="18"/>
                    <a:pt x="408" y="14"/>
                  </a:cubicBezTo>
                  <a:cubicBezTo>
                    <a:pt x="437" y="8"/>
                    <a:pt x="466" y="4"/>
                    <a:pt x="496" y="3"/>
                  </a:cubicBezTo>
                  <a:cubicBezTo>
                    <a:pt x="521" y="1"/>
                    <a:pt x="545" y="0"/>
                    <a:pt x="570" y="0"/>
                  </a:cubicBezTo>
                  <a:cubicBezTo>
                    <a:pt x="617" y="1"/>
                    <a:pt x="664" y="3"/>
                    <a:pt x="711" y="13"/>
                  </a:cubicBezTo>
                  <a:cubicBezTo>
                    <a:pt x="723" y="16"/>
                    <a:pt x="734" y="21"/>
                    <a:pt x="746" y="25"/>
                  </a:cubicBezTo>
                  <a:cubicBezTo>
                    <a:pt x="751" y="27"/>
                    <a:pt x="755" y="30"/>
                    <a:pt x="759" y="33"/>
                  </a:cubicBezTo>
                  <a:cubicBezTo>
                    <a:pt x="764" y="37"/>
                    <a:pt x="766" y="42"/>
                    <a:pt x="766" y="49"/>
                  </a:cubicBezTo>
                  <a:cubicBezTo>
                    <a:pt x="766" y="167"/>
                    <a:pt x="766" y="286"/>
                    <a:pt x="766" y="404"/>
                  </a:cubicBezTo>
                  <a:cubicBezTo>
                    <a:pt x="766" y="412"/>
                    <a:pt x="762" y="418"/>
                    <a:pt x="756" y="422"/>
                  </a:cubicBezTo>
                  <a:cubicBezTo>
                    <a:pt x="746" y="430"/>
                    <a:pt x="733" y="434"/>
                    <a:pt x="721" y="437"/>
                  </a:cubicBezTo>
                  <a:cubicBezTo>
                    <a:pt x="696" y="444"/>
                    <a:pt x="670" y="447"/>
                    <a:pt x="645" y="449"/>
                  </a:cubicBezTo>
                  <a:cubicBezTo>
                    <a:pt x="628" y="450"/>
                    <a:pt x="611" y="451"/>
                    <a:pt x="595" y="452"/>
                  </a:cubicBezTo>
                  <a:cubicBezTo>
                    <a:pt x="593" y="452"/>
                    <a:pt x="592" y="452"/>
                    <a:pt x="590" y="453"/>
                  </a:cubicBezTo>
                  <a:cubicBezTo>
                    <a:pt x="590" y="455"/>
                    <a:pt x="590" y="457"/>
                    <a:pt x="590" y="459"/>
                  </a:cubicBezTo>
                  <a:cubicBezTo>
                    <a:pt x="590" y="491"/>
                    <a:pt x="590" y="523"/>
                    <a:pt x="590" y="555"/>
                  </a:cubicBezTo>
                  <a:cubicBezTo>
                    <a:pt x="590" y="566"/>
                    <a:pt x="586" y="573"/>
                    <a:pt x="577" y="579"/>
                  </a:cubicBezTo>
                  <a:cubicBezTo>
                    <a:pt x="565" y="586"/>
                    <a:pt x="552" y="590"/>
                    <a:pt x="539" y="593"/>
                  </a:cubicBezTo>
                  <a:cubicBezTo>
                    <a:pt x="511" y="600"/>
                    <a:pt x="482" y="603"/>
                    <a:pt x="454" y="604"/>
                  </a:cubicBezTo>
                  <a:cubicBezTo>
                    <a:pt x="440" y="605"/>
                    <a:pt x="426" y="606"/>
                    <a:pt x="413" y="607"/>
                  </a:cubicBezTo>
                  <a:cubicBezTo>
                    <a:pt x="412" y="607"/>
                    <a:pt x="411" y="607"/>
                    <a:pt x="409" y="607"/>
                  </a:cubicBezTo>
                  <a:cubicBezTo>
                    <a:pt x="409" y="601"/>
                    <a:pt x="409" y="596"/>
                    <a:pt x="409" y="590"/>
                  </a:cubicBezTo>
                  <a:cubicBezTo>
                    <a:pt x="393" y="609"/>
                    <a:pt x="370" y="613"/>
                    <a:pt x="348" y="618"/>
                  </a:cubicBezTo>
                  <a:cubicBezTo>
                    <a:pt x="314" y="625"/>
                    <a:pt x="280" y="627"/>
                    <a:pt x="246" y="629"/>
                  </a:cubicBezTo>
                  <a:cubicBezTo>
                    <a:pt x="196" y="631"/>
                    <a:pt x="146" y="629"/>
                    <a:pt x="96" y="623"/>
                  </a:cubicBezTo>
                  <a:cubicBezTo>
                    <a:pt x="72" y="621"/>
                    <a:pt x="47" y="617"/>
                    <a:pt x="24" y="607"/>
                  </a:cubicBezTo>
                  <a:cubicBezTo>
                    <a:pt x="20" y="606"/>
                    <a:pt x="17" y="604"/>
                    <a:pt x="14" y="603"/>
                  </a:cubicBezTo>
                  <a:cubicBezTo>
                    <a:pt x="5" y="597"/>
                    <a:pt x="0" y="591"/>
                    <a:pt x="0" y="579"/>
                  </a:cubicBezTo>
                  <a:cubicBezTo>
                    <a:pt x="1" y="549"/>
                    <a:pt x="0" y="520"/>
                    <a:pt x="0" y="490"/>
                  </a:cubicBezTo>
                  <a:cubicBezTo>
                    <a:pt x="3" y="492"/>
                    <a:pt x="5" y="494"/>
                    <a:pt x="7" y="495"/>
                  </a:cubicBezTo>
                  <a:cubicBezTo>
                    <a:pt x="19" y="504"/>
                    <a:pt x="34" y="508"/>
                    <a:pt x="49" y="511"/>
                  </a:cubicBezTo>
                  <a:cubicBezTo>
                    <a:pt x="80" y="519"/>
                    <a:pt x="113" y="523"/>
                    <a:pt x="145" y="524"/>
                  </a:cubicBezTo>
                  <a:cubicBezTo>
                    <a:pt x="173" y="525"/>
                    <a:pt x="202" y="526"/>
                    <a:pt x="230" y="525"/>
                  </a:cubicBezTo>
                  <a:cubicBezTo>
                    <a:pt x="276" y="525"/>
                    <a:pt x="322" y="521"/>
                    <a:pt x="367" y="510"/>
                  </a:cubicBezTo>
                  <a:cubicBezTo>
                    <a:pt x="382" y="506"/>
                    <a:pt x="397" y="501"/>
                    <a:pt x="409" y="489"/>
                  </a:cubicBezTo>
                  <a:close/>
                  <a:moveTo>
                    <a:pt x="200" y="225"/>
                  </a:moveTo>
                  <a:cubicBezTo>
                    <a:pt x="200" y="227"/>
                    <a:pt x="200" y="228"/>
                    <a:pt x="200" y="230"/>
                  </a:cubicBezTo>
                  <a:cubicBezTo>
                    <a:pt x="200" y="256"/>
                    <a:pt x="200" y="282"/>
                    <a:pt x="200" y="308"/>
                  </a:cubicBezTo>
                  <a:cubicBezTo>
                    <a:pt x="200" y="318"/>
                    <a:pt x="200" y="318"/>
                    <a:pt x="210" y="318"/>
                  </a:cubicBezTo>
                  <a:cubicBezTo>
                    <a:pt x="249" y="319"/>
                    <a:pt x="288" y="321"/>
                    <a:pt x="326" y="326"/>
                  </a:cubicBezTo>
                  <a:cubicBezTo>
                    <a:pt x="346" y="329"/>
                    <a:pt x="367" y="332"/>
                    <a:pt x="385" y="341"/>
                  </a:cubicBezTo>
                  <a:cubicBezTo>
                    <a:pt x="396" y="347"/>
                    <a:pt x="407" y="348"/>
                    <a:pt x="419" y="347"/>
                  </a:cubicBezTo>
                  <a:cubicBezTo>
                    <a:pt x="421" y="347"/>
                    <a:pt x="423" y="347"/>
                    <a:pt x="425" y="347"/>
                  </a:cubicBezTo>
                  <a:cubicBezTo>
                    <a:pt x="459" y="345"/>
                    <a:pt x="493" y="342"/>
                    <a:pt x="527" y="334"/>
                  </a:cubicBezTo>
                  <a:cubicBezTo>
                    <a:pt x="540" y="331"/>
                    <a:pt x="552" y="326"/>
                    <a:pt x="564" y="322"/>
                  </a:cubicBezTo>
                  <a:cubicBezTo>
                    <a:pt x="569" y="320"/>
                    <a:pt x="572" y="316"/>
                    <a:pt x="571" y="310"/>
                  </a:cubicBezTo>
                  <a:cubicBezTo>
                    <a:pt x="571" y="283"/>
                    <a:pt x="571" y="256"/>
                    <a:pt x="571" y="229"/>
                  </a:cubicBezTo>
                  <a:cubicBezTo>
                    <a:pt x="571" y="228"/>
                    <a:pt x="571" y="226"/>
                    <a:pt x="571" y="224"/>
                  </a:cubicBezTo>
                  <a:cubicBezTo>
                    <a:pt x="561" y="228"/>
                    <a:pt x="551" y="231"/>
                    <a:pt x="541" y="234"/>
                  </a:cubicBezTo>
                  <a:cubicBezTo>
                    <a:pt x="499" y="244"/>
                    <a:pt x="456" y="246"/>
                    <a:pt x="413" y="248"/>
                  </a:cubicBezTo>
                  <a:cubicBezTo>
                    <a:pt x="378" y="249"/>
                    <a:pt x="344" y="249"/>
                    <a:pt x="309" y="245"/>
                  </a:cubicBezTo>
                  <a:cubicBezTo>
                    <a:pt x="284" y="243"/>
                    <a:pt x="259" y="239"/>
                    <a:pt x="235" y="235"/>
                  </a:cubicBezTo>
                  <a:cubicBezTo>
                    <a:pt x="223" y="233"/>
                    <a:pt x="212" y="228"/>
                    <a:pt x="200" y="225"/>
                  </a:cubicBezTo>
                  <a:close/>
                  <a:moveTo>
                    <a:pt x="376" y="154"/>
                  </a:moveTo>
                  <a:cubicBezTo>
                    <a:pt x="377" y="154"/>
                    <a:pt x="378" y="154"/>
                    <a:pt x="379" y="154"/>
                  </a:cubicBezTo>
                  <a:cubicBezTo>
                    <a:pt x="409" y="156"/>
                    <a:pt x="439" y="156"/>
                    <a:pt x="469" y="158"/>
                  </a:cubicBezTo>
                  <a:cubicBezTo>
                    <a:pt x="495" y="160"/>
                    <a:pt x="521" y="164"/>
                    <a:pt x="547" y="171"/>
                  </a:cubicBezTo>
                  <a:cubicBezTo>
                    <a:pt x="559" y="174"/>
                    <a:pt x="573" y="177"/>
                    <a:pt x="582" y="187"/>
                  </a:cubicBezTo>
                  <a:cubicBezTo>
                    <a:pt x="587" y="193"/>
                    <a:pt x="593" y="193"/>
                    <a:pt x="600" y="192"/>
                  </a:cubicBezTo>
                  <a:cubicBezTo>
                    <a:pt x="601" y="192"/>
                    <a:pt x="603" y="192"/>
                    <a:pt x="605" y="192"/>
                  </a:cubicBezTo>
                  <a:cubicBezTo>
                    <a:pt x="637" y="191"/>
                    <a:pt x="669" y="187"/>
                    <a:pt x="700" y="180"/>
                  </a:cubicBezTo>
                  <a:cubicBezTo>
                    <a:pt x="715" y="177"/>
                    <a:pt x="729" y="174"/>
                    <a:pt x="742" y="166"/>
                  </a:cubicBezTo>
                  <a:cubicBezTo>
                    <a:pt x="746" y="164"/>
                    <a:pt x="747" y="162"/>
                    <a:pt x="747" y="158"/>
                  </a:cubicBezTo>
                  <a:cubicBezTo>
                    <a:pt x="747" y="130"/>
                    <a:pt x="747" y="102"/>
                    <a:pt x="747" y="75"/>
                  </a:cubicBezTo>
                  <a:cubicBezTo>
                    <a:pt x="747" y="73"/>
                    <a:pt x="747" y="72"/>
                    <a:pt x="747" y="70"/>
                  </a:cubicBezTo>
                  <a:cubicBezTo>
                    <a:pt x="742" y="71"/>
                    <a:pt x="738" y="73"/>
                    <a:pt x="734" y="75"/>
                  </a:cubicBezTo>
                  <a:cubicBezTo>
                    <a:pt x="730" y="76"/>
                    <a:pt x="725" y="77"/>
                    <a:pt x="721" y="78"/>
                  </a:cubicBezTo>
                  <a:cubicBezTo>
                    <a:pt x="679" y="89"/>
                    <a:pt x="637" y="92"/>
                    <a:pt x="594" y="93"/>
                  </a:cubicBezTo>
                  <a:cubicBezTo>
                    <a:pt x="561" y="94"/>
                    <a:pt x="529" y="93"/>
                    <a:pt x="496" y="91"/>
                  </a:cubicBezTo>
                  <a:cubicBezTo>
                    <a:pt x="472" y="90"/>
                    <a:pt x="449" y="87"/>
                    <a:pt x="425" y="83"/>
                  </a:cubicBezTo>
                  <a:cubicBezTo>
                    <a:pt x="409" y="81"/>
                    <a:pt x="392" y="76"/>
                    <a:pt x="376" y="69"/>
                  </a:cubicBezTo>
                  <a:cubicBezTo>
                    <a:pt x="376" y="98"/>
                    <a:pt x="376" y="126"/>
                    <a:pt x="376" y="154"/>
                  </a:cubicBezTo>
                  <a:close/>
                  <a:moveTo>
                    <a:pt x="19" y="364"/>
                  </a:moveTo>
                  <a:cubicBezTo>
                    <a:pt x="19" y="365"/>
                    <a:pt x="19" y="366"/>
                    <a:pt x="19" y="367"/>
                  </a:cubicBezTo>
                  <a:cubicBezTo>
                    <a:pt x="25" y="369"/>
                    <a:pt x="31" y="372"/>
                    <a:pt x="37" y="374"/>
                  </a:cubicBezTo>
                  <a:cubicBezTo>
                    <a:pt x="63" y="383"/>
                    <a:pt x="91" y="387"/>
                    <a:pt x="118" y="389"/>
                  </a:cubicBezTo>
                  <a:cubicBezTo>
                    <a:pt x="158" y="393"/>
                    <a:pt x="197" y="394"/>
                    <a:pt x="236" y="393"/>
                  </a:cubicBezTo>
                  <a:cubicBezTo>
                    <a:pt x="271" y="392"/>
                    <a:pt x="305" y="389"/>
                    <a:pt x="339" y="383"/>
                  </a:cubicBezTo>
                  <a:cubicBezTo>
                    <a:pt x="354" y="380"/>
                    <a:pt x="368" y="375"/>
                    <a:pt x="383" y="370"/>
                  </a:cubicBezTo>
                  <a:cubicBezTo>
                    <a:pt x="385" y="369"/>
                    <a:pt x="388" y="367"/>
                    <a:pt x="391" y="365"/>
                  </a:cubicBezTo>
                  <a:cubicBezTo>
                    <a:pt x="388" y="363"/>
                    <a:pt x="385" y="361"/>
                    <a:pt x="383" y="360"/>
                  </a:cubicBezTo>
                  <a:cubicBezTo>
                    <a:pt x="374" y="357"/>
                    <a:pt x="365" y="353"/>
                    <a:pt x="356" y="351"/>
                  </a:cubicBezTo>
                  <a:cubicBezTo>
                    <a:pt x="315" y="341"/>
                    <a:pt x="273" y="338"/>
                    <a:pt x="230" y="337"/>
                  </a:cubicBezTo>
                  <a:cubicBezTo>
                    <a:pt x="181" y="336"/>
                    <a:pt x="131" y="337"/>
                    <a:pt x="82" y="345"/>
                  </a:cubicBezTo>
                  <a:cubicBezTo>
                    <a:pt x="65" y="348"/>
                    <a:pt x="48" y="353"/>
                    <a:pt x="31" y="358"/>
                  </a:cubicBezTo>
                  <a:cubicBezTo>
                    <a:pt x="27" y="359"/>
                    <a:pt x="23" y="362"/>
                    <a:pt x="19" y="364"/>
                  </a:cubicBezTo>
                  <a:close/>
                  <a:moveTo>
                    <a:pt x="747" y="48"/>
                  </a:moveTo>
                  <a:cubicBezTo>
                    <a:pt x="747" y="48"/>
                    <a:pt x="747" y="47"/>
                    <a:pt x="747" y="46"/>
                  </a:cubicBezTo>
                  <a:cubicBezTo>
                    <a:pt x="745" y="45"/>
                    <a:pt x="743" y="43"/>
                    <a:pt x="740" y="42"/>
                  </a:cubicBezTo>
                  <a:cubicBezTo>
                    <a:pt x="735" y="40"/>
                    <a:pt x="730" y="38"/>
                    <a:pt x="725" y="36"/>
                  </a:cubicBezTo>
                  <a:cubicBezTo>
                    <a:pt x="700" y="29"/>
                    <a:pt x="675" y="25"/>
                    <a:pt x="650" y="23"/>
                  </a:cubicBezTo>
                  <a:cubicBezTo>
                    <a:pt x="608" y="19"/>
                    <a:pt x="567" y="18"/>
                    <a:pt x="526" y="20"/>
                  </a:cubicBezTo>
                  <a:cubicBezTo>
                    <a:pt x="494" y="21"/>
                    <a:pt x="463" y="23"/>
                    <a:pt x="433" y="29"/>
                  </a:cubicBezTo>
                  <a:cubicBezTo>
                    <a:pt x="417" y="32"/>
                    <a:pt x="401" y="37"/>
                    <a:pt x="386" y="41"/>
                  </a:cubicBezTo>
                  <a:cubicBezTo>
                    <a:pt x="382" y="42"/>
                    <a:pt x="379" y="45"/>
                    <a:pt x="375" y="47"/>
                  </a:cubicBezTo>
                  <a:cubicBezTo>
                    <a:pt x="380" y="50"/>
                    <a:pt x="383" y="52"/>
                    <a:pt x="386" y="53"/>
                  </a:cubicBezTo>
                  <a:cubicBezTo>
                    <a:pt x="399" y="57"/>
                    <a:pt x="411" y="61"/>
                    <a:pt x="424" y="64"/>
                  </a:cubicBezTo>
                  <a:cubicBezTo>
                    <a:pt x="470" y="73"/>
                    <a:pt x="517" y="75"/>
                    <a:pt x="563" y="75"/>
                  </a:cubicBezTo>
                  <a:cubicBezTo>
                    <a:pt x="601" y="76"/>
                    <a:pt x="639" y="74"/>
                    <a:pt x="677" y="68"/>
                  </a:cubicBezTo>
                  <a:cubicBezTo>
                    <a:pt x="696" y="65"/>
                    <a:pt x="716" y="62"/>
                    <a:pt x="734" y="55"/>
                  </a:cubicBezTo>
                  <a:cubicBezTo>
                    <a:pt x="739" y="53"/>
                    <a:pt x="743" y="51"/>
                    <a:pt x="747" y="48"/>
                  </a:cubicBezTo>
                  <a:close/>
                  <a:moveTo>
                    <a:pt x="200" y="200"/>
                  </a:moveTo>
                  <a:cubicBezTo>
                    <a:pt x="200" y="201"/>
                    <a:pt x="200" y="202"/>
                    <a:pt x="200" y="203"/>
                  </a:cubicBezTo>
                  <a:cubicBezTo>
                    <a:pt x="205" y="205"/>
                    <a:pt x="210" y="208"/>
                    <a:pt x="215" y="210"/>
                  </a:cubicBezTo>
                  <a:cubicBezTo>
                    <a:pt x="238" y="218"/>
                    <a:pt x="262" y="222"/>
                    <a:pt x="285" y="224"/>
                  </a:cubicBezTo>
                  <a:cubicBezTo>
                    <a:pt x="324" y="229"/>
                    <a:pt x="362" y="230"/>
                    <a:pt x="401" y="230"/>
                  </a:cubicBezTo>
                  <a:cubicBezTo>
                    <a:pt x="438" y="229"/>
                    <a:pt x="476" y="227"/>
                    <a:pt x="513" y="220"/>
                  </a:cubicBezTo>
                  <a:cubicBezTo>
                    <a:pt x="529" y="217"/>
                    <a:pt x="545" y="212"/>
                    <a:pt x="561" y="208"/>
                  </a:cubicBezTo>
                  <a:cubicBezTo>
                    <a:pt x="564" y="207"/>
                    <a:pt x="568" y="204"/>
                    <a:pt x="571" y="202"/>
                  </a:cubicBezTo>
                  <a:cubicBezTo>
                    <a:pt x="571" y="202"/>
                    <a:pt x="571" y="201"/>
                    <a:pt x="571" y="200"/>
                  </a:cubicBezTo>
                  <a:cubicBezTo>
                    <a:pt x="567" y="198"/>
                    <a:pt x="562" y="195"/>
                    <a:pt x="558" y="194"/>
                  </a:cubicBezTo>
                  <a:cubicBezTo>
                    <a:pt x="542" y="190"/>
                    <a:pt x="527" y="185"/>
                    <a:pt x="511" y="182"/>
                  </a:cubicBezTo>
                  <a:cubicBezTo>
                    <a:pt x="469" y="175"/>
                    <a:pt x="427" y="173"/>
                    <a:pt x="385" y="173"/>
                  </a:cubicBezTo>
                  <a:cubicBezTo>
                    <a:pt x="350" y="173"/>
                    <a:pt x="314" y="175"/>
                    <a:pt x="279" y="179"/>
                  </a:cubicBezTo>
                  <a:cubicBezTo>
                    <a:pt x="258" y="182"/>
                    <a:pt x="237" y="186"/>
                    <a:pt x="216" y="193"/>
                  </a:cubicBezTo>
                  <a:cubicBezTo>
                    <a:pt x="211" y="195"/>
                    <a:pt x="206" y="198"/>
                    <a:pt x="200" y="200"/>
                  </a:cubicBezTo>
                  <a:close/>
                  <a:moveTo>
                    <a:pt x="590" y="434"/>
                  </a:moveTo>
                  <a:cubicBezTo>
                    <a:pt x="596" y="434"/>
                    <a:pt x="601" y="433"/>
                    <a:pt x="606" y="433"/>
                  </a:cubicBezTo>
                  <a:cubicBezTo>
                    <a:pt x="638" y="432"/>
                    <a:pt x="671" y="429"/>
                    <a:pt x="702" y="422"/>
                  </a:cubicBezTo>
                  <a:cubicBezTo>
                    <a:pt x="716" y="419"/>
                    <a:pt x="728" y="415"/>
                    <a:pt x="741" y="410"/>
                  </a:cubicBezTo>
                  <a:cubicBezTo>
                    <a:pt x="746" y="409"/>
                    <a:pt x="747" y="406"/>
                    <a:pt x="747" y="400"/>
                  </a:cubicBezTo>
                  <a:cubicBezTo>
                    <a:pt x="747" y="371"/>
                    <a:pt x="747" y="341"/>
                    <a:pt x="747" y="312"/>
                  </a:cubicBezTo>
                  <a:cubicBezTo>
                    <a:pt x="747" y="310"/>
                    <a:pt x="747" y="308"/>
                    <a:pt x="747" y="306"/>
                  </a:cubicBezTo>
                  <a:cubicBezTo>
                    <a:pt x="697" y="327"/>
                    <a:pt x="643" y="329"/>
                    <a:pt x="590" y="332"/>
                  </a:cubicBezTo>
                  <a:cubicBezTo>
                    <a:pt x="590" y="366"/>
                    <a:pt x="590" y="399"/>
                    <a:pt x="590" y="434"/>
                  </a:cubicBezTo>
                  <a:close/>
                  <a:moveTo>
                    <a:pt x="590" y="313"/>
                  </a:moveTo>
                  <a:cubicBezTo>
                    <a:pt x="593" y="313"/>
                    <a:pt x="595" y="313"/>
                    <a:pt x="598" y="313"/>
                  </a:cubicBezTo>
                  <a:cubicBezTo>
                    <a:pt x="633" y="312"/>
                    <a:pt x="668" y="308"/>
                    <a:pt x="703" y="300"/>
                  </a:cubicBezTo>
                  <a:cubicBezTo>
                    <a:pt x="716" y="297"/>
                    <a:pt x="728" y="292"/>
                    <a:pt x="741" y="288"/>
                  </a:cubicBezTo>
                  <a:cubicBezTo>
                    <a:pt x="745" y="286"/>
                    <a:pt x="747" y="283"/>
                    <a:pt x="747" y="277"/>
                  </a:cubicBezTo>
                  <a:cubicBezTo>
                    <a:pt x="747" y="248"/>
                    <a:pt x="747" y="219"/>
                    <a:pt x="747" y="190"/>
                  </a:cubicBezTo>
                  <a:cubicBezTo>
                    <a:pt x="747" y="189"/>
                    <a:pt x="747" y="187"/>
                    <a:pt x="747" y="186"/>
                  </a:cubicBezTo>
                  <a:cubicBezTo>
                    <a:pt x="736" y="189"/>
                    <a:pt x="725" y="194"/>
                    <a:pt x="714" y="196"/>
                  </a:cubicBezTo>
                  <a:cubicBezTo>
                    <a:pt x="675" y="206"/>
                    <a:pt x="635" y="210"/>
                    <a:pt x="595" y="211"/>
                  </a:cubicBezTo>
                  <a:cubicBezTo>
                    <a:pt x="591" y="211"/>
                    <a:pt x="590" y="212"/>
                    <a:pt x="590" y="217"/>
                  </a:cubicBezTo>
                  <a:cubicBezTo>
                    <a:pt x="590" y="247"/>
                    <a:pt x="590" y="278"/>
                    <a:pt x="590" y="308"/>
                  </a:cubicBezTo>
                  <a:cubicBezTo>
                    <a:pt x="590" y="310"/>
                    <a:pt x="590" y="311"/>
                    <a:pt x="590" y="313"/>
                  </a:cubicBezTo>
                  <a:close/>
                  <a:moveTo>
                    <a:pt x="280" y="568"/>
                  </a:moveTo>
                  <a:cubicBezTo>
                    <a:pt x="290" y="567"/>
                    <a:pt x="303" y="566"/>
                    <a:pt x="317" y="564"/>
                  </a:cubicBezTo>
                  <a:cubicBezTo>
                    <a:pt x="337" y="562"/>
                    <a:pt x="357" y="559"/>
                    <a:pt x="375" y="552"/>
                  </a:cubicBezTo>
                  <a:cubicBezTo>
                    <a:pt x="382" y="549"/>
                    <a:pt x="384" y="544"/>
                    <a:pt x="382" y="539"/>
                  </a:cubicBezTo>
                  <a:cubicBezTo>
                    <a:pt x="380" y="534"/>
                    <a:pt x="375" y="532"/>
                    <a:pt x="369" y="534"/>
                  </a:cubicBezTo>
                  <a:cubicBezTo>
                    <a:pt x="357" y="537"/>
                    <a:pt x="344" y="541"/>
                    <a:pt x="332" y="543"/>
                  </a:cubicBezTo>
                  <a:cubicBezTo>
                    <a:pt x="313" y="546"/>
                    <a:pt x="294" y="547"/>
                    <a:pt x="276" y="549"/>
                  </a:cubicBezTo>
                  <a:cubicBezTo>
                    <a:pt x="269" y="550"/>
                    <a:pt x="265" y="552"/>
                    <a:pt x="264" y="557"/>
                  </a:cubicBezTo>
                  <a:cubicBezTo>
                    <a:pt x="262" y="564"/>
                    <a:pt x="268" y="568"/>
                    <a:pt x="280" y="568"/>
                  </a:cubicBezTo>
                  <a:close/>
                  <a:moveTo>
                    <a:pt x="277" y="439"/>
                  </a:moveTo>
                  <a:cubicBezTo>
                    <a:pt x="277" y="439"/>
                    <a:pt x="277" y="439"/>
                    <a:pt x="277" y="439"/>
                  </a:cubicBezTo>
                  <a:cubicBezTo>
                    <a:pt x="294" y="437"/>
                    <a:pt x="311" y="436"/>
                    <a:pt x="327" y="433"/>
                  </a:cubicBezTo>
                  <a:cubicBezTo>
                    <a:pt x="344" y="430"/>
                    <a:pt x="360" y="426"/>
                    <a:pt x="376" y="422"/>
                  </a:cubicBezTo>
                  <a:cubicBezTo>
                    <a:pt x="382" y="420"/>
                    <a:pt x="384" y="415"/>
                    <a:pt x="382" y="410"/>
                  </a:cubicBezTo>
                  <a:cubicBezTo>
                    <a:pt x="380" y="404"/>
                    <a:pt x="375" y="402"/>
                    <a:pt x="369" y="404"/>
                  </a:cubicBezTo>
                  <a:cubicBezTo>
                    <a:pt x="348" y="412"/>
                    <a:pt x="326" y="415"/>
                    <a:pt x="304" y="417"/>
                  </a:cubicBezTo>
                  <a:cubicBezTo>
                    <a:pt x="293" y="418"/>
                    <a:pt x="282" y="419"/>
                    <a:pt x="272" y="420"/>
                  </a:cubicBezTo>
                  <a:cubicBezTo>
                    <a:pt x="266" y="421"/>
                    <a:pt x="263" y="425"/>
                    <a:pt x="264" y="430"/>
                  </a:cubicBezTo>
                  <a:cubicBezTo>
                    <a:pt x="264" y="435"/>
                    <a:pt x="268" y="438"/>
                    <a:pt x="273" y="439"/>
                  </a:cubicBezTo>
                  <a:cubicBezTo>
                    <a:pt x="274" y="439"/>
                    <a:pt x="275" y="439"/>
                    <a:pt x="277" y="43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62" name="Freeform 22"/>
            <p:cNvSpPr>
              <a:spLocks noEditPoints="1"/>
            </p:cNvSpPr>
            <p:nvPr/>
          </p:nvSpPr>
          <p:spPr bwMode="gray">
            <a:xfrm>
              <a:off x="4852159" y="4075771"/>
              <a:ext cx="316158" cy="109968"/>
            </a:xfrm>
            <a:custGeom>
              <a:avLst/>
              <a:gdLst/>
              <a:ahLst/>
              <a:cxnLst>
                <a:cxn ang="0">
                  <a:pos x="409" y="0"/>
                </a:cxn>
                <a:cxn ang="0">
                  <a:pos x="409" y="5"/>
                </a:cxn>
                <a:cxn ang="0">
                  <a:pos x="409" y="92"/>
                </a:cxn>
                <a:cxn ang="0">
                  <a:pos x="401" y="109"/>
                </a:cxn>
                <a:cxn ang="0">
                  <a:pos x="370" y="124"/>
                </a:cxn>
                <a:cxn ang="0">
                  <a:pos x="293" y="137"/>
                </a:cxn>
                <a:cxn ang="0">
                  <a:pos x="183" y="141"/>
                </a:cxn>
                <a:cxn ang="0">
                  <a:pos x="46" y="126"/>
                </a:cxn>
                <a:cxn ang="0">
                  <a:pos x="17" y="115"/>
                </a:cxn>
                <a:cxn ang="0">
                  <a:pos x="0" y="88"/>
                </a:cxn>
                <a:cxn ang="0">
                  <a:pos x="0" y="6"/>
                </a:cxn>
                <a:cxn ang="0">
                  <a:pos x="0" y="1"/>
                </a:cxn>
                <a:cxn ang="0">
                  <a:pos x="10" y="8"/>
                </a:cxn>
                <a:cxn ang="0">
                  <a:pos x="55" y="23"/>
                </a:cxn>
                <a:cxn ang="0">
                  <a:pos x="155" y="35"/>
                </a:cxn>
                <a:cxn ang="0">
                  <a:pos x="277" y="34"/>
                </a:cxn>
                <a:cxn ang="0">
                  <a:pos x="377" y="17"/>
                </a:cxn>
                <a:cxn ang="0">
                  <a:pos x="409" y="0"/>
                </a:cxn>
                <a:cxn ang="0">
                  <a:pos x="274" y="80"/>
                </a:cxn>
                <a:cxn ang="0">
                  <a:pos x="325" y="74"/>
                </a:cxn>
                <a:cxn ang="0">
                  <a:pos x="376" y="63"/>
                </a:cxn>
                <a:cxn ang="0">
                  <a:pos x="382" y="50"/>
                </a:cxn>
                <a:cxn ang="0">
                  <a:pos x="369" y="45"/>
                </a:cxn>
                <a:cxn ang="0">
                  <a:pos x="310" y="57"/>
                </a:cxn>
                <a:cxn ang="0">
                  <a:pos x="274" y="61"/>
                </a:cxn>
                <a:cxn ang="0">
                  <a:pos x="264" y="71"/>
                </a:cxn>
                <a:cxn ang="0">
                  <a:pos x="274" y="80"/>
                </a:cxn>
              </a:cxnLst>
              <a:rect l="0" t="0" r="r" b="b"/>
              <a:pathLst>
                <a:path w="409" h="142">
                  <a:moveTo>
                    <a:pt x="409" y="0"/>
                  </a:moveTo>
                  <a:cubicBezTo>
                    <a:pt x="409" y="2"/>
                    <a:pt x="409" y="4"/>
                    <a:pt x="409" y="5"/>
                  </a:cubicBezTo>
                  <a:cubicBezTo>
                    <a:pt x="409" y="34"/>
                    <a:pt x="409" y="63"/>
                    <a:pt x="409" y="92"/>
                  </a:cubicBezTo>
                  <a:cubicBezTo>
                    <a:pt x="409" y="100"/>
                    <a:pt x="406" y="105"/>
                    <a:pt x="401" y="109"/>
                  </a:cubicBezTo>
                  <a:cubicBezTo>
                    <a:pt x="392" y="117"/>
                    <a:pt x="381" y="121"/>
                    <a:pt x="370" y="124"/>
                  </a:cubicBezTo>
                  <a:cubicBezTo>
                    <a:pt x="345" y="131"/>
                    <a:pt x="319" y="135"/>
                    <a:pt x="293" y="137"/>
                  </a:cubicBezTo>
                  <a:cubicBezTo>
                    <a:pt x="256" y="141"/>
                    <a:pt x="219" y="142"/>
                    <a:pt x="183" y="141"/>
                  </a:cubicBezTo>
                  <a:cubicBezTo>
                    <a:pt x="137" y="139"/>
                    <a:pt x="91" y="137"/>
                    <a:pt x="46" y="126"/>
                  </a:cubicBezTo>
                  <a:cubicBezTo>
                    <a:pt x="36" y="123"/>
                    <a:pt x="26" y="119"/>
                    <a:pt x="17" y="115"/>
                  </a:cubicBezTo>
                  <a:cubicBezTo>
                    <a:pt x="5" y="110"/>
                    <a:pt x="0" y="101"/>
                    <a:pt x="0" y="88"/>
                  </a:cubicBezTo>
                  <a:cubicBezTo>
                    <a:pt x="1" y="61"/>
                    <a:pt x="0" y="34"/>
                    <a:pt x="0" y="6"/>
                  </a:cubicBezTo>
                  <a:cubicBezTo>
                    <a:pt x="0" y="5"/>
                    <a:pt x="0" y="3"/>
                    <a:pt x="0" y="1"/>
                  </a:cubicBezTo>
                  <a:cubicBezTo>
                    <a:pt x="4" y="3"/>
                    <a:pt x="7" y="6"/>
                    <a:pt x="10" y="8"/>
                  </a:cubicBezTo>
                  <a:cubicBezTo>
                    <a:pt x="24" y="16"/>
                    <a:pt x="39" y="20"/>
                    <a:pt x="55" y="23"/>
                  </a:cubicBezTo>
                  <a:cubicBezTo>
                    <a:pt x="88" y="30"/>
                    <a:pt x="122" y="33"/>
                    <a:pt x="155" y="35"/>
                  </a:cubicBezTo>
                  <a:cubicBezTo>
                    <a:pt x="196" y="37"/>
                    <a:pt x="236" y="37"/>
                    <a:pt x="277" y="34"/>
                  </a:cubicBezTo>
                  <a:cubicBezTo>
                    <a:pt x="311" y="31"/>
                    <a:pt x="344" y="27"/>
                    <a:pt x="377" y="17"/>
                  </a:cubicBezTo>
                  <a:cubicBezTo>
                    <a:pt x="388" y="14"/>
                    <a:pt x="399" y="9"/>
                    <a:pt x="409" y="0"/>
                  </a:cubicBezTo>
                  <a:close/>
                  <a:moveTo>
                    <a:pt x="274" y="80"/>
                  </a:moveTo>
                  <a:cubicBezTo>
                    <a:pt x="291" y="78"/>
                    <a:pt x="308" y="77"/>
                    <a:pt x="325" y="74"/>
                  </a:cubicBezTo>
                  <a:cubicBezTo>
                    <a:pt x="342" y="72"/>
                    <a:pt x="359" y="67"/>
                    <a:pt x="376" y="63"/>
                  </a:cubicBezTo>
                  <a:cubicBezTo>
                    <a:pt x="382" y="61"/>
                    <a:pt x="384" y="56"/>
                    <a:pt x="382" y="50"/>
                  </a:cubicBezTo>
                  <a:cubicBezTo>
                    <a:pt x="380" y="45"/>
                    <a:pt x="375" y="43"/>
                    <a:pt x="369" y="45"/>
                  </a:cubicBezTo>
                  <a:cubicBezTo>
                    <a:pt x="350" y="52"/>
                    <a:pt x="330" y="55"/>
                    <a:pt x="310" y="57"/>
                  </a:cubicBezTo>
                  <a:cubicBezTo>
                    <a:pt x="298" y="59"/>
                    <a:pt x="286" y="59"/>
                    <a:pt x="274" y="61"/>
                  </a:cubicBezTo>
                  <a:cubicBezTo>
                    <a:pt x="267" y="61"/>
                    <a:pt x="263" y="65"/>
                    <a:pt x="264" y="71"/>
                  </a:cubicBezTo>
                  <a:cubicBezTo>
                    <a:pt x="264" y="76"/>
                    <a:pt x="268" y="80"/>
                    <a:pt x="274" y="8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63" name="Freeform 23"/>
            <p:cNvSpPr>
              <a:spLocks/>
            </p:cNvSpPr>
            <p:nvPr/>
          </p:nvSpPr>
          <p:spPr bwMode="gray">
            <a:xfrm>
              <a:off x="5202682" y="3884472"/>
              <a:ext cx="74458" cy="25201"/>
            </a:xfrm>
            <a:custGeom>
              <a:avLst/>
              <a:gdLst/>
              <a:ahLst/>
              <a:cxnLst>
                <a:cxn ang="0">
                  <a:pos x="12" y="32"/>
                </a:cxn>
                <a:cxn ang="0">
                  <a:pos x="6" y="31"/>
                </a:cxn>
                <a:cxn ang="0">
                  <a:pos x="1" y="21"/>
                </a:cxn>
                <a:cxn ang="0">
                  <a:pos x="9" y="14"/>
                </a:cxn>
                <a:cxn ang="0">
                  <a:pos x="54" y="8"/>
                </a:cxn>
                <a:cxn ang="0">
                  <a:pos x="82" y="2"/>
                </a:cxn>
                <a:cxn ang="0">
                  <a:pos x="95" y="7"/>
                </a:cxn>
                <a:cxn ang="0">
                  <a:pos x="87" y="20"/>
                </a:cxn>
                <a:cxn ang="0">
                  <a:pos x="26" y="31"/>
                </a:cxn>
                <a:cxn ang="0">
                  <a:pos x="12" y="32"/>
                </a:cxn>
              </a:cxnLst>
              <a:rect l="0" t="0" r="r" b="b"/>
              <a:pathLst>
                <a:path w="97" h="32">
                  <a:moveTo>
                    <a:pt x="12" y="32"/>
                  </a:moveTo>
                  <a:cubicBezTo>
                    <a:pt x="11" y="32"/>
                    <a:pt x="8" y="32"/>
                    <a:pt x="6" y="31"/>
                  </a:cubicBezTo>
                  <a:cubicBezTo>
                    <a:pt x="2" y="29"/>
                    <a:pt x="0" y="26"/>
                    <a:pt x="1" y="21"/>
                  </a:cubicBezTo>
                  <a:cubicBezTo>
                    <a:pt x="2" y="17"/>
                    <a:pt x="5" y="14"/>
                    <a:pt x="9" y="14"/>
                  </a:cubicBezTo>
                  <a:cubicBezTo>
                    <a:pt x="24" y="12"/>
                    <a:pt x="39" y="10"/>
                    <a:pt x="54" y="8"/>
                  </a:cubicBezTo>
                  <a:cubicBezTo>
                    <a:pt x="64" y="7"/>
                    <a:pt x="73" y="4"/>
                    <a:pt x="82" y="2"/>
                  </a:cubicBezTo>
                  <a:cubicBezTo>
                    <a:pt x="89" y="0"/>
                    <a:pt x="94" y="2"/>
                    <a:pt x="95" y="7"/>
                  </a:cubicBezTo>
                  <a:cubicBezTo>
                    <a:pt x="97" y="13"/>
                    <a:pt x="94" y="17"/>
                    <a:pt x="87" y="20"/>
                  </a:cubicBezTo>
                  <a:cubicBezTo>
                    <a:pt x="67" y="26"/>
                    <a:pt x="47" y="29"/>
                    <a:pt x="26" y="31"/>
                  </a:cubicBezTo>
                  <a:cubicBezTo>
                    <a:pt x="22" y="31"/>
                    <a:pt x="18" y="32"/>
                    <a:pt x="12"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64" name="Freeform 24"/>
            <p:cNvSpPr>
              <a:spLocks/>
            </p:cNvSpPr>
            <p:nvPr/>
          </p:nvSpPr>
          <p:spPr bwMode="gray">
            <a:xfrm>
              <a:off x="5203827" y="3977258"/>
              <a:ext cx="73312" cy="25201"/>
            </a:xfrm>
            <a:custGeom>
              <a:avLst/>
              <a:gdLst/>
              <a:ahLst/>
              <a:cxnLst>
                <a:cxn ang="0">
                  <a:pos x="11" y="33"/>
                </a:cxn>
                <a:cxn ang="0">
                  <a:pos x="0" y="24"/>
                </a:cxn>
                <a:cxn ang="0">
                  <a:pos x="10" y="14"/>
                </a:cxn>
                <a:cxn ang="0">
                  <a:pos x="66" y="6"/>
                </a:cxn>
                <a:cxn ang="0">
                  <a:pos x="82" y="2"/>
                </a:cxn>
                <a:cxn ang="0">
                  <a:pos x="94" y="8"/>
                </a:cxn>
                <a:cxn ang="0">
                  <a:pos x="87" y="20"/>
                </a:cxn>
                <a:cxn ang="0">
                  <a:pos x="29" y="31"/>
                </a:cxn>
                <a:cxn ang="0">
                  <a:pos x="11" y="33"/>
                </a:cxn>
              </a:cxnLst>
              <a:rect l="0" t="0" r="r" b="b"/>
              <a:pathLst>
                <a:path w="96" h="33">
                  <a:moveTo>
                    <a:pt x="11" y="33"/>
                  </a:moveTo>
                  <a:cubicBezTo>
                    <a:pt x="5" y="33"/>
                    <a:pt x="0" y="30"/>
                    <a:pt x="0" y="24"/>
                  </a:cubicBezTo>
                  <a:cubicBezTo>
                    <a:pt x="0" y="18"/>
                    <a:pt x="4" y="15"/>
                    <a:pt x="10" y="14"/>
                  </a:cubicBezTo>
                  <a:cubicBezTo>
                    <a:pt x="29" y="11"/>
                    <a:pt x="47" y="9"/>
                    <a:pt x="66" y="6"/>
                  </a:cubicBezTo>
                  <a:cubicBezTo>
                    <a:pt x="71" y="5"/>
                    <a:pt x="76" y="3"/>
                    <a:pt x="82" y="2"/>
                  </a:cubicBezTo>
                  <a:cubicBezTo>
                    <a:pt x="88" y="0"/>
                    <a:pt x="93" y="3"/>
                    <a:pt x="94" y="8"/>
                  </a:cubicBezTo>
                  <a:cubicBezTo>
                    <a:pt x="96" y="13"/>
                    <a:pt x="93" y="18"/>
                    <a:pt x="87" y="20"/>
                  </a:cubicBezTo>
                  <a:cubicBezTo>
                    <a:pt x="68" y="26"/>
                    <a:pt x="49" y="29"/>
                    <a:pt x="29" y="31"/>
                  </a:cubicBezTo>
                  <a:cubicBezTo>
                    <a:pt x="23" y="32"/>
                    <a:pt x="17" y="32"/>
                    <a:pt x="11"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65" name="Freeform 35"/>
            <p:cNvSpPr>
              <a:spLocks/>
            </p:cNvSpPr>
            <p:nvPr/>
          </p:nvSpPr>
          <p:spPr bwMode="gray">
            <a:xfrm>
              <a:off x="5203827" y="3795123"/>
              <a:ext cx="73312" cy="25201"/>
            </a:xfrm>
            <a:custGeom>
              <a:avLst/>
              <a:gdLst/>
              <a:ahLst/>
              <a:cxnLst>
                <a:cxn ang="0">
                  <a:pos x="14" y="33"/>
                </a:cxn>
                <a:cxn ang="0">
                  <a:pos x="0" y="24"/>
                </a:cxn>
                <a:cxn ang="0">
                  <a:pos x="10" y="14"/>
                </a:cxn>
                <a:cxn ang="0">
                  <a:pos x="74" y="4"/>
                </a:cxn>
                <a:cxn ang="0">
                  <a:pos x="82" y="2"/>
                </a:cxn>
                <a:cxn ang="0">
                  <a:pos x="94" y="8"/>
                </a:cxn>
                <a:cxn ang="0">
                  <a:pos x="88" y="19"/>
                </a:cxn>
                <a:cxn ang="0">
                  <a:pos x="46" y="29"/>
                </a:cxn>
                <a:cxn ang="0">
                  <a:pos x="14" y="33"/>
                </a:cxn>
              </a:cxnLst>
              <a:rect l="0" t="0" r="r" b="b"/>
              <a:pathLst>
                <a:path w="96" h="33">
                  <a:moveTo>
                    <a:pt x="14" y="33"/>
                  </a:moveTo>
                  <a:cubicBezTo>
                    <a:pt x="5" y="33"/>
                    <a:pt x="1" y="30"/>
                    <a:pt x="0" y="24"/>
                  </a:cubicBezTo>
                  <a:cubicBezTo>
                    <a:pt x="0" y="18"/>
                    <a:pt x="3" y="15"/>
                    <a:pt x="10" y="14"/>
                  </a:cubicBezTo>
                  <a:cubicBezTo>
                    <a:pt x="32" y="12"/>
                    <a:pt x="53" y="10"/>
                    <a:pt x="74" y="4"/>
                  </a:cubicBezTo>
                  <a:cubicBezTo>
                    <a:pt x="77" y="3"/>
                    <a:pt x="79" y="2"/>
                    <a:pt x="82" y="2"/>
                  </a:cubicBezTo>
                  <a:cubicBezTo>
                    <a:pt x="88" y="0"/>
                    <a:pt x="93" y="3"/>
                    <a:pt x="94" y="8"/>
                  </a:cubicBezTo>
                  <a:cubicBezTo>
                    <a:pt x="96" y="13"/>
                    <a:pt x="94" y="18"/>
                    <a:pt x="88" y="19"/>
                  </a:cubicBezTo>
                  <a:cubicBezTo>
                    <a:pt x="74" y="23"/>
                    <a:pt x="60" y="26"/>
                    <a:pt x="46" y="29"/>
                  </a:cubicBezTo>
                  <a:cubicBezTo>
                    <a:pt x="34" y="31"/>
                    <a:pt x="23" y="32"/>
                    <a:pt x="14"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66" name="Freeform 36"/>
            <p:cNvSpPr>
              <a:spLocks/>
            </p:cNvSpPr>
            <p:nvPr/>
          </p:nvSpPr>
          <p:spPr bwMode="gray">
            <a:xfrm>
              <a:off x="5338996" y="3675991"/>
              <a:ext cx="74458" cy="26346"/>
            </a:xfrm>
            <a:custGeom>
              <a:avLst/>
              <a:gdLst/>
              <a:ahLst/>
              <a:cxnLst>
                <a:cxn ang="0">
                  <a:pos x="15" y="32"/>
                </a:cxn>
                <a:cxn ang="0">
                  <a:pos x="1" y="22"/>
                </a:cxn>
                <a:cxn ang="0">
                  <a:pos x="10" y="14"/>
                </a:cxn>
                <a:cxn ang="0">
                  <a:pos x="54" y="8"/>
                </a:cxn>
                <a:cxn ang="0">
                  <a:pos x="82" y="2"/>
                </a:cxn>
                <a:cxn ang="0">
                  <a:pos x="95" y="7"/>
                </a:cxn>
                <a:cxn ang="0">
                  <a:pos x="88" y="19"/>
                </a:cxn>
                <a:cxn ang="0">
                  <a:pos x="34" y="30"/>
                </a:cxn>
                <a:cxn ang="0">
                  <a:pos x="15" y="32"/>
                </a:cxn>
              </a:cxnLst>
              <a:rect l="0" t="0" r="r" b="b"/>
              <a:pathLst>
                <a:path w="97" h="33">
                  <a:moveTo>
                    <a:pt x="15" y="32"/>
                  </a:moveTo>
                  <a:cubicBezTo>
                    <a:pt x="5" y="33"/>
                    <a:pt x="0" y="28"/>
                    <a:pt x="1" y="22"/>
                  </a:cubicBezTo>
                  <a:cubicBezTo>
                    <a:pt x="2" y="17"/>
                    <a:pt x="5" y="14"/>
                    <a:pt x="10" y="14"/>
                  </a:cubicBezTo>
                  <a:cubicBezTo>
                    <a:pt x="25" y="12"/>
                    <a:pt x="39" y="11"/>
                    <a:pt x="54" y="8"/>
                  </a:cubicBezTo>
                  <a:cubicBezTo>
                    <a:pt x="63" y="7"/>
                    <a:pt x="73" y="4"/>
                    <a:pt x="82" y="2"/>
                  </a:cubicBezTo>
                  <a:cubicBezTo>
                    <a:pt x="89" y="0"/>
                    <a:pt x="94" y="2"/>
                    <a:pt x="95" y="7"/>
                  </a:cubicBezTo>
                  <a:cubicBezTo>
                    <a:pt x="97" y="13"/>
                    <a:pt x="95" y="18"/>
                    <a:pt x="88" y="19"/>
                  </a:cubicBezTo>
                  <a:cubicBezTo>
                    <a:pt x="70" y="23"/>
                    <a:pt x="52" y="27"/>
                    <a:pt x="34" y="30"/>
                  </a:cubicBezTo>
                  <a:cubicBezTo>
                    <a:pt x="27" y="31"/>
                    <a:pt x="20" y="32"/>
                    <a:pt x="15"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67" name="Freeform 37"/>
            <p:cNvSpPr>
              <a:spLocks/>
            </p:cNvSpPr>
            <p:nvPr/>
          </p:nvSpPr>
          <p:spPr bwMode="gray">
            <a:xfrm>
              <a:off x="5338996" y="3858126"/>
              <a:ext cx="74458" cy="25201"/>
            </a:xfrm>
            <a:custGeom>
              <a:avLst/>
              <a:gdLst/>
              <a:ahLst/>
              <a:cxnLst>
                <a:cxn ang="0">
                  <a:pos x="14" y="32"/>
                </a:cxn>
                <a:cxn ang="0">
                  <a:pos x="0" y="24"/>
                </a:cxn>
                <a:cxn ang="0">
                  <a:pos x="10" y="14"/>
                </a:cxn>
                <a:cxn ang="0">
                  <a:pos x="13" y="13"/>
                </a:cxn>
                <a:cxn ang="0">
                  <a:pos x="70" y="5"/>
                </a:cxn>
                <a:cxn ang="0">
                  <a:pos x="82" y="1"/>
                </a:cxn>
                <a:cxn ang="0">
                  <a:pos x="94" y="7"/>
                </a:cxn>
                <a:cxn ang="0">
                  <a:pos x="88" y="19"/>
                </a:cxn>
                <a:cxn ang="0">
                  <a:pos x="39" y="29"/>
                </a:cxn>
                <a:cxn ang="0">
                  <a:pos x="14" y="32"/>
                </a:cxn>
              </a:cxnLst>
              <a:rect l="0" t="0" r="r" b="b"/>
              <a:pathLst>
                <a:path w="96" h="33">
                  <a:moveTo>
                    <a:pt x="14" y="32"/>
                  </a:moveTo>
                  <a:cubicBezTo>
                    <a:pt x="5" y="33"/>
                    <a:pt x="1" y="29"/>
                    <a:pt x="0" y="24"/>
                  </a:cubicBezTo>
                  <a:cubicBezTo>
                    <a:pt x="0" y="18"/>
                    <a:pt x="4" y="14"/>
                    <a:pt x="10" y="14"/>
                  </a:cubicBezTo>
                  <a:cubicBezTo>
                    <a:pt x="11" y="13"/>
                    <a:pt x="12" y="13"/>
                    <a:pt x="13" y="13"/>
                  </a:cubicBezTo>
                  <a:cubicBezTo>
                    <a:pt x="32" y="10"/>
                    <a:pt x="51" y="8"/>
                    <a:pt x="70" y="5"/>
                  </a:cubicBezTo>
                  <a:cubicBezTo>
                    <a:pt x="74" y="4"/>
                    <a:pt x="78" y="2"/>
                    <a:pt x="82" y="1"/>
                  </a:cubicBezTo>
                  <a:cubicBezTo>
                    <a:pt x="88" y="0"/>
                    <a:pt x="93" y="2"/>
                    <a:pt x="94" y="7"/>
                  </a:cubicBezTo>
                  <a:cubicBezTo>
                    <a:pt x="96" y="12"/>
                    <a:pt x="94" y="18"/>
                    <a:pt x="88" y="19"/>
                  </a:cubicBezTo>
                  <a:cubicBezTo>
                    <a:pt x="72" y="23"/>
                    <a:pt x="55" y="26"/>
                    <a:pt x="39" y="29"/>
                  </a:cubicBezTo>
                  <a:cubicBezTo>
                    <a:pt x="30" y="31"/>
                    <a:pt x="21" y="31"/>
                    <a:pt x="14"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68" name="Freeform 38"/>
            <p:cNvSpPr>
              <a:spLocks/>
            </p:cNvSpPr>
            <p:nvPr/>
          </p:nvSpPr>
          <p:spPr bwMode="gray">
            <a:xfrm>
              <a:off x="5338996" y="3766485"/>
              <a:ext cx="74458" cy="25201"/>
            </a:xfrm>
            <a:custGeom>
              <a:avLst/>
              <a:gdLst/>
              <a:ahLst/>
              <a:cxnLst>
                <a:cxn ang="0">
                  <a:pos x="85" y="0"/>
                </a:cxn>
                <a:cxn ang="0">
                  <a:pos x="95" y="8"/>
                </a:cxn>
                <a:cxn ang="0">
                  <a:pos x="88" y="19"/>
                </a:cxn>
                <a:cxn ang="0">
                  <a:pos x="62" y="25"/>
                </a:cxn>
                <a:cxn ang="0">
                  <a:pos x="11" y="32"/>
                </a:cxn>
                <a:cxn ang="0">
                  <a:pos x="0" y="23"/>
                </a:cxn>
                <a:cxn ang="0">
                  <a:pos x="9" y="13"/>
                </a:cxn>
                <a:cxn ang="0">
                  <a:pos x="82" y="1"/>
                </a:cxn>
                <a:cxn ang="0">
                  <a:pos x="85" y="0"/>
                </a:cxn>
              </a:cxnLst>
              <a:rect l="0" t="0" r="r" b="b"/>
              <a:pathLst>
                <a:path w="96" h="33">
                  <a:moveTo>
                    <a:pt x="85" y="0"/>
                  </a:moveTo>
                  <a:cubicBezTo>
                    <a:pt x="90" y="1"/>
                    <a:pt x="94" y="3"/>
                    <a:pt x="95" y="8"/>
                  </a:cubicBezTo>
                  <a:cubicBezTo>
                    <a:pt x="96" y="13"/>
                    <a:pt x="93" y="17"/>
                    <a:pt x="88" y="19"/>
                  </a:cubicBezTo>
                  <a:cubicBezTo>
                    <a:pt x="80" y="21"/>
                    <a:pt x="71" y="24"/>
                    <a:pt x="62" y="25"/>
                  </a:cubicBezTo>
                  <a:cubicBezTo>
                    <a:pt x="45" y="28"/>
                    <a:pt x="28" y="30"/>
                    <a:pt x="11" y="32"/>
                  </a:cubicBezTo>
                  <a:cubicBezTo>
                    <a:pt x="5" y="33"/>
                    <a:pt x="0" y="28"/>
                    <a:pt x="0" y="23"/>
                  </a:cubicBezTo>
                  <a:cubicBezTo>
                    <a:pt x="0" y="18"/>
                    <a:pt x="4" y="14"/>
                    <a:pt x="9" y="13"/>
                  </a:cubicBezTo>
                  <a:cubicBezTo>
                    <a:pt x="34" y="11"/>
                    <a:pt x="58" y="8"/>
                    <a:pt x="82" y="1"/>
                  </a:cubicBezTo>
                  <a:cubicBezTo>
                    <a:pt x="83" y="1"/>
                    <a:pt x="84" y="1"/>
                    <a:pt x="8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nvGrpSpPr>
          <p:cNvPr id="10" name="Group 168"/>
          <p:cNvGrpSpPr/>
          <p:nvPr/>
        </p:nvGrpSpPr>
        <p:grpSpPr bwMode="gray">
          <a:xfrm>
            <a:off x="7618412" y="4419600"/>
            <a:ext cx="313984" cy="500670"/>
            <a:chOff x="7297869" y="304800"/>
            <a:chExt cx="567534" cy="904974"/>
          </a:xfrm>
        </p:grpSpPr>
        <p:sp>
          <p:nvSpPr>
            <p:cNvPr id="170" name="Freeform 1530"/>
            <p:cNvSpPr>
              <a:spLocks noEditPoints="1"/>
            </p:cNvSpPr>
            <p:nvPr/>
          </p:nvSpPr>
          <p:spPr bwMode="gray">
            <a:xfrm>
              <a:off x="7297869" y="488863"/>
              <a:ext cx="383467" cy="720911"/>
            </a:xfrm>
            <a:custGeom>
              <a:avLst/>
              <a:gdLst/>
              <a:ahLst/>
              <a:cxnLst>
                <a:cxn ang="0">
                  <a:pos x="0" y="141"/>
                </a:cxn>
                <a:cxn ang="0">
                  <a:pos x="0" y="21"/>
                </a:cxn>
                <a:cxn ang="0">
                  <a:pos x="22" y="0"/>
                </a:cxn>
                <a:cxn ang="0">
                  <a:pos x="129" y="0"/>
                </a:cxn>
                <a:cxn ang="0">
                  <a:pos x="150" y="21"/>
                </a:cxn>
                <a:cxn ang="0">
                  <a:pos x="150" y="261"/>
                </a:cxn>
                <a:cxn ang="0">
                  <a:pos x="128" y="282"/>
                </a:cxn>
                <a:cxn ang="0">
                  <a:pos x="22" y="282"/>
                </a:cxn>
                <a:cxn ang="0">
                  <a:pos x="0" y="261"/>
                </a:cxn>
                <a:cxn ang="0">
                  <a:pos x="0" y="141"/>
                </a:cxn>
                <a:cxn ang="0">
                  <a:pos x="140" y="139"/>
                </a:cxn>
                <a:cxn ang="0">
                  <a:pos x="140" y="29"/>
                </a:cxn>
                <a:cxn ang="0">
                  <a:pos x="136" y="25"/>
                </a:cxn>
                <a:cxn ang="0">
                  <a:pos x="15" y="25"/>
                </a:cxn>
                <a:cxn ang="0">
                  <a:pos x="11" y="29"/>
                </a:cxn>
                <a:cxn ang="0">
                  <a:pos x="11" y="249"/>
                </a:cxn>
                <a:cxn ang="0">
                  <a:pos x="15" y="253"/>
                </a:cxn>
                <a:cxn ang="0">
                  <a:pos x="135" y="253"/>
                </a:cxn>
                <a:cxn ang="0">
                  <a:pos x="140" y="249"/>
                </a:cxn>
                <a:cxn ang="0">
                  <a:pos x="140" y="139"/>
                </a:cxn>
                <a:cxn ang="0">
                  <a:pos x="75" y="262"/>
                </a:cxn>
                <a:cxn ang="0">
                  <a:pos x="66" y="262"/>
                </a:cxn>
                <a:cxn ang="0">
                  <a:pos x="61" y="267"/>
                </a:cxn>
                <a:cxn ang="0">
                  <a:pos x="66" y="272"/>
                </a:cxn>
                <a:cxn ang="0">
                  <a:pos x="85" y="272"/>
                </a:cxn>
                <a:cxn ang="0">
                  <a:pos x="89" y="266"/>
                </a:cxn>
                <a:cxn ang="0">
                  <a:pos x="85" y="262"/>
                </a:cxn>
                <a:cxn ang="0">
                  <a:pos x="75" y="262"/>
                </a:cxn>
                <a:cxn ang="0">
                  <a:pos x="75" y="10"/>
                </a:cxn>
                <a:cxn ang="0">
                  <a:pos x="63" y="10"/>
                </a:cxn>
                <a:cxn ang="0">
                  <a:pos x="61" y="12"/>
                </a:cxn>
                <a:cxn ang="0">
                  <a:pos x="63" y="14"/>
                </a:cxn>
                <a:cxn ang="0">
                  <a:pos x="88" y="14"/>
                </a:cxn>
                <a:cxn ang="0">
                  <a:pos x="90" y="12"/>
                </a:cxn>
                <a:cxn ang="0">
                  <a:pos x="88" y="11"/>
                </a:cxn>
                <a:cxn ang="0">
                  <a:pos x="75" y="10"/>
                </a:cxn>
              </a:cxnLst>
              <a:rect l="0" t="0" r="r" b="b"/>
              <a:pathLst>
                <a:path w="150" h="282">
                  <a:moveTo>
                    <a:pt x="0" y="141"/>
                  </a:moveTo>
                  <a:cubicBezTo>
                    <a:pt x="0" y="101"/>
                    <a:pt x="0" y="61"/>
                    <a:pt x="0" y="21"/>
                  </a:cubicBezTo>
                  <a:cubicBezTo>
                    <a:pt x="0" y="9"/>
                    <a:pt x="10" y="0"/>
                    <a:pt x="22" y="0"/>
                  </a:cubicBezTo>
                  <a:cubicBezTo>
                    <a:pt x="58" y="0"/>
                    <a:pt x="93" y="0"/>
                    <a:pt x="129" y="0"/>
                  </a:cubicBezTo>
                  <a:cubicBezTo>
                    <a:pt x="141" y="0"/>
                    <a:pt x="150" y="9"/>
                    <a:pt x="150" y="21"/>
                  </a:cubicBezTo>
                  <a:cubicBezTo>
                    <a:pt x="150" y="101"/>
                    <a:pt x="150" y="181"/>
                    <a:pt x="150" y="261"/>
                  </a:cubicBezTo>
                  <a:cubicBezTo>
                    <a:pt x="150" y="273"/>
                    <a:pt x="141" y="282"/>
                    <a:pt x="128" y="282"/>
                  </a:cubicBezTo>
                  <a:cubicBezTo>
                    <a:pt x="93" y="282"/>
                    <a:pt x="58" y="282"/>
                    <a:pt x="22" y="282"/>
                  </a:cubicBezTo>
                  <a:cubicBezTo>
                    <a:pt x="10" y="282"/>
                    <a:pt x="0" y="273"/>
                    <a:pt x="0" y="261"/>
                  </a:cubicBezTo>
                  <a:cubicBezTo>
                    <a:pt x="0" y="221"/>
                    <a:pt x="0" y="181"/>
                    <a:pt x="0" y="141"/>
                  </a:cubicBezTo>
                  <a:close/>
                  <a:moveTo>
                    <a:pt x="140" y="139"/>
                  </a:moveTo>
                  <a:cubicBezTo>
                    <a:pt x="140" y="102"/>
                    <a:pt x="140" y="66"/>
                    <a:pt x="140" y="29"/>
                  </a:cubicBezTo>
                  <a:cubicBezTo>
                    <a:pt x="140" y="25"/>
                    <a:pt x="139" y="25"/>
                    <a:pt x="136" y="25"/>
                  </a:cubicBezTo>
                  <a:cubicBezTo>
                    <a:pt x="95" y="25"/>
                    <a:pt x="55" y="25"/>
                    <a:pt x="15" y="25"/>
                  </a:cubicBezTo>
                  <a:cubicBezTo>
                    <a:pt x="11" y="25"/>
                    <a:pt x="11" y="25"/>
                    <a:pt x="11" y="29"/>
                  </a:cubicBezTo>
                  <a:cubicBezTo>
                    <a:pt x="11" y="102"/>
                    <a:pt x="11" y="176"/>
                    <a:pt x="11" y="249"/>
                  </a:cubicBezTo>
                  <a:cubicBezTo>
                    <a:pt x="11" y="253"/>
                    <a:pt x="11" y="253"/>
                    <a:pt x="15" y="253"/>
                  </a:cubicBezTo>
                  <a:cubicBezTo>
                    <a:pt x="55" y="253"/>
                    <a:pt x="95" y="253"/>
                    <a:pt x="135" y="253"/>
                  </a:cubicBezTo>
                  <a:cubicBezTo>
                    <a:pt x="139" y="253"/>
                    <a:pt x="140" y="253"/>
                    <a:pt x="140" y="249"/>
                  </a:cubicBezTo>
                  <a:cubicBezTo>
                    <a:pt x="140" y="212"/>
                    <a:pt x="140" y="176"/>
                    <a:pt x="140" y="139"/>
                  </a:cubicBezTo>
                  <a:close/>
                  <a:moveTo>
                    <a:pt x="75" y="262"/>
                  </a:moveTo>
                  <a:cubicBezTo>
                    <a:pt x="72" y="262"/>
                    <a:pt x="69" y="262"/>
                    <a:pt x="66" y="262"/>
                  </a:cubicBezTo>
                  <a:cubicBezTo>
                    <a:pt x="63" y="262"/>
                    <a:pt x="61" y="264"/>
                    <a:pt x="61" y="267"/>
                  </a:cubicBezTo>
                  <a:cubicBezTo>
                    <a:pt x="61" y="270"/>
                    <a:pt x="63" y="272"/>
                    <a:pt x="66" y="272"/>
                  </a:cubicBezTo>
                  <a:cubicBezTo>
                    <a:pt x="72" y="272"/>
                    <a:pt x="79" y="272"/>
                    <a:pt x="85" y="272"/>
                  </a:cubicBezTo>
                  <a:cubicBezTo>
                    <a:pt x="88" y="272"/>
                    <a:pt x="90" y="270"/>
                    <a:pt x="89" y="266"/>
                  </a:cubicBezTo>
                  <a:cubicBezTo>
                    <a:pt x="89" y="263"/>
                    <a:pt x="88" y="262"/>
                    <a:pt x="85" y="262"/>
                  </a:cubicBezTo>
                  <a:cubicBezTo>
                    <a:pt x="82" y="262"/>
                    <a:pt x="79" y="262"/>
                    <a:pt x="75" y="262"/>
                  </a:cubicBezTo>
                  <a:close/>
                  <a:moveTo>
                    <a:pt x="75" y="10"/>
                  </a:moveTo>
                  <a:cubicBezTo>
                    <a:pt x="71" y="10"/>
                    <a:pt x="67" y="10"/>
                    <a:pt x="63" y="10"/>
                  </a:cubicBezTo>
                  <a:cubicBezTo>
                    <a:pt x="62" y="10"/>
                    <a:pt x="60" y="11"/>
                    <a:pt x="61" y="12"/>
                  </a:cubicBezTo>
                  <a:cubicBezTo>
                    <a:pt x="61" y="13"/>
                    <a:pt x="62" y="14"/>
                    <a:pt x="63" y="14"/>
                  </a:cubicBezTo>
                  <a:cubicBezTo>
                    <a:pt x="71" y="14"/>
                    <a:pt x="79" y="14"/>
                    <a:pt x="88" y="14"/>
                  </a:cubicBezTo>
                  <a:cubicBezTo>
                    <a:pt x="89" y="14"/>
                    <a:pt x="90" y="14"/>
                    <a:pt x="90" y="12"/>
                  </a:cubicBezTo>
                  <a:cubicBezTo>
                    <a:pt x="90" y="11"/>
                    <a:pt x="89" y="11"/>
                    <a:pt x="88" y="11"/>
                  </a:cubicBezTo>
                  <a:cubicBezTo>
                    <a:pt x="84" y="10"/>
                    <a:pt x="79" y="10"/>
                    <a:pt x="75" y="10"/>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71" name="Freeform 1531"/>
            <p:cNvSpPr>
              <a:spLocks/>
            </p:cNvSpPr>
            <p:nvPr/>
          </p:nvSpPr>
          <p:spPr bwMode="gray">
            <a:xfrm>
              <a:off x="7604644" y="304800"/>
              <a:ext cx="260759" cy="245418"/>
            </a:xfrm>
            <a:custGeom>
              <a:avLst/>
              <a:gdLst/>
              <a:ahLst/>
              <a:cxnLst>
                <a:cxn ang="0">
                  <a:pos x="99" y="96"/>
                </a:cxn>
                <a:cxn ang="0">
                  <a:pos x="88" y="96"/>
                </a:cxn>
                <a:cxn ang="0">
                  <a:pos x="63" y="34"/>
                </a:cxn>
                <a:cxn ang="0">
                  <a:pos x="0" y="12"/>
                </a:cxn>
                <a:cxn ang="0">
                  <a:pos x="0" y="1"/>
                </a:cxn>
                <a:cxn ang="0">
                  <a:pos x="70" y="25"/>
                </a:cxn>
                <a:cxn ang="0">
                  <a:pos x="99" y="96"/>
                </a:cxn>
              </a:cxnLst>
              <a:rect l="0" t="0" r="r" b="b"/>
              <a:pathLst>
                <a:path w="100" h="96">
                  <a:moveTo>
                    <a:pt x="99" y="96"/>
                  </a:moveTo>
                  <a:cubicBezTo>
                    <a:pt x="95" y="96"/>
                    <a:pt x="92" y="96"/>
                    <a:pt x="88" y="96"/>
                  </a:cubicBezTo>
                  <a:cubicBezTo>
                    <a:pt x="89" y="71"/>
                    <a:pt x="81" y="51"/>
                    <a:pt x="63" y="34"/>
                  </a:cubicBezTo>
                  <a:cubicBezTo>
                    <a:pt x="45" y="17"/>
                    <a:pt x="24" y="11"/>
                    <a:pt x="0" y="12"/>
                  </a:cubicBezTo>
                  <a:cubicBezTo>
                    <a:pt x="0" y="9"/>
                    <a:pt x="0" y="5"/>
                    <a:pt x="0" y="1"/>
                  </a:cubicBezTo>
                  <a:cubicBezTo>
                    <a:pt x="27" y="0"/>
                    <a:pt x="50" y="7"/>
                    <a:pt x="70" y="25"/>
                  </a:cubicBezTo>
                  <a:cubicBezTo>
                    <a:pt x="90" y="44"/>
                    <a:pt x="100" y="68"/>
                    <a:pt x="99" y="96"/>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72" name="Freeform 1532"/>
            <p:cNvSpPr>
              <a:spLocks/>
            </p:cNvSpPr>
            <p:nvPr/>
          </p:nvSpPr>
          <p:spPr bwMode="gray">
            <a:xfrm>
              <a:off x="7604644" y="389165"/>
              <a:ext cx="168729" cy="161057"/>
            </a:xfrm>
            <a:custGeom>
              <a:avLst/>
              <a:gdLst/>
              <a:ahLst/>
              <a:cxnLst>
                <a:cxn ang="0">
                  <a:pos x="0" y="13"/>
                </a:cxn>
                <a:cxn ang="0">
                  <a:pos x="0" y="2"/>
                </a:cxn>
                <a:cxn ang="0">
                  <a:pos x="45" y="15"/>
                </a:cxn>
                <a:cxn ang="0">
                  <a:pos x="66" y="63"/>
                </a:cxn>
                <a:cxn ang="0">
                  <a:pos x="55" y="63"/>
                </a:cxn>
                <a:cxn ang="0">
                  <a:pos x="39" y="25"/>
                </a:cxn>
                <a:cxn ang="0">
                  <a:pos x="0" y="13"/>
                </a:cxn>
              </a:cxnLst>
              <a:rect l="0" t="0" r="r" b="b"/>
              <a:pathLst>
                <a:path w="66" h="63">
                  <a:moveTo>
                    <a:pt x="0" y="13"/>
                  </a:moveTo>
                  <a:cubicBezTo>
                    <a:pt x="0" y="9"/>
                    <a:pt x="0" y="6"/>
                    <a:pt x="0" y="2"/>
                  </a:cubicBezTo>
                  <a:cubicBezTo>
                    <a:pt x="17" y="0"/>
                    <a:pt x="32" y="4"/>
                    <a:pt x="45" y="15"/>
                  </a:cubicBezTo>
                  <a:cubicBezTo>
                    <a:pt x="60" y="28"/>
                    <a:pt x="66" y="44"/>
                    <a:pt x="66" y="63"/>
                  </a:cubicBezTo>
                  <a:cubicBezTo>
                    <a:pt x="62" y="63"/>
                    <a:pt x="58" y="63"/>
                    <a:pt x="55" y="63"/>
                  </a:cubicBezTo>
                  <a:cubicBezTo>
                    <a:pt x="55" y="48"/>
                    <a:pt x="50" y="35"/>
                    <a:pt x="39" y="25"/>
                  </a:cubicBezTo>
                  <a:cubicBezTo>
                    <a:pt x="28" y="15"/>
                    <a:pt x="15" y="11"/>
                    <a:pt x="0" y="13"/>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73" name="Freeform 1533"/>
            <p:cNvSpPr>
              <a:spLocks noEditPoints="1"/>
            </p:cNvSpPr>
            <p:nvPr/>
          </p:nvSpPr>
          <p:spPr bwMode="gray">
            <a:xfrm>
              <a:off x="7320874" y="550218"/>
              <a:ext cx="329786" cy="590536"/>
            </a:xfrm>
            <a:custGeom>
              <a:avLst/>
              <a:gdLst/>
              <a:ahLst/>
              <a:cxnLst>
                <a:cxn ang="0">
                  <a:pos x="129" y="114"/>
                </a:cxn>
                <a:cxn ang="0">
                  <a:pos x="129" y="224"/>
                </a:cxn>
                <a:cxn ang="0">
                  <a:pos x="124" y="228"/>
                </a:cxn>
                <a:cxn ang="0">
                  <a:pos x="4" y="228"/>
                </a:cxn>
                <a:cxn ang="0">
                  <a:pos x="0" y="224"/>
                </a:cxn>
                <a:cxn ang="0">
                  <a:pos x="0" y="4"/>
                </a:cxn>
                <a:cxn ang="0">
                  <a:pos x="4" y="0"/>
                </a:cxn>
                <a:cxn ang="0">
                  <a:pos x="125" y="0"/>
                </a:cxn>
                <a:cxn ang="0">
                  <a:pos x="129" y="4"/>
                </a:cxn>
                <a:cxn ang="0">
                  <a:pos x="129" y="114"/>
                </a:cxn>
                <a:cxn ang="0">
                  <a:pos x="58" y="71"/>
                </a:cxn>
                <a:cxn ang="0">
                  <a:pos x="48" y="71"/>
                </a:cxn>
                <a:cxn ang="0">
                  <a:pos x="38" y="72"/>
                </a:cxn>
                <a:cxn ang="0">
                  <a:pos x="21" y="87"/>
                </a:cxn>
                <a:cxn ang="0">
                  <a:pos x="21" y="101"/>
                </a:cxn>
                <a:cxn ang="0">
                  <a:pos x="35" y="117"/>
                </a:cxn>
                <a:cxn ang="0">
                  <a:pos x="49" y="119"/>
                </a:cxn>
                <a:cxn ang="0">
                  <a:pos x="58" y="120"/>
                </a:cxn>
                <a:cxn ang="0">
                  <a:pos x="58" y="144"/>
                </a:cxn>
                <a:cxn ang="0">
                  <a:pos x="46" y="143"/>
                </a:cxn>
                <a:cxn ang="0">
                  <a:pos x="38" y="136"/>
                </a:cxn>
                <a:cxn ang="0">
                  <a:pos x="38" y="130"/>
                </a:cxn>
                <a:cxn ang="0">
                  <a:pos x="19" y="130"/>
                </a:cxn>
                <a:cxn ang="0">
                  <a:pos x="20" y="138"/>
                </a:cxn>
                <a:cxn ang="0">
                  <a:pos x="33" y="155"/>
                </a:cxn>
                <a:cxn ang="0">
                  <a:pos x="51" y="157"/>
                </a:cxn>
                <a:cxn ang="0">
                  <a:pos x="58" y="157"/>
                </a:cxn>
                <a:cxn ang="0">
                  <a:pos x="58" y="171"/>
                </a:cxn>
                <a:cxn ang="0">
                  <a:pos x="70" y="171"/>
                </a:cxn>
                <a:cxn ang="0">
                  <a:pos x="70" y="157"/>
                </a:cxn>
                <a:cxn ang="0">
                  <a:pos x="73" y="157"/>
                </a:cxn>
                <a:cxn ang="0">
                  <a:pos x="92" y="155"/>
                </a:cxn>
                <a:cxn ang="0">
                  <a:pos x="108" y="140"/>
                </a:cxn>
                <a:cxn ang="0">
                  <a:pos x="108" y="124"/>
                </a:cxn>
                <a:cxn ang="0">
                  <a:pos x="96" y="110"/>
                </a:cxn>
                <a:cxn ang="0">
                  <a:pos x="81" y="107"/>
                </a:cxn>
                <a:cxn ang="0">
                  <a:pos x="70" y="107"/>
                </a:cxn>
                <a:cxn ang="0">
                  <a:pos x="70" y="84"/>
                </a:cxn>
                <a:cxn ang="0">
                  <a:pos x="79" y="84"/>
                </a:cxn>
                <a:cxn ang="0">
                  <a:pos x="88" y="95"/>
                </a:cxn>
                <a:cxn ang="0">
                  <a:pos x="89" y="96"/>
                </a:cxn>
                <a:cxn ang="0">
                  <a:pos x="97" y="96"/>
                </a:cxn>
                <a:cxn ang="0">
                  <a:pos x="106" y="96"/>
                </a:cxn>
                <a:cxn ang="0">
                  <a:pos x="106" y="89"/>
                </a:cxn>
                <a:cxn ang="0">
                  <a:pos x="93" y="73"/>
                </a:cxn>
                <a:cxn ang="0">
                  <a:pos x="84" y="71"/>
                </a:cxn>
                <a:cxn ang="0">
                  <a:pos x="70" y="70"/>
                </a:cxn>
                <a:cxn ang="0">
                  <a:pos x="70" y="58"/>
                </a:cxn>
                <a:cxn ang="0">
                  <a:pos x="58" y="58"/>
                </a:cxn>
                <a:cxn ang="0">
                  <a:pos x="58" y="71"/>
                </a:cxn>
              </a:cxnLst>
              <a:rect l="0" t="0" r="r" b="b"/>
              <a:pathLst>
                <a:path w="129" h="228">
                  <a:moveTo>
                    <a:pt x="129" y="114"/>
                  </a:moveTo>
                  <a:cubicBezTo>
                    <a:pt x="129" y="151"/>
                    <a:pt x="129" y="187"/>
                    <a:pt x="129" y="224"/>
                  </a:cubicBezTo>
                  <a:cubicBezTo>
                    <a:pt x="129" y="228"/>
                    <a:pt x="128" y="228"/>
                    <a:pt x="124" y="228"/>
                  </a:cubicBezTo>
                  <a:cubicBezTo>
                    <a:pt x="84" y="228"/>
                    <a:pt x="44" y="228"/>
                    <a:pt x="4" y="228"/>
                  </a:cubicBezTo>
                  <a:cubicBezTo>
                    <a:pt x="0" y="228"/>
                    <a:pt x="0" y="228"/>
                    <a:pt x="0" y="224"/>
                  </a:cubicBezTo>
                  <a:cubicBezTo>
                    <a:pt x="0" y="151"/>
                    <a:pt x="0" y="77"/>
                    <a:pt x="0" y="4"/>
                  </a:cubicBezTo>
                  <a:cubicBezTo>
                    <a:pt x="0" y="0"/>
                    <a:pt x="0" y="0"/>
                    <a:pt x="4" y="0"/>
                  </a:cubicBezTo>
                  <a:cubicBezTo>
                    <a:pt x="44" y="0"/>
                    <a:pt x="84" y="0"/>
                    <a:pt x="125" y="0"/>
                  </a:cubicBezTo>
                  <a:cubicBezTo>
                    <a:pt x="128" y="0"/>
                    <a:pt x="129" y="0"/>
                    <a:pt x="129" y="4"/>
                  </a:cubicBezTo>
                  <a:cubicBezTo>
                    <a:pt x="129" y="41"/>
                    <a:pt x="129" y="77"/>
                    <a:pt x="129" y="114"/>
                  </a:cubicBezTo>
                  <a:close/>
                  <a:moveTo>
                    <a:pt x="58" y="71"/>
                  </a:moveTo>
                  <a:cubicBezTo>
                    <a:pt x="54" y="71"/>
                    <a:pt x="51" y="70"/>
                    <a:pt x="48" y="71"/>
                  </a:cubicBezTo>
                  <a:cubicBezTo>
                    <a:pt x="45" y="71"/>
                    <a:pt x="41" y="71"/>
                    <a:pt x="38" y="72"/>
                  </a:cubicBezTo>
                  <a:cubicBezTo>
                    <a:pt x="28" y="74"/>
                    <a:pt x="23" y="79"/>
                    <a:pt x="21" y="87"/>
                  </a:cubicBezTo>
                  <a:cubicBezTo>
                    <a:pt x="21" y="92"/>
                    <a:pt x="21" y="97"/>
                    <a:pt x="21" y="101"/>
                  </a:cubicBezTo>
                  <a:cubicBezTo>
                    <a:pt x="22" y="110"/>
                    <a:pt x="27" y="115"/>
                    <a:pt x="35" y="117"/>
                  </a:cubicBezTo>
                  <a:cubicBezTo>
                    <a:pt x="40" y="118"/>
                    <a:pt x="44" y="119"/>
                    <a:pt x="49" y="119"/>
                  </a:cubicBezTo>
                  <a:cubicBezTo>
                    <a:pt x="52" y="120"/>
                    <a:pt x="55" y="120"/>
                    <a:pt x="58" y="120"/>
                  </a:cubicBezTo>
                  <a:cubicBezTo>
                    <a:pt x="58" y="128"/>
                    <a:pt x="58" y="136"/>
                    <a:pt x="58" y="144"/>
                  </a:cubicBezTo>
                  <a:cubicBezTo>
                    <a:pt x="54" y="144"/>
                    <a:pt x="50" y="144"/>
                    <a:pt x="46" y="143"/>
                  </a:cubicBezTo>
                  <a:cubicBezTo>
                    <a:pt x="41" y="143"/>
                    <a:pt x="39" y="141"/>
                    <a:pt x="38" y="136"/>
                  </a:cubicBezTo>
                  <a:cubicBezTo>
                    <a:pt x="38" y="134"/>
                    <a:pt x="38" y="132"/>
                    <a:pt x="38" y="130"/>
                  </a:cubicBezTo>
                  <a:cubicBezTo>
                    <a:pt x="32" y="130"/>
                    <a:pt x="26" y="130"/>
                    <a:pt x="19" y="130"/>
                  </a:cubicBezTo>
                  <a:cubicBezTo>
                    <a:pt x="20" y="133"/>
                    <a:pt x="20" y="135"/>
                    <a:pt x="20" y="138"/>
                  </a:cubicBezTo>
                  <a:cubicBezTo>
                    <a:pt x="21" y="146"/>
                    <a:pt x="25" y="152"/>
                    <a:pt x="33" y="155"/>
                  </a:cubicBezTo>
                  <a:cubicBezTo>
                    <a:pt x="39" y="157"/>
                    <a:pt x="45" y="157"/>
                    <a:pt x="51" y="157"/>
                  </a:cubicBezTo>
                  <a:cubicBezTo>
                    <a:pt x="53" y="157"/>
                    <a:pt x="56" y="157"/>
                    <a:pt x="58" y="157"/>
                  </a:cubicBezTo>
                  <a:cubicBezTo>
                    <a:pt x="58" y="162"/>
                    <a:pt x="58" y="166"/>
                    <a:pt x="58" y="171"/>
                  </a:cubicBezTo>
                  <a:cubicBezTo>
                    <a:pt x="62" y="171"/>
                    <a:pt x="66" y="171"/>
                    <a:pt x="70" y="171"/>
                  </a:cubicBezTo>
                  <a:cubicBezTo>
                    <a:pt x="70" y="166"/>
                    <a:pt x="70" y="162"/>
                    <a:pt x="70" y="157"/>
                  </a:cubicBezTo>
                  <a:cubicBezTo>
                    <a:pt x="72" y="157"/>
                    <a:pt x="72" y="157"/>
                    <a:pt x="73" y="157"/>
                  </a:cubicBezTo>
                  <a:cubicBezTo>
                    <a:pt x="80" y="157"/>
                    <a:pt x="86" y="157"/>
                    <a:pt x="92" y="155"/>
                  </a:cubicBezTo>
                  <a:cubicBezTo>
                    <a:pt x="101" y="154"/>
                    <a:pt x="107" y="149"/>
                    <a:pt x="108" y="140"/>
                  </a:cubicBezTo>
                  <a:cubicBezTo>
                    <a:pt x="109" y="135"/>
                    <a:pt x="109" y="129"/>
                    <a:pt x="108" y="124"/>
                  </a:cubicBezTo>
                  <a:cubicBezTo>
                    <a:pt x="108" y="117"/>
                    <a:pt x="103" y="112"/>
                    <a:pt x="96" y="110"/>
                  </a:cubicBezTo>
                  <a:cubicBezTo>
                    <a:pt x="91" y="109"/>
                    <a:pt x="86" y="108"/>
                    <a:pt x="81" y="107"/>
                  </a:cubicBezTo>
                  <a:cubicBezTo>
                    <a:pt x="78" y="107"/>
                    <a:pt x="74" y="107"/>
                    <a:pt x="70" y="107"/>
                  </a:cubicBezTo>
                  <a:cubicBezTo>
                    <a:pt x="70" y="99"/>
                    <a:pt x="70" y="91"/>
                    <a:pt x="70" y="84"/>
                  </a:cubicBezTo>
                  <a:cubicBezTo>
                    <a:pt x="74" y="84"/>
                    <a:pt x="76" y="84"/>
                    <a:pt x="79" y="84"/>
                  </a:cubicBezTo>
                  <a:cubicBezTo>
                    <a:pt x="85" y="86"/>
                    <a:pt x="88" y="88"/>
                    <a:pt x="88" y="95"/>
                  </a:cubicBezTo>
                  <a:cubicBezTo>
                    <a:pt x="88" y="95"/>
                    <a:pt x="88" y="95"/>
                    <a:pt x="89" y="96"/>
                  </a:cubicBezTo>
                  <a:cubicBezTo>
                    <a:pt x="91" y="96"/>
                    <a:pt x="94" y="96"/>
                    <a:pt x="97" y="96"/>
                  </a:cubicBezTo>
                  <a:cubicBezTo>
                    <a:pt x="100" y="96"/>
                    <a:pt x="103" y="96"/>
                    <a:pt x="106" y="96"/>
                  </a:cubicBezTo>
                  <a:cubicBezTo>
                    <a:pt x="106" y="93"/>
                    <a:pt x="106" y="91"/>
                    <a:pt x="106" y="89"/>
                  </a:cubicBezTo>
                  <a:cubicBezTo>
                    <a:pt x="105" y="80"/>
                    <a:pt x="101" y="75"/>
                    <a:pt x="93" y="73"/>
                  </a:cubicBezTo>
                  <a:cubicBezTo>
                    <a:pt x="90" y="72"/>
                    <a:pt x="87" y="71"/>
                    <a:pt x="84" y="71"/>
                  </a:cubicBezTo>
                  <a:cubicBezTo>
                    <a:pt x="79" y="71"/>
                    <a:pt x="75" y="70"/>
                    <a:pt x="70" y="70"/>
                  </a:cubicBezTo>
                  <a:cubicBezTo>
                    <a:pt x="70" y="66"/>
                    <a:pt x="70" y="62"/>
                    <a:pt x="70" y="58"/>
                  </a:cubicBezTo>
                  <a:cubicBezTo>
                    <a:pt x="66" y="58"/>
                    <a:pt x="62" y="58"/>
                    <a:pt x="58" y="58"/>
                  </a:cubicBezTo>
                  <a:cubicBezTo>
                    <a:pt x="58" y="62"/>
                    <a:pt x="58" y="66"/>
                    <a:pt x="58" y="7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74" name="Freeform 1534"/>
            <p:cNvSpPr>
              <a:spLocks/>
            </p:cNvSpPr>
            <p:nvPr/>
          </p:nvSpPr>
          <p:spPr bwMode="gray">
            <a:xfrm>
              <a:off x="7451254" y="1163763"/>
              <a:ext cx="76693" cy="23010"/>
            </a:xfrm>
            <a:custGeom>
              <a:avLst/>
              <a:gdLst/>
              <a:ahLst/>
              <a:cxnLst>
                <a:cxn ang="0">
                  <a:pos x="14" y="0"/>
                </a:cxn>
                <a:cxn ang="0">
                  <a:pos x="24" y="0"/>
                </a:cxn>
                <a:cxn ang="0">
                  <a:pos x="28" y="4"/>
                </a:cxn>
                <a:cxn ang="0">
                  <a:pos x="24" y="10"/>
                </a:cxn>
                <a:cxn ang="0">
                  <a:pos x="5" y="10"/>
                </a:cxn>
                <a:cxn ang="0">
                  <a:pos x="0" y="5"/>
                </a:cxn>
                <a:cxn ang="0">
                  <a:pos x="5" y="0"/>
                </a:cxn>
                <a:cxn ang="0">
                  <a:pos x="14" y="0"/>
                </a:cxn>
              </a:cxnLst>
              <a:rect l="0" t="0" r="r" b="b"/>
              <a:pathLst>
                <a:path w="29" h="10">
                  <a:moveTo>
                    <a:pt x="14" y="0"/>
                  </a:moveTo>
                  <a:cubicBezTo>
                    <a:pt x="18" y="0"/>
                    <a:pt x="21" y="0"/>
                    <a:pt x="24" y="0"/>
                  </a:cubicBezTo>
                  <a:cubicBezTo>
                    <a:pt x="27" y="0"/>
                    <a:pt x="28" y="1"/>
                    <a:pt x="28" y="4"/>
                  </a:cubicBezTo>
                  <a:cubicBezTo>
                    <a:pt x="29" y="8"/>
                    <a:pt x="27" y="10"/>
                    <a:pt x="24" y="10"/>
                  </a:cubicBezTo>
                  <a:cubicBezTo>
                    <a:pt x="18" y="10"/>
                    <a:pt x="11" y="10"/>
                    <a:pt x="5" y="10"/>
                  </a:cubicBezTo>
                  <a:cubicBezTo>
                    <a:pt x="2" y="10"/>
                    <a:pt x="0" y="8"/>
                    <a:pt x="0" y="5"/>
                  </a:cubicBezTo>
                  <a:cubicBezTo>
                    <a:pt x="0" y="2"/>
                    <a:pt x="2" y="0"/>
                    <a:pt x="5" y="0"/>
                  </a:cubicBezTo>
                  <a:cubicBezTo>
                    <a:pt x="8" y="0"/>
                    <a:pt x="11" y="0"/>
                    <a:pt x="14"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75" name="Freeform 1535"/>
            <p:cNvSpPr>
              <a:spLocks/>
            </p:cNvSpPr>
            <p:nvPr/>
          </p:nvSpPr>
          <p:spPr bwMode="gray">
            <a:xfrm>
              <a:off x="7451254" y="511872"/>
              <a:ext cx="76693" cy="15338"/>
            </a:xfrm>
            <a:custGeom>
              <a:avLst/>
              <a:gdLst/>
              <a:ahLst/>
              <a:cxnLst>
                <a:cxn ang="0">
                  <a:pos x="15" y="0"/>
                </a:cxn>
                <a:cxn ang="0">
                  <a:pos x="28" y="1"/>
                </a:cxn>
                <a:cxn ang="0">
                  <a:pos x="30" y="2"/>
                </a:cxn>
                <a:cxn ang="0">
                  <a:pos x="28" y="4"/>
                </a:cxn>
                <a:cxn ang="0">
                  <a:pos x="3" y="4"/>
                </a:cxn>
                <a:cxn ang="0">
                  <a:pos x="1" y="2"/>
                </a:cxn>
                <a:cxn ang="0">
                  <a:pos x="3" y="0"/>
                </a:cxn>
                <a:cxn ang="0">
                  <a:pos x="15" y="0"/>
                </a:cxn>
              </a:cxnLst>
              <a:rect l="0" t="0" r="r" b="b"/>
              <a:pathLst>
                <a:path w="30" h="4">
                  <a:moveTo>
                    <a:pt x="15" y="0"/>
                  </a:moveTo>
                  <a:cubicBezTo>
                    <a:pt x="19" y="0"/>
                    <a:pt x="24" y="0"/>
                    <a:pt x="28" y="1"/>
                  </a:cubicBezTo>
                  <a:cubicBezTo>
                    <a:pt x="29" y="1"/>
                    <a:pt x="30" y="1"/>
                    <a:pt x="30" y="2"/>
                  </a:cubicBezTo>
                  <a:cubicBezTo>
                    <a:pt x="30" y="4"/>
                    <a:pt x="29" y="4"/>
                    <a:pt x="28" y="4"/>
                  </a:cubicBezTo>
                  <a:cubicBezTo>
                    <a:pt x="19" y="4"/>
                    <a:pt x="11" y="4"/>
                    <a:pt x="3" y="4"/>
                  </a:cubicBezTo>
                  <a:cubicBezTo>
                    <a:pt x="2" y="4"/>
                    <a:pt x="1" y="3"/>
                    <a:pt x="1" y="2"/>
                  </a:cubicBezTo>
                  <a:cubicBezTo>
                    <a:pt x="0" y="1"/>
                    <a:pt x="2" y="0"/>
                    <a:pt x="3" y="0"/>
                  </a:cubicBezTo>
                  <a:cubicBezTo>
                    <a:pt x="7" y="0"/>
                    <a:pt x="11" y="0"/>
                    <a:pt x="15"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76" name="Freeform 1537"/>
            <p:cNvSpPr>
              <a:spLocks/>
            </p:cNvSpPr>
            <p:nvPr/>
          </p:nvSpPr>
          <p:spPr bwMode="gray">
            <a:xfrm>
              <a:off x="7504941" y="864660"/>
              <a:ext cx="53687" cy="61355"/>
            </a:xfrm>
            <a:custGeom>
              <a:avLst/>
              <a:gdLst/>
              <a:ahLst/>
              <a:cxnLst>
                <a:cxn ang="0">
                  <a:pos x="0" y="24"/>
                </a:cxn>
                <a:cxn ang="0">
                  <a:pos x="0" y="0"/>
                </a:cxn>
                <a:cxn ang="0">
                  <a:pos x="15" y="2"/>
                </a:cxn>
                <a:cxn ang="0">
                  <a:pos x="19" y="4"/>
                </a:cxn>
                <a:cxn ang="0">
                  <a:pos x="15" y="22"/>
                </a:cxn>
                <a:cxn ang="0">
                  <a:pos x="0" y="24"/>
                </a:cxn>
              </a:cxnLst>
              <a:rect l="0" t="0" r="r" b="b"/>
              <a:pathLst>
                <a:path w="23" h="25">
                  <a:moveTo>
                    <a:pt x="0" y="24"/>
                  </a:moveTo>
                  <a:cubicBezTo>
                    <a:pt x="0" y="16"/>
                    <a:pt x="0" y="8"/>
                    <a:pt x="0" y="0"/>
                  </a:cubicBezTo>
                  <a:cubicBezTo>
                    <a:pt x="6" y="0"/>
                    <a:pt x="11" y="0"/>
                    <a:pt x="15" y="2"/>
                  </a:cubicBezTo>
                  <a:cubicBezTo>
                    <a:pt x="17" y="2"/>
                    <a:pt x="18" y="3"/>
                    <a:pt x="19" y="4"/>
                  </a:cubicBezTo>
                  <a:cubicBezTo>
                    <a:pt x="23" y="9"/>
                    <a:pt x="21" y="19"/>
                    <a:pt x="15" y="22"/>
                  </a:cubicBezTo>
                  <a:cubicBezTo>
                    <a:pt x="11" y="24"/>
                    <a:pt x="6" y="25"/>
                    <a:pt x="0" y="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77" name="Freeform 1538"/>
            <p:cNvSpPr>
              <a:spLocks/>
            </p:cNvSpPr>
            <p:nvPr/>
          </p:nvSpPr>
          <p:spPr bwMode="gray">
            <a:xfrm>
              <a:off x="7420577" y="772628"/>
              <a:ext cx="53687" cy="53687"/>
            </a:xfrm>
            <a:custGeom>
              <a:avLst/>
              <a:gdLst/>
              <a:ahLst/>
              <a:cxnLst>
                <a:cxn ang="0">
                  <a:pos x="19" y="0"/>
                </a:cxn>
                <a:cxn ang="0">
                  <a:pos x="19" y="22"/>
                </a:cxn>
                <a:cxn ang="0">
                  <a:pos x="5" y="19"/>
                </a:cxn>
                <a:cxn ang="0">
                  <a:pos x="0" y="10"/>
                </a:cxn>
                <a:cxn ang="0">
                  <a:pos x="5" y="2"/>
                </a:cxn>
                <a:cxn ang="0">
                  <a:pos x="19" y="0"/>
                </a:cxn>
              </a:cxnLst>
              <a:rect l="0" t="0" r="r" b="b"/>
              <a:pathLst>
                <a:path w="19" h="22">
                  <a:moveTo>
                    <a:pt x="19" y="0"/>
                  </a:moveTo>
                  <a:cubicBezTo>
                    <a:pt x="19" y="7"/>
                    <a:pt x="19" y="15"/>
                    <a:pt x="19" y="22"/>
                  </a:cubicBezTo>
                  <a:cubicBezTo>
                    <a:pt x="14" y="22"/>
                    <a:pt x="9" y="22"/>
                    <a:pt x="5" y="19"/>
                  </a:cubicBezTo>
                  <a:cubicBezTo>
                    <a:pt x="1" y="17"/>
                    <a:pt x="0" y="14"/>
                    <a:pt x="0" y="10"/>
                  </a:cubicBezTo>
                  <a:cubicBezTo>
                    <a:pt x="0" y="6"/>
                    <a:pt x="2" y="4"/>
                    <a:pt x="5" y="2"/>
                  </a:cubicBezTo>
                  <a:cubicBezTo>
                    <a:pt x="10" y="0"/>
                    <a:pt x="14" y="0"/>
                    <a:pt x="19"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nvGrpSpPr>
          <p:cNvPr id="11" name="Group 177"/>
          <p:cNvGrpSpPr/>
          <p:nvPr/>
        </p:nvGrpSpPr>
        <p:grpSpPr bwMode="gray">
          <a:xfrm rot="5400000">
            <a:off x="8275139" y="4355913"/>
            <a:ext cx="332687" cy="335058"/>
            <a:chOff x="2757488" y="23813"/>
            <a:chExt cx="4679950" cy="4713287"/>
          </a:xfrm>
        </p:grpSpPr>
        <p:sp>
          <p:nvSpPr>
            <p:cNvPr id="179" name="Freeform 1"/>
            <p:cNvSpPr>
              <a:spLocks noChangeArrowheads="1"/>
            </p:cNvSpPr>
            <p:nvPr/>
          </p:nvSpPr>
          <p:spPr bwMode="gray">
            <a:xfrm>
              <a:off x="2757488" y="23813"/>
              <a:ext cx="4679950" cy="4713287"/>
            </a:xfrm>
            <a:custGeom>
              <a:avLst/>
              <a:gdLst>
                <a:gd name="T0" fmla="*/ 31 w 13001"/>
                <a:gd name="T1" fmla="*/ 6577 h 13094"/>
                <a:gd name="T2" fmla="*/ 31 w 13001"/>
                <a:gd name="T3" fmla="*/ 6577 h 13094"/>
                <a:gd name="T4" fmla="*/ 1915 w 13001"/>
                <a:gd name="T5" fmla="*/ 2007 h 13094"/>
                <a:gd name="T6" fmla="*/ 6824 w 13001"/>
                <a:gd name="T7" fmla="*/ 93 h 13094"/>
                <a:gd name="T8" fmla="*/ 11178 w 13001"/>
                <a:gd name="T9" fmla="*/ 2069 h 13094"/>
                <a:gd name="T10" fmla="*/ 13000 w 13001"/>
                <a:gd name="T11" fmla="*/ 6577 h 13094"/>
                <a:gd name="T12" fmla="*/ 10931 w 13001"/>
                <a:gd name="T13" fmla="*/ 11363 h 13094"/>
                <a:gd name="T14" fmla="*/ 6423 w 13001"/>
                <a:gd name="T15" fmla="*/ 13062 h 13094"/>
                <a:gd name="T16" fmla="*/ 1792 w 13001"/>
                <a:gd name="T17" fmla="*/ 11023 h 13094"/>
                <a:gd name="T18" fmla="*/ 31 w 13001"/>
                <a:gd name="T19" fmla="*/ 6577 h 13094"/>
                <a:gd name="T20" fmla="*/ 6053 w 13001"/>
                <a:gd name="T21" fmla="*/ 8740 h 13094"/>
                <a:gd name="T22" fmla="*/ 6053 w 13001"/>
                <a:gd name="T23" fmla="*/ 8740 h 13094"/>
                <a:gd name="T24" fmla="*/ 6053 w 13001"/>
                <a:gd name="T25" fmla="*/ 10562 h 13094"/>
                <a:gd name="T26" fmla="*/ 6978 w 13001"/>
                <a:gd name="T27" fmla="*/ 10562 h 13094"/>
                <a:gd name="T28" fmla="*/ 6978 w 13001"/>
                <a:gd name="T29" fmla="*/ 8740 h 13094"/>
                <a:gd name="T30" fmla="*/ 7318 w 13001"/>
                <a:gd name="T31" fmla="*/ 8740 h 13094"/>
                <a:gd name="T32" fmla="*/ 7318 w 13001"/>
                <a:gd name="T33" fmla="*/ 8400 h 13094"/>
                <a:gd name="T34" fmla="*/ 7380 w 13001"/>
                <a:gd name="T35" fmla="*/ 8307 h 13094"/>
                <a:gd name="T36" fmla="*/ 7812 w 13001"/>
                <a:gd name="T37" fmla="*/ 8060 h 13094"/>
                <a:gd name="T38" fmla="*/ 8491 w 13001"/>
                <a:gd name="T39" fmla="*/ 7227 h 13094"/>
                <a:gd name="T40" fmla="*/ 8677 w 13001"/>
                <a:gd name="T41" fmla="*/ 6269 h 13094"/>
                <a:gd name="T42" fmla="*/ 8677 w 13001"/>
                <a:gd name="T43" fmla="*/ 5652 h 13094"/>
                <a:gd name="T44" fmla="*/ 4323 w 13001"/>
                <a:gd name="T45" fmla="*/ 5652 h 13094"/>
                <a:gd name="T46" fmla="*/ 4386 w 13001"/>
                <a:gd name="T47" fmla="*/ 6763 h 13094"/>
                <a:gd name="T48" fmla="*/ 4973 w 13001"/>
                <a:gd name="T49" fmla="*/ 7844 h 13094"/>
                <a:gd name="T50" fmla="*/ 5621 w 13001"/>
                <a:gd name="T51" fmla="*/ 8276 h 13094"/>
                <a:gd name="T52" fmla="*/ 5714 w 13001"/>
                <a:gd name="T53" fmla="*/ 8430 h 13094"/>
                <a:gd name="T54" fmla="*/ 5714 w 13001"/>
                <a:gd name="T55" fmla="*/ 8740 h 13094"/>
                <a:gd name="T56" fmla="*/ 6053 w 13001"/>
                <a:gd name="T57" fmla="*/ 8740 h 13094"/>
                <a:gd name="T58" fmla="*/ 4200 w 13001"/>
                <a:gd name="T59" fmla="*/ 5405 h 13094"/>
                <a:gd name="T60" fmla="*/ 4200 w 13001"/>
                <a:gd name="T61" fmla="*/ 5405 h 13094"/>
                <a:gd name="T62" fmla="*/ 8831 w 13001"/>
                <a:gd name="T63" fmla="*/ 5405 h 13094"/>
                <a:gd name="T64" fmla="*/ 8831 w 13001"/>
                <a:gd name="T65" fmla="*/ 4818 h 13094"/>
                <a:gd name="T66" fmla="*/ 4200 w 13001"/>
                <a:gd name="T67" fmla="*/ 4818 h 13094"/>
                <a:gd name="T68" fmla="*/ 4200 w 13001"/>
                <a:gd name="T69" fmla="*/ 5405 h 13094"/>
                <a:gd name="T70" fmla="*/ 5744 w 13001"/>
                <a:gd name="T71" fmla="*/ 4633 h 13094"/>
                <a:gd name="T72" fmla="*/ 5744 w 13001"/>
                <a:gd name="T73" fmla="*/ 4633 h 13094"/>
                <a:gd name="T74" fmla="*/ 5744 w 13001"/>
                <a:gd name="T75" fmla="*/ 2995 h 13094"/>
                <a:gd name="T76" fmla="*/ 5311 w 13001"/>
                <a:gd name="T77" fmla="*/ 2563 h 13094"/>
                <a:gd name="T78" fmla="*/ 4849 w 13001"/>
                <a:gd name="T79" fmla="*/ 2995 h 13094"/>
                <a:gd name="T80" fmla="*/ 4849 w 13001"/>
                <a:gd name="T81" fmla="*/ 4540 h 13094"/>
                <a:gd name="T82" fmla="*/ 4849 w 13001"/>
                <a:gd name="T83" fmla="*/ 4633 h 13094"/>
                <a:gd name="T84" fmla="*/ 5744 w 13001"/>
                <a:gd name="T85" fmla="*/ 4633 h 13094"/>
                <a:gd name="T86" fmla="*/ 8183 w 13001"/>
                <a:gd name="T87" fmla="*/ 4633 h 13094"/>
                <a:gd name="T88" fmla="*/ 8183 w 13001"/>
                <a:gd name="T89" fmla="*/ 4633 h 13094"/>
                <a:gd name="T90" fmla="*/ 8183 w 13001"/>
                <a:gd name="T91" fmla="*/ 4540 h 13094"/>
                <a:gd name="T92" fmla="*/ 8183 w 13001"/>
                <a:gd name="T93" fmla="*/ 2995 h 13094"/>
                <a:gd name="T94" fmla="*/ 7750 w 13001"/>
                <a:gd name="T95" fmla="*/ 2563 h 13094"/>
                <a:gd name="T96" fmla="*/ 7287 w 13001"/>
                <a:gd name="T97" fmla="*/ 2995 h 13094"/>
                <a:gd name="T98" fmla="*/ 7287 w 13001"/>
                <a:gd name="T99" fmla="*/ 4540 h 13094"/>
                <a:gd name="T100" fmla="*/ 7287 w 13001"/>
                <a:gd name="T101" fmla="*/ 4633 h 13094"/>
                <a:gd name="T102" fmla="*/ 8183 w 13001"/>
                <a:gd name="T103" fmla="*/ 4633 h 13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01" h="13094">
                  <a:moveTo>
                    <a:pt x="31" y="6577"/>
                  </a:moveTo>
                  <a:lnTo>
                    <a:pt x="31" y="6577"/>
                  </a:lnTo>
                  <a:cubicBezTo>
                    <a:pt x="31" y="4787"/>
                    <a:pt x="650" y="3242"/>
                    <a:pt x="1915" y="2007"/>
                  </a:cubicBezTo>
                  <a:cubicBezTo>
                    <a:pt x="3274" y="648"/>
                    <a:pt x="4910" y="0"/>
                    <a:pt x="6824" y="93"/>
                  </a:cubicBezTo>
                  <a:cubicBezTo>
                    <a:pt x="8522" y="186"/>
                    <a:pt x="10004" y="834"/>
                    <a:pt x="11178" y="2069"/>
                  </a:cubicBezTo>
                  <a:cubicBezTo>
                    <a:pt x="12413" y="3335"/>
                    <a:pt x="13000" y="4848"/>
                    <a:pt x="13000" y="6577"/>
                  </a:cubicBezTo>
                  <a:cubicBezTo>
                    <a:pt x="13000" y="8462"/>
                    <a:pt x="12290" y="10068"/>
                    <a:pt x="10931" y="11363"/>
                  </a:cubicBezTo>
                  <a:cubicBezTo>
                    <a:pt x="9665" y="12506"/>
                    <a:pt x="8121" y="13093"/>
                    <a:pt x="6423" y="13062"/>
                  </a:cubicBezTo>
                  <a:cubicBezTo>
                    <a:pt x="4602" y="13031"/>
                    <a:pt x="3058" y="12351"/>
                    <a:pt x="1792" y="11023"/>
                  </a:cubicBezTo>
                  <a:cubicBezTo>
                    <a:pt x="741" y="9944"/>
                    <a:pt x="0" y="8369"/>
                    <a:pt x="31" y="6577"/>
                  </a:cubicBezTo>
                  <a:close/>
                  <a:moveTo>
                    <a:pt x="6053" y="8740"/>
                  </a:moveTo>
                  <a:lnTo>
                    <a:pt x="6053" y="8740"/>
                  </a:lnTo>
                  <a:cubicBezTo>
                    <a:pt x="6053" y="9357"/>
                    <a:pt x="6053" y="9944"/>
                    <a:pt x="6053" y="10562"/>
                  </a:cubicBezTo>
                  <a:cubicBezTo>
                    <a:pt x="6362" y="10562"/>
                    <a:pt x="6669" y="10562"/>
                    <a:pt x="6978" y="10562"/>
                  </a:cubicBezTo>
                  <a:cubicBezTo>
                    <a:pt x="6978" y="9944"/>
                    <a:pt x="6978" y="9357"/>
                    <a:pt x="6978" y="8740"/>
                  </a:cubicBezTo>
                  <a:cubicBezTo>
                    <a:pt x="7102" y="8740"/>
                    <a:pt x="7195" y="8740"/>
                    <a:pt x="7318" y="8740"/>
                  </a:cubicBezTo>
                  <a:cubicBezTo>
                    <a:pt x="7318" y="8616"/>
                    <a:pt x="7318" y="8523"/>
                    <a:pt x="7318" y="8400"/>
                  </a:cubicBezTo>
                  <a:cubicBezTo>
                    <a:pt x="7318" y="8338"/>
                    <a:pt x="7349" y="8338"/>
                    <a:pt x="7380" y="8307"/>
                  </a:cubicBezTo>
                  <a:cubicBezTo>
                    <a:pt x="7534" y="8215"/>
                    <a:pt x="7689" y="8153"/>
                    <a:pt x="7812" y="8060"/>
                  </a:cubicBezTo>
                  <a:cubicBezTo>
                    <a:pt x="8121" y="7844"/>
                    <a:pt x="8337" y="7566"/>
                    <a:pt x="8491" y="7227"/>
                  </a:cubicBezTo>
                  <a:cubicBezTo>
                    <a:pt x="8615" y="6917"/>
                    <a:pt x="8677" y="6609"/>
                    <a:pt x="8677" y="6269"/>
                  </a:cubicBezTo>
                  <a:cubicBezTo>
                    <a:pt x="8677" y="6053"/>
                    <a:pt x="8677" y="5868"/>
                    <a:pt x="8677" y="5652"/>
                  </a:cubicBezTo>
                  <a:cubicBezTo>
                    <a:pt x="7225" y="5652"/>
                    <a:pt x="5806" y="5652"/>
                    <a:pt x="4323" y="5652"/>
                  </a:cubicBezTo>
                  <a:cubicBezTo>
                    <a:pt x="4355" y="6022"/>
                    <a:pt x="4355" y="6393"/>
                    <a:pt x="4386" y="6763"/>
                  </a:cubicBezTo>
                  <a:cubicBezTo>
                    <a:pt x="4447" y="7195"/>
                    <a:pt x="4663" y="7535"/>
                    <a:pt x="4973" y="7844"/>
                  </a:cubicBezTo>
                  <a:cubicBezTo>
                    <a:pt x="5157" y="8029"/>
                    <a:pt x="5374" y="8183"/>
                    <a:pt x="5621" y="8276"/>
                  </a:cubicBezTo>
                  <a:cubicBezTo>
                    <a:pt x="5682" y="8307"/>
                    <a:pt x="5714" y="8369"/>
                    <a:pt x="5714" y="8430"/>
                  </a:cubicBezTo>
                  <a:cubicBezTo>
                    <a:pt x="5714" y="8523"/>
                    <a:pt x="5714" y="8616"/>
                    <a:pt x="5714" y="8740"/>
                  </a:cubicBezTo>
                  <a:cubicBezTo>
                    <a:pt x="5837" y="8740"/>
                    <a:pt x="5929" y="8740"/>
                    <a:pt x="6053" y="8740"/>
                  </a:cubicBezTo>
                  <a:close/>
                  <a:moveTo>
                    <a:pt x="4200" y="5405"/>
                  </a:moveTo>
                  <a:lnTo>
                    <a:pt x="4200" y="5405"/>
                  </a:lnTo>
                  <a:cubicBezTo>
                    <a:pt x="5744" y="5405"/>
                    <a:pt x="7287" y="5405"/>
                    <a:pt x="8831" y="5405"/>
                  </a:cubicBezTo>
                  <a:cubicBezTo>
                    <a:pt x="8831" y="5219"/>
                    <a:pt x="8831" y="5034"/>
                    <a:pt x="8831" y="4818"/>
                  </a:cubicBezTo>
                  <a:cubicBezTo>
                    <a:pt x="7287" y="4818"/>
                    <a:pt x="5744" y="4818"/>
                    <a:pt x="4200" y="4818"/>
                  </a:cubicBezTo>
                  <a:cubicBezTo>
                    <a:pt x="4200" y="5034"/>
                    <a:pt x="4200" y="5219"/>
                    <a:pt x="4200" y="5405"/>
                  </a:cubicBezTo>
                  <a:close/>
                  <a:moveTo>
                    <a:pt x="5744" y="4633"/>
                  </a:moveTo>
                  <a:lnTo>
                    <a:pt x="5744" y="4633"/>
                  </a:lnTo>
                  <a:cubicBezTo>
                    <a:pt x="5744" y="4076"/>
                    <a:pt x="5744" y="3552"/>
                    <a:pt x="5744" y="2995"/>
                  </a:cubicBezTo>
                  <a:cubicBezTo>
                    <a:pt x="5744" y="2780"/>
                    <a:pt x="5528" y="2594"/>
                    <a:pt x="5311" y="2563"/>
                  </a:cubicBezTo>
                  <a:cubicBezTo>
                    <a:pt x="5064" y="2563"/>
                    <a:pt x="4849" y="2780"/>
                    <a:pt x="4849" y="2995"/>
                  </a:cubicBezTo>
                  <a:cubicBezTo>
                    <a:pt x="4849" y="3521"/>
                    <a:pt x="4849" y="4015"/>
                    <a:pt x="4849" y="4540"/>
                  </a:cubicBezTo>
                  <a:cubicBezTo>
                    <a:pt x="4849" y="4570"/>
                    <a:pt x="4849" y="4601"/>
                    <a:pt x="4849" y="4633"/>
                  </a:cubicBezTo>
                  <a:cubicBezTo>
                    <a:pt x="5157" y="4633"/>
                    <a:pt x="5435" y="4633"/>
                    <a:pt x="5744" y="4633"/>
                  </a:cubicBezTo>
                  <a:close/>
                  <a:moveTo>
                    <a:pt x="8183" y="4633"/>
                  </a:moveTo>
                  <a:lnTo>
                    <a:pt x="8183" y="4633"/>
                  </a:lnTo>
                  <a:cubicBezTo>
                    <a:pt x="8183" y="4601"/>
                    <a:pt x="8183" y="4570"/>
                    <a:pt x="8183" y="4540"/>
                  </a:cubicBezTo>
                  <a:cubicBezTo>
                    <a:pt x="8183" y="4046"/>
                    <a:pt x="8183" y="3521"/>
                    <a:pt x="8183" y="2995"/>
                  </a:cubicBezTo>
                  <a:cubicBezTo>
                    <a:pt x="8183" y="2780"/>
                    <a:pt x="7967" y="2563"/>
                    <a:pt x="7750" y="2563"/>
                  </a:cubicBezTo>
                  <a:cubicBezTo>
                    <a:pt x="7503" y="2563"/>
                    <a:pt x="7287" y="2780"/>
                    <a:pt x="7287" y="2995"/>
                  </a:cubicBezTo>
                  <a:cubicBezTo>
                    <a:pt x="7287" y="3521"/>
                    <a:pt x="7287" y="4015"/>
                    <a:pt x="7287" y="4540"/>
                  </a:cubicBezTo>
                  <a:cubicBezTo>
                    <a:pt x="7287" y="4570"/>
                    <a:pt x="7287" y="4601"/>
                    <a:pt x="7287" y="4633"/>
                  </a:cubicBezTo>
                  <a:cubicBezTo>
                    <a:pt x="7596" y="4633"/>
                    <a:pt x="7874" y="4633"/>
                    <a:pt x="8183" y="4633"/>
                  </a:cubicBezTo>
                  <a:close/>
                </a:path>
              </a:pathLst>
            </a:custGeom>
            <a:solidFill>
              <a:srgbClr val="FF7700"/>
            </a:solidFill>
            <a:ln>
              <a:noFill/>
            </a:ln>
            <a:effectLst/>
          </p:spPr>
          <p:txBody>
            <a:bodyPr wrap="none" anchor="ctr"/>
            <a:lstStyle/>
            <a:p>
              <a:endParaRPr lang="en-US" dirty="0">
                <a:solidFill>
                  <a:srgbClr val="5F5F5F"/>
                </a:solidFill>
              </a:endParaRPr>
            </a:p>
          </p:txBody>
        </p:sp>
        <p:sp>
          <p:nvSpPr>
            <p:cNvPr id="180" name="Freeform 3"/>
            <p:cNvSpPr>
              <a:spLocks noChangeArrowheads="1"/>
            </p:cNvSpPr>
            <p:nvPr/>
          </p:nvSpPr>
          <p:spPr bwMode="gray">
            <a:xfrm>
              <a:off x="4313238" y="2057400"/>
              <a:ext cx="1568450" cy="1768475"/>
            </a:xfrm>
            <a:custGeom>
              <a:avLst/>
              <a:gdLst>
                <a:gd name="T0" fmla="*/ 1730 w 4355"/>
                <a:gd name="T1" fmla="*/ 3088 h 4911"/>
                <a:gd name="T2" fmla="*/ 1730 w 4355"/>
                <a:gd name="T3" fmla="*/ 3088 h 4911"/>
                <a:gd name="T4" fmla="*/ 1391 w 4355"/>
                <a:gd name="T5" fmla="*/ 3088 h 4911"/>
                <a:gd name="T6" fmla="*/ 1391 w 4355"/>
                <a:gd name="T7" fmla="*/ 2778 h 4911"/>
                <a:gd name="T8" fmla="*/ 1298 w 4355"/>
                <a:gd name="T9" fmla="*/ 2624 h 4911"/>
                <a:gd name="T10" fmla="*/ 650 w 4355"/>
                <a:gd name="T11" fmla="*/ 2192 h 4911"/>
                <a:gd name="T12" fmla="*/ 63 w 4355"/>
                <a:gd name="T13" fmla="*/ 1111 h 4911"/>
                <a:gd name="T14" fmla="*/ 0 w 4355"/>
                <a:gd name="T15" fmla="*/ 0 h 4911"/>
                <a:gd name="T16" fmla="*/ 4354 w 4355"/>
                <a:gd name="T17" fmla="*/ 0 h 4911"/>
                <a:gd name="T18" fmla="*/ 4354 w 4355"/>
                <a:gd name="T19" fmla="*/ 617 h 4911"/>
                <a:gd name="T20" fmla="*/ 4168 w 4355"/>
                <a:gd name="T21" fmla="*/ 1575 h 4911"/>
                <a:gd name="T22" fmla="*/ 3489 w 4355"/>
                <a:gd name="T23" fmla="*/ 2408 h 4911"/>
                <a:gd name="T24" fmla="*/ 3057 w 4355"/>
                <a:gd name="T25" fmla="*/ 2655 h 4911"/>
                <a:gd name="T26" fmla="*/ 2995 w 4355"/>
                <a:gd name="T27" fmla="*/ 2748 h 4911"/>
                <a:gd name="T28" fmla="*/ 2995 w 4355"/>
                <a:gd name="T29" fmla="*/ 3088 h 4911"/>
                <a:gd name="T30" fmla="*/ 2655 w 4355"/>
                <a:gd name="T31" fmla="*/ 3088 h 4911"/>
                <a:gd name="T32" fmla="*/ 2655 w 4355"/>
                <a:gd name="T33" fmla="*/ 4910 h 4911"/>
                <a:gd name="T34" fmla="*/ 1730 w 4355"/>
                <a:gd name="T35" fmla="*/ 4910 h 4911"/>
                <a:gd name="T36" fmla="*/ 1730 w 4355"/>
                <a:gd name="T37" fmla="*/ 3088 h 4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5" h="4911">
                  <a:moveTo>
                    <a:pt x="1730" y="3088"/>
                  </a:moveTo>
                  <a:lnTo>
                    <a:pt x="1730" y="3088"/>
                  </a:lnTo>
                  <a:cubicBezTo>
                    <a:pt x="1606" y="3088"/>
                    <a:pt x="1514" y="3088"/>
                    <a:pt x="1391" y="3088"/>
                  </a:cubicBezTo>
                  <a:cubicBezTo>
                    <a:pt x="1391" y="2964"/>
                    <a:pt x="1391" y="2871"/>
                    <a:pt x="1391" y="2778"/>
                  </a:cubicBezTo>
                  <a:cubicBezTo>
                    <a:pt x="1391" y="2717"/>
                    <a:pt x="1359" y="2655"/>
                    <a:pt x="1298" y="2624"/>
                  </a:cubicBezTo>
                  <a:cubicBezTo>
                    <a:pt x="1051" y="2531"/>
                    <a:pt x="834" y="2377"/>
                    <a:pt x="650" y="2192"/>
                  </a:cubicBezTo>
                  <a:cubicBezTo>
                    <a:pt x="340" y="1883"/>
                    <a:pt x="124" y="1543"/>
                    <a:pt x="63" y="1111"/>
                  </a:cubicBezTo>
                  <a:cubicBezTo>
                    <a:pt x="32" y="741"/>
                    <a:pt x="32" y="370"/>
                    <a:pt x="0" y="0"/>
                  </a:cubicBezTo>
                  <a:cubicBezTo>
                    <a:pt x="1483" y="0"/>
                    <a:pt x="2902" y="0"/>
                    <a:pt x="4354" y="0"/>
                  </a:cubicBezTo>
                  <a:cubicBezTo>
                    <a:pt x="4354" y="216"/>
                    <a:pt x="4354" y="401"/>
                    <a:pt x="4354" y="617"/>
                  </a:cubicBezTo>
                  <a:cubicBezTo>
                    <a:pt x="4354" y="957"/>
                    <a:pt x="4292" y="1265"/>
                    <a:pt x="4168" y="1575"/>
                  </a:cubicBezTo>
                  <a:cubicBezTo>
                    <a:pt x="4014" y="1914"/>
                    <a:pt x="3798" y="2192"/>
                    <a:pt x="3489" y="2408"/>
                  </a:cubicBezTo>
                  <a:cubicBezTo>
                    <a:pt x="3366" y="2501"/>
                    <a:pt x="3211" y="2563"/>
                    <a:pt x="3057" y="2655"/>
                  </a:cubicBezTo>
                  <a:cubicBezTo>
                    <a:pt x="3026" y="2686"/>
                    <a:pt x="2995" y="2686"/>
                    <a:pt x="2995" y="2748"/>
                  </a:cubicBezTo>
                  <a:cubicBezTo>
                    <a:pt x="2995" y="2871"/>
                    <a:pt x="2995" y="2964"/>
                    <a:pt x="2995" y="3088"/>
                  </a:cubicBezTo>
                  <a:cubicBezTo>
                    <a:pt x="2872" y="3088"/>
                    <a:pt x="2779" y="3088"/>
                    <a:pt x="2655" y="3088"/>
                  </a:cubicBezTo>
                  <a:cubicBezTo>
                    <a:pt x="2655" y="3705"/>
                    <a:pt x="2655" y="4292"/>
                    <a:pt x="2655" y="4910"/>
                  </a:cubicBezTo>
                  <a:cubicBezTo>
                    <a:pt x="2346" y="4910"/>
                    <a:pt x="2039" y="4910"/>
                    <a:pt x="1730" y="4910"/>
                  </a:cubicBezTo>
                  <a:cubicBezTo>
                    <a:pt x="1730" y="4292"/>
                    <a:pt x="1730" y="3705"/>
                    <a:pt x="1730" y="3088"/>
                  </a:cubicBezTo>
                </a:path>
              </a:pathLst>
            </a:custGeom>
            <a:solidFill>
              <a:srgbClr val="FFFFFF"/>
            </a:solidFill>
            <a:ln w="9525" cap="flat">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81" name="Freeform 4"/>
            <p:cNvSpPr>
              <a:spLocks noChangeArrowheads="1"/>
            </p:cNvSpPr>
            <p:nvPr/>
          </p:nvSpPr>
          <p:spPr bwMode="gray">
            <a:xfrm>
              <a:off x="4268788" y="1757363"/>
              <a:ext cx="1666875" cy="211137"/>
            </a:xfrm>
            <a:custGeom>
              <a:avLst/>
              <a:gdLst>
                <a:gd name="T0" fmla="*/ 0 w 4632"/>
                <a:gd name="T1" fmla="*/ 587 h 588"/>
                <a:gd name="T2" fmla="*/ 0 w 4632"/>
                <a:gd name="T3" fmla="*/ 587 h 588"/>
                <a:gd name="T4" fmla="*/ 0 w 4632"/>
                <a:gd name="T5" fmla="*/ 0 h 588"/>
                <a:gd name="T6" fmla="*/ 4631 w 4632"/>
                <a:gd name="T7" fmla="*/ 0 h 588"/>
                <a:gd name="T8" fmla="*/ 4631 w 4632"/>
                <a:gd name="T9" fmla="*/ 587 h 588"/>
                <a:gd name="T10" fmla="*/ 0 w 4632"/>
                <a:gd name="T11" fmla="*/ 587 h 588"/>
              </a:gdLst>
              <a:ahLst/>
              <a:cxnLst>
                <a:cxn ang="0">
                  <a:pos x="T0" y="T1"/>
                </a:cxn>
                <a:cxn ang="0">
                  <a:pos x="T2" y="T3"/>
                </a:cxn>
                <a:cxn ang="0">
                  <a:pos x="T4" y="T5"/>
                </a:cxn>
                <a:cxn ang="0">
                  <a:pos x="T6" y="T7"/>
                </a:cxn>
                <a:cxn ang="0">
                  <a:pos x="T8" y="T9"/>
                </a:cxn>
                <a:cxn ang="0">
                  <a:pos x="T10" y="T11"/>
                </a:cxn>
              </a:cxnLst>
              <a:rect l="0" t="0" r="r" b="b"/>
              <a:pathLst>
                <a:path w="4632" h="588">
                  <a:moveTo>
                    <a:pt x="0" y="587"/>
                  </a:moveTo>
                  <a:lnTo>
                    <a:pt x="0" y="587"/>
                  </a:lnTo>
                  <a:cubicBezTo>
                    <a:pt x="0" y="401"/>
                    <a:pt x="0" y="216"/>
                    <a:pt x="0" y="0"/>
                  </a:cubicBezTo>
                  <a:cubicBezTo>
                    <a:pt x="1544" y="0"/>
                    <a:pt x="3087" y="0"/>
                    <a:pt x="4631" y="0"/>
                  </a:cubicBezTo>
                  <a:cubicBezTo>
                    <a:pt x="4631" y="216"/>
                    <a:pt x="4631" y="401"/>
                    <a:pt x="4631" y="587"/>
                  </a:cubicBezTo>
                  <a:cubicBezTo>
                    <a:pt x="3087" y="587"/>
                    <a:pt x="1544" y="587"/>
                    <a:pt x="0" y="587"/>
                  </a:cubicBezTo>
                </a:path>
              </a:pathLst>
            </a:custGeom>
            <a:solidFill>
              <a:srgbClr val="FFFFFF"/>
            </a:solidFill>
            <a:ln w="9525" cap="flat">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82" name="Freeform 5"/>
            <p:cNvSpPr>
              <a:spLocks noChangeArrowheads="1"/>
            </p:cNvSpPr>
            <p:nvPr/>
          </p:nvSpPr>
          <p:spPr bwMode="gray">
            <a:xfrm>
              <a:off x="4502150" y="946150"/>
              <a:ext cx="322263" cy="746125"/>
            </a:xfrm>
            <a:custGeom>
              <a:avLst/>
              <a:gdLst>
                <a:gd name="T0" fmla="*/ 895 w 896"/>
                <a:gd name="T1" fmla="*/ 2070 h 2071"/>
                <a:gd name="T2" fmla="*/ 895 w 896"/>
                <a:gd name="T3" fmla="*/ 2070 h 2071"/>
                <a:gd name="T4" fmla="*/ 0 w 896"/>
                <a:gd name="T5" fmla="*/ 2070 h 2071"/>
                <a:gd name="T6" fmla="*/ 0 w 896"/>
                <a:gd name="T7" fmla="*/ 1977 h 2071"/>
                <a:gd name="T8" fmla="*/ 0 w 896"/>
                <a:gd name="T9" fmla="*/ 432 h 2071"/>
                <a:gd name="T10" fmla="*/ 462 w 896"/>
                <a:gd name="T11" fmla="*/ 0 h 2071"/>
                <a:gd name="T12" fmla="*/ 895 w 896"/>
                <a:gd name="T13" fmla="*/ 432 h 2071"/>
                <a:gd name="T14" fmla="*/ 895 w 896"/>
                <a:gd name="T15" fmla="*/ 2070 h 20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6" h="2071">
                  <a:moveTo>
                    <a:pt x="895" y="2070"/>
                  </a:moveTo>
                  <a:lnTo>
                    <a:pt x="895" y="2070"/>
                  </a:lnTo>
                  <a:cubicBezTo>
                    <a:pt x="586" y="2070"/>
                    <a:pt x="308" y="2070"/>
                    <a:pt x="0" y="2070"/>
                  </a:cubicBezTo>
                  <a:cubicBezTo>
                    <a:pt x="0" y="2038"/>
                    <a:pt x="0" y="2007"/>
                    <a:pt x="0" y="1977"/>
                  </a:cubicBezTo>
                  <a:cubicBezTo>
                    <a:pt x="0" y="1452"/>
                    <a:pt x="0" y="958"/>
                    <a:pt x="0" y="432"/>
                  </a:cubicBezTo>
                  <a:cubicBezTo>
                    <a:pt x="0" y="217"/>
                    <a:pt x="215" y="0"/>
                    <a:pt x="462" y="0"/>
                  </a:cubicBezTo>
                  <a:cubicBezTo>
                    <a:pt x="679" y="31"/>
                    <a:pt x="895" y="217"/>
                    <a:pt x="895" y="432"/>
                  </a:cubicBezTo>
                  <a:cubicBezTo>
                    <a:pt x="895" y="989"/>
                    <a:pt x="895" y="1513"/>
                    <a:pt x="895" y="2070"/>
                  </a:cubicBezTo>
                </a:path>
              </a:pathLst>
            </a:custGeom>
            <a:solidFill>
              <a:srgbClr val="FFFFFF"/>
            </a:solidFill>
            <a:ln w="9525" cap="flat">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sp>
          <p:nvSpPr>
            <p:cNvPr id="183" name="Freeform 6"/>
            <p:cNvSpPr>
              <a:spLocks noChangeArrowheads="1"/>
            </p:cNvSpPr>
            <p:nvPr/>
          </p:nvSpPr>
          <p:spPr bwMode="gray">
            <a:xfrm>
              <a:off x="5380038" y="946150"/>
              <a:ext cx="322262" cy="746125"/>
            </a:xfrm>
            <a:custGeom>
              <a:avLst/>
              <a:gdLst>
                <a:gd name="T0" fmla="*/ 896 w 897"/>
                <a:gd name="T1" fmla="*/ 2070 h 2071"/>
                <a:gd name="T2" fmla="*/ 896 w 897"/>
                <a:gd name="T3" fmla="*/ 2070 h 2071"/>
                <a:gd name="T4" fmla="*/ 0 w 897"/>
                <a:gd name="T5" fmla="*/ 2070 h 2071"/>
                <a:gd name="T6" fmla="*/ 0 w 897"/>
                <a:gd name="T7" fmla="*/ 1977 h 2071"/>
                <a:gd name="T8" fmla="*/ 0 w 897"/>
                <a:gd name="T9" fmla="*/ 432 h 2071"/>
                <a:gd name="T10" fmla="*/ 463 w 897"/>
                <a:gd name="T11" fmla="*/ 0 h 2071"/>
                <a:gd name="T12" fmla="*/ 896 w 897"/>
                <a:gd name="T13" fmla="*/ 432 h 2071"/>
                <a:gd name="T14" fmla="*/ 896 w 897"/>
                <a:gd name="T15" fmla="*/ 1977 h 2071"/>
                <a:gd name="T16" fmla="*/ 896 w 897"/>
                <a:gd name="T17" fmla="*/ 2070 h 2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7" h="2071">
                  <a:moveTo>
                    <a:pt x="896" y="2070"/>
                  </a:moveTo>
                  <a:lnTo>
                    <a:pt x="896" y="2070"/>
                  </a:lnTo>
                  <a:cubicBezTo>
                    <a:pt x="587" y="2070"/>
                    <a:pt x="309" y="2070"/>
                    <a:pt x="0" y="2070"/>
                  </a:cubicBezTo>
                  <a:cubicBezTo>
                    <a:pt x="0" y="2038"/>
                    <a:pt x="0" y="2007"/>
                    <a:pt x="0" y="1977"/>
                  </a:cubicBezTo>
                  <a:cubicBezTo>
                    <a:pt x="0" y="1452"/>
                    <a:pt x="0" y="958"/>
                    <a:pt x="0" y="432"/>
                  </a:cubicBezTo>
                  <a:cubicBezTo>
                    <a:pt x="0" y="217"/>
                    <a:pt x="216" y="0"/>
                    <a:pt x="463" y="0"/>
                  </a:cubicBezTo>
                  <a:cubicBezTo>
                    <a:pt x="680" y="0"/>
                    <a:pt x="896" y="217"/>
                    <a:pt x="896" y="432"/>
                  </a:cubicBezTo>
                  <a:cubicBezTo>
                    <a:pt x="896" y="958"/>
                    <a:pt x="896" y="1483"/>
                    <a:pt x="896" y="1977"/>
                  </a:cubicBezTo>
                  <a:cubicBezTo>
                    <a:pt x="896" y="2007"/>
                    <a:pt x="896" y="2038"/>
                    <a:pt x="896" y="2070"/>
                  </a:cubicBezTo>
                </a:path>
              </a:pathLst>
            </a:custGeom>
            <a:solidFill>
              <a:srgbClr val="FFFFFF"/>
            </a:solidFill>
            <a:ln w="9525" cap="flat">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solidFill>
                  <a:srgbClr val="5F5F5F"/>
                </a:solidFill>
              </a:endParaRPr>
            </a:p>
          </p:txBody>
        </p:sp>
      </p:grpSp>
      <p:cxnSp>
        <p:nvCxnSpPr>
          <p:cNvPr id="184" name="Straight Arrow Connector 183"/>
          <p:cNvCxnSpPr/>
          <p:nvPr/>
        </p:nvCxnSpPr>
        <p:spPr bwMode="gray">
          <a:xfrm>
            <a:off x="8761412" y="4648200"/>
            <a:ext cx="739543" cy="21054"/>
          </a:xfrm>
          <a:prstGeom prst="straightConnector1">
            <a:avLst/>
          </a:prstGeom>
          <a:ln w="19050">
            <a:solidFill>
              <a:schemeClr val="accent3"/>
            </a:solidFill>
            <a:prstDash val="sysDash"/>
            <a:miter lim="800000"/>
            <a:headEnd type="oval"/>
            <a:tailEnd type="oval"/>
          </a:ln>
        </p:spPr>
        <p:style>
          <a:lnRef idx="1">
            <a:schemeClr val="accent1"/>
          </a:lnRef>
          <a:fillRef idx="0">
            <a:schemeClr val="accent1"/>
          </a:fillRef>
          <a:effectRef idx="0">
            <a:schemeClr val="accent1"/>
          </a:effectRef>
          <a:fontRef idx="minor">
            <a:schemeClr val="tx1"/>
          </a:fontRef>
        </p:style>
      </p:cxnSp>
      <p:grpSp>
        <p:nvGrpSpPr>
          <p:cNvPr id="12" name="Group 184"/>
          <p:cNvGrpSpPr/>
          <p:nvPr/>
        </p:nvGrpSpPr>
        <p:grpSpPr bwMode="gray">
          <a:xfrm>
            <a:off x="9748702" y="3872940"/>
            <a:ext cx="1662105" cy="1255416"/>
            <a:chOff x="10242611" y="3079198"/>
            <a:chExt cx="1399397" cy="1056987"/>
          </a:xfrm>
        </p:grpSpPr>
        <p:grpSp>
          <p:nvGrpSpPr>
            <p:cNvPr id="13" name="Group 185"/>
            <p:cNvGrpSpPr/>
            <p:nvPr/>
          </p:nvGrpSpPr>
          <p:grpSpPr bwMode="gray">
            <a:xfrm>
              <a:off x="11107989" y="3079198"/>
              <a:ext cx="534019" cy="1024428"/>
              <a:chOff x="7341490" y="3091720"/>
              <a:chExt cx="231803" cy="444676"/>
            </a:xfrm>
            <a:solidFill>
              <a:srgbClr val="46575E"/>
            </a:solidFill>
          </p:grpSpPr>
          <p:sp>
            <p:nvSpPr>
              <p:cNvPr id="191" name="Freeform 753"/>
              <p:cNvSpPr>
                <a:spLocks noEditPoints="1"/>
              </p:cNvSpPr>
              <p:nvPr/>
            </p:nvSpPr>
            <p:spPr bwMode="gray">
              <a:xfrm>
                <a:off x="7341490" y="3091720"/>
                <a:ext cx="231803" cy="85151"/>
              </a:xfrm>
              <a:custGeom>
                <a:avLst/>
                <a:gdLst/>
                <a:ahLst/>
                <a:cxnLst>
                  <a:cxn ang="0">
                    <a:pos x="0" y="55"/>
                  </a:cxn>
                  <a:cxn ang="0">
                    <a:pos x="0" y="26"/>
                  </a:cxn>
                  <a:cxn ang="0">
                    <a:pos x="0" y="8"/>
                  </a:cxn>
                  <a:cxn ang="0">
                    <a:pos x="9" y="0"/>
                  </a:cxn>
                  <a:cxn ang="0">
                    <a:pos x="139" y="0"/>
                  </a:cxn>
                  <a:cxn ang="0">
                    <a:pos x="147" y="8"/>
                  </a:cxn>
                  <a:cxn ang="0">
                    <a:pos x="148" y="54"/>
                  </a:cxn>
                  <a:cxn ang="0">
                    <a:pos x="147" y="55"/>
                  </a:cxn>
                  <a:cxn ang="0">
                    <a:pos x="0" y="55"/>
                  </a:cxn>
                  <a:cxn ang="0">
                    <a:pos x="135" y="29"/>
                  </a:cxn>
                  <a:cxn ang="0">
                    <a:pos x="128" y="21"/>
                  </a:cxn>
                  <a:cxn ang="0">
                    <a:pos x="120" y="29"/>
                  </a:cxn>
                  <a:cxn ang="0">
                    <a:pos x="127" y="36"/>
                  </a:cxn>
                  <a:cxn ang="0">
                    <a:pos x="135" y="29"/>
                  </a:cxn>
                </a:cxnLst>
                <a:rect l="0" t="0" r="r" b="b"/>
                <a:pathLst>
                  <a:path w="148" h="55">
                    <a:moveTo>
                      <a:pt x="0" y="55"/>
                    </a:moveTo>
                    <a:cubicBezTo>
                      <a:pt x="0" y="45"/>
                      <a:pt x="0" y="36"/>
                      <a:pt x="0" y="26"/>
                    </a:cubicBezTo>
                    <a:cubicBezTo>
                      <a:pt x="0" y="20"/>
                      <a:pt x="0" y="14"/>
                      <a:pt x="0" y="8"/>
                    </a:cubicBezTo>
                    <a:cubicBezTo>
                      <a:pt x="0" y="3"/>
                      <a:pt x="3" y="0"/>
                      <a:pt x="9" y="0"/>
                    </a:cubicBezTo>
                    <a:cubicBezTo>
                      <a:pt x="52" y="0"/>
                      <a:pt x="96" y="0"/>
                      <a:pt x="139" y="0"/>
                    </a:cubicBezTo>
                    <a:cubicBezTo>
                      <a:pt x="144" y="0"/>
                      <a:pt x="147" y="3"/>
                      <a:pt x="147" y="8"/>
                    </a:cubicBezTo>
                    <a:cubicBezTo>
                      <a:pt x="148" y="23"/>
                      <a:pt x="148" y="38"/>
                      <a:pt x="148" y="54"/>
                    </a:cubicBezTo>
                    <a:cubicBezTo>
                      <a:pt x="148" y="54"/>
                      <a:pt x="147" y="54"/>
                      <a:pt x="147" y="55"/>
                    </a:cubicBezTo>
                    <a:cubicBezTo>
                      <a:pt x="98" y="55"/>
                      <a:pt x="49" y="55"/>
                      <a:pt x="0" y="55"/>
                    </a:cubicBezTo>
                    <a:close/>
                    <a:moveTo>
                      <a:pt x="135" y="29"/>
                    </a:moveTo>
                    <a:cubicBezTo>
                      <a:pt x="135" y="24"/>
                      <a:pt x="132" y="21"/>
                      <a:pt x="128" y="21"/>
                    </a:cubicBezTo>
                    <a:cubicBezTo>
                      <a:pt x="123" y="21"/>
                      <a:pt x="120" y="24"/>
                      <a:pt x="120" y="29"/>
                    </a:cubicBezTo>
                    <a:cubicBezTo>
                      <a:pt x="120" y="33"/>
                      <a:pt x="123" y="36"/>
                      <a:pt x="127" y="36"/>
                    </a:cubicBezTo>
                    <a:cubicBezTo>
                      <a:pt x="132" y="36"/>
                      <a:pt x="135" y="33"/>
                      <a:pt x="135"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92" name="Freeform 754"/>
              <p:cNvSpPr>
                <a:spLocks noEditPoints="1"/>
              </p:cNvSpPr>
              <p:nvPr/>
            </p:nvSpPr>
            <p:spPr bwMode="gray">
              <a:xfrm>
                <a:off x="7341490" y="3451245"/>
                <a:ext cx="231803" cy="85151"/>
              </a:xfrm>
              <a:custGeom>
                <a:avLst/>
                <a:gdLst/>
                <a:ahLst/>
                <a:cxnLst>
                  <a:cxn ang="0">
                    <a:pos x="0" y="0"/>
                  </a:cxn>
                  <a:cxn ang="0">
                    <a:pos x="148" y="0"/>
                  </a:cxn>
                  <a:cxn ang="0">
                    <a:pos x="148" y="3"/>
                  </a:cxn>
                  <a:cxn ang="0">
                    <a:pos x="148" y="45"/>
                  </a:cxn>
                  <a:cxn ang="0">
                    <a:pos x="138" y="54"/>
                  </a:cxn>
                  <a:cxn ang="0">
                    <a:pos x="10" y="54"/>
                  </a:cxn>
                  <a:cxn ang="0">
                    <a:pos x="0" y="45"/>
                  </a:cxn>
                  <a:cxn ang="0">
                    <a:pos x="0" y="3"/>
                  </a:cxn>
                  <a:cxn ang="0">
                    <a:pos x="0" y="0"/>
                  </a:cxn>
                  <a:cxn ang="0">
                    <a:pos x="135" y="25"/>
                  </a:cxn>
                  <a:cxn ang="0">
                    <a:pos x="128" y="17"/>
                  </a:cxn>
                  <a:cxn ang="0">
                    <a:pos x="120" y="25"/>
                  </a:cxn>
                  <a:cxn ang="0">
                    <a:pos x="127" y="33"/>
                  </a:cxn>
                  <a:cxn ang="0">
                    <a:pos x="135" y="25"/>
                  </a:cxn>
                </a:cxnLst>
                <a:rect l="0" t="0" r="r" b="b"/>
                <a:pathLst>
                  <a:path w="148" h="54">
                    <a:moveTo>
                      <a:pt x="0" y="0"/>
                    </a:moveTo>
                    <a:cubicBezTo>
                      <a:pt x="49" y="0"/>
                      <a:pt x="98" y="0"/>
                      <a:pt x="148" y="0"/>
                    </a:cubicBezTo>
                    <a:cubicBezTo>
                      <a:pt x="148" y="1"/>
                      <a:pt x="148" y="2"/>
                      <a:pt x="148" y="3"/>
                    </a:cubicBezTo>
                    <a:cubicBezTo>
                      <a:pt x="148" y="17"/>
                      <a:pt x="148" y="31"/>
                      <a:pt x="148" y="45"/>
                    </a:cubicBezTo>
                    <a:cubicBezTo>
                      <a:pt x="148" y="51"/>
                      <a:pt x="145" y="54"/>
                      <a:pt x="138" y="54"/>
                    </a:cubicBezTo>
                    <a:cubicBezTo>
                      <a:pt x="95" y="54"/>
                      <a:pt x="52" y="54"/>
                      <a:pt x="10" y="54"/>
                    </a:cubicBezTo>
                    <a:cubicBezTo>
                      <a:pt x="3" y="54"/>
                      <a:pt x="0" y="51"/>
                      <a:pt x="0" y="45"/>
                    </a:cubicBezTo>
                    <a:cubicBezTo>
                      <a:pt x="0" y="31"/>
                      <a:pt x="0" y="17"/>
                      <a:pt x="0" y="3"/>
                    </a:cubicBezTo>
                    <a:cubicBezTo>
                      <a:pt x="0" y="2"/>
                      <a:pt x="0" y="1"/>
                      <a:pt x="0" y="0"/>
                    </a:cubicBezTo>
                    <a:close/>
                    <a:moveTo>
                      <a:pt x="135" y="25"/>
                    </a:moveTo>
                    <a:cubicBezTo>
                      <a:pt x="135" y="21"/>
                      <a:pt x="132" y="17"/>
                      <a:pt x="128" y="17"/>
                    </a:cubicBezTo>
                    <a:cubicBezTo>
                      <a:pt x="123" y="17"/>
                      <a:pt x="120" y="21"/>
                      <a:pt x="120" y="25"/>
                    </a:cubicBezTo>
                    <a:cubicBezTo>
                      <a:pt x="120" y="29"/>
                      <a:pt x="123" y="33"/>
                      <a:pt x="127" y="33"/>
                    </a:cubicBezTo>
                    <a:cubicBezTo>
                      <a:pt x="132" y="33"/>
                      <a:pt x="135" y="29"/>
                      <a:pt x="135"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93" name="Freeform 757"/>
              <p:cNvSpPr>
                <a:spLocks noEditPoints="1"/>
              </p:cNvSpPr>
              <p:nvPr/>
            </p:nvSpPr>
            <p:spPr bwMode="gray">
              <a:xfrm>
                <a:off x="7341490" y="3361362"/>
                <a:ext cx="231803" cy="75689"/>
              </a:xfrm>
              <a:custGeom>
                <a:avLst/>
                <a:gdLst/>
                <a:ahLst/>
                <a:cxnLst>
                  <a:cxn ang="0">
                    <a:pos x="0" y="47"/>
                  </a:cxn>
                  <a:cxn ang="0">
                    <a:pos x="0" y="0"/>
                  </a:cxn>
                  <a:cxn ang="0">
                    <a:pos x="147" y="0"/>
                  </a:cxn>
                  <a:cxn ang="0">
                    <a:pos x="148" y="3"/>
                  </a:cxn>
                  <a:cxn ang="0">
                    <a:pos x="148" y="44"/>
                  </a:cxn>
                  <a:cxn ang="0">
                    <a:pos x="145" y="47"/>
                  </a:cxn>
                  <a:cxn ang="0">
                    <a:pos x="3" y="47"/>
                  </a:cxn>
                  <a:cxn ang="0">
                    <a:pos x="0" y="47"/>
                  </a:cxn>
                  <a:cxn ang="0">
                    <a:pos x="135" y="24"/>
                  </a:cxn>
                  <a:cxn ang="0">
                    <a:pos x="127" y="16"/>
                  </a:cxn>
                  <a:cxn ang="0">
                    <a:pos x="120" y="24"/>
                  </a:cxn>
                  <a:cxn ang="0">
                    <a:pos x="127" y="32"/>
                  </a:cxn>
                  <a:cxn ang="0">
                    <a:pos x="135" y="24"/>
                  </a:cxn>
                </a:cxnLst>
                <a:rect l="0" t="0" r="r" b="b"/>
                <a:pathLst>
                  <a:path w="148" h="47">
                    <a:moveTo>
                      <a:pt x="0" y="47"/>
                    </a:moveTo>
                    <a:cubicBezTo>
                      <a:pt x="0" y="31"/>
                      <a:pt x="0" y="16"/>
                      <a:pt x="0" y="0"/>
                    </a:cubicBezTo>
                    <a:cubicBezTo>
                      <a:pt x="49" y="0"/>
                      <a:pt x="98" y="0"/>
                      <a:pt x="147" y="0"/>
                    </a:cubicBezTo>
                    <a:cubicBezTo>
                      <a:pt x="147" y="1"/>
                      <a:pt x="148" y="2"/>
                      <a:pt x="148" y="3"/>
                    </a:cubicBezTo>
                    <a:cubicBezTo>
                      <a:pt x="148" y="17"/>
                      <a:pt x="148" y="30"/>
                      <a:pt x="148" y="44"/>
                    </a:cubicBezTo>
                    <a:cubicBezTo>
                      <a:pt x="148" y="46"/>
                      <a:pt x="147" y="47"/>
                      <a:pt x="145" y="47"/>
                    </a:cubicBezTo>
                    <a:cubicBezTo>
                      <a:pt x="98" y="47"/>
                      <a:pt x="50" y="47"/>
                      <a:pt x="3" y="47"/>
                    </a:cubicBezTo>
                    <a:cubicBezTo>
                      <a:pt x="2" y="47"/>
                      <a:pt x="1" y="47"/>
                      <a:pt x="0" y="47"/>
                    </a:cubicBezTo>
                    <a:close/>
                    <a:moveTo>
                      <a:pt x="135" y="24"/>
                    </a:moveTo>
                    <a:cubicBezTo>
                      <a:pt x="135" y="20"/>
                      <a:pt x="132" y="16"/>
                      <a:pt x="127" y="16"/>
                    </a:cubicBezTo>
                    <a:cubicBezTo>
                      <a:pt x="123" y="16"/>
                      <a:pt x="120" y="20"/>
                      <a:pt x="120" y="24"/>
                    </a:cubicBezTo>
                    <a:cubicBezTo>
                      <a:pt x="120" y="28"/>
                      <a:pt x="123" y="32"/>
                      <a:pt x="127" y="32"/>
                    </a:cubicBezTo>
                    <a:cubicBezTo>
                      <a:pt x="132" y="32"/>
                      <a:pt x="135" y="28"/>
                      <a:pt x="135"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94" name="Freeform 758"/>
              <p:cNvSpPr>
                <a:spLocks noEditPoints="1"/>
              </p:cNvSpPr>
              <p:nvPr/>
            </p:nvSpPr>
            <p:spPr bwMode="gray">
              <a:xfrm>
                <a:off x="7341490" y="3191061"/>
                <a:ext cx="231803" cy="70961"/>
              </a:xfrm>
              <a:custGeom>
                <a:avLst/>
                <a:gdLst/>
                <a:ahLst/>
                <a:cxnLst>
                  <a:cxn ang="0">
                    <a:pos x="147" y="0"/>
                  </a:cxn>
                  <a:cxn ang="0">
                    <a:pos x="148" y="3"/>
                  </a:cxn>
                  <a:cxn ang="0">
                    <a:pos x="148" y="44"/>
                  </a:cxn>
                  <a:cxn ang="0">
                    <a:pos x="145" y="47"/>
                  </a:cxn>
                  <a:cxn ang="0">
                    <a:pos x="2" y="47"/>
                  </a:cxn>
                  <a:cxn ang="0">
                    <a:pos x="0" y="47"/>
                  </a:cxn>
                  <a:cxn ang="0">
                    <a:pos x="0" y="0"/>
                  </a:cxn>
                  <a:cxn ang="0">
                    <a:pos x="147" y="0"/>
                  </a:cxn>
                  <a:cxn ang="0">
                    <a:pos x="128" y="29"/>
                  </a:cxn>
                  <a:cxn ang="0">
                    <a:pos x="135" y="22"/>
                  </a:cxn>
                  <a:cxn ang="0">
                    <a:pos x="128" y="14"/>
                  </a:cxn>
                  <a:cxn ang="0">
                    <a:pos x="120" y="22"/>
                  </a:cxn>
                  <a:cxn ang="0">
                    <a:pos x="128" y="29"/>
                  </a:cxn>
                </a:cxnLst>
                <a:rect l="0" t="0" r="r" b="b"/>
                <a:pathLst>
                  <a:path w="148" h="47">
                    <a:moveTo>
                      <a:pt x="147" y="0"/>
                    </a:moveTo>
                    <a:cubicBezTo>
                      <a:pt x="147" y="1"/>
                      <a:pt x="148" y="2"/>
                      <a:pt x="148" y="3"/>
                    </a:cubicBezTo>
                    <a:cubicBezTo>
                      <a:pt x="148" y="16"/>
                      <a:pt x="148" y="30"/>
                      <a:pt x="148" y="44"/>
                    </a:cubicBezTo>
                    <a:cubicBezTo>
                      <a:pt x="148" y="46"/>
                      <a:pt x="147" y="47"/>
                      <a:pt x="145" y="47"/>
                    </a:cubicBezTo>
                    <a:cubicBezTo>
                      <a:pt x="98" y="47"/>
                      <a:pt x="50" y="47"/>
                      <a:pt x="2" y="47"/>
                    </a:cubicBezTo>
                    <a:cubicBezTo>
                      <a:pt x="2" y="47"/>
                      <a:pt x="1" y="47"/>
                      <a:pt x="0" y="47"/>
                    </a:cubicBezTo>
                    <a:cubicBezTo>
                      <a:pt x="0" y="31"/>
                      <a:pt x="0" y="16"/>
                      <a:pt x="0" y="0"/>
                    </a:cubicBezTo>
                    <a:cubicBezTo>
                      <a:pt x="49" y="0"/>
                      <a:pt x="98" y="0"/>
                      <a:pt x="147" y="0"/>
                    </a:cubicBezTo>
                    <a:close/>
                    <a:moveTo>
                      <a:pt x="128" y="29"/>
                    </a:moveTo>
                    <a:cubicBezTo>
                      <a:pt x="132" y="29"/>
                      <a:pt x="135" y="26"/>
                      <a:pt x="135" y="22"/>
                    </a:cubicBezTo>
                    <a:cubicBezTo>
                      <a:pt x="135" y="17"/>
                      <a:pt x="132" y="14"/>
                      <a:pt x="128" y="14"/>
                    </a:cubicBezTo>
                    <a:cubicBezTo>
                      <a:pt x="123" y="14"/>
                      <a:pt x="120" y="17"/>
                      <a:pt x="120" y="22"/>
                    </a:cubicBezTo>
                    <a:cubicBezTo>
                      <a:pt x="120" y="26"/>
                      <a:pt x="123" y="29"/>
                      <a:pt x="128"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95" name="Freeform 759"/>
              <p:cNvSpPr>
                <a:spLocks noEditPoints="1"/>
              </p:cNvSpPr>
              <p:nvPr/>
            </p:nvSpPr>
            <p:spPr bwMode="gray">
              <a:xfrm>
                <a:off x="7341490" y="3276212"/>
                <a:ext cx="231803" cy="70961"/>
              </a:xfrm>
              <a:custGeom>
                <a:avLst/>
                <a:gdLst/>
                <a:ahLst/>
                <a:cxnLst>
                  <a:cxn ang="0">
                    <a:pos x="147" y="46"/>
                  </a:cxn>
                  <a:cxn ang="0">
                    <a:pos x="0" y="46"/>
                  </a:cxn>
                  <a:cxn ang="0">
                    <a:pos x="0" y="0"/>
                  </a:cxn>
                  <a:cxn ang="0">
                    <a:pos x="3" y="0"/>
                  </a:cxn>
                  <a:cxn ang="0">
                    <a:pos x="145" y="0"/>
                  </a:cxn>
                  <a:cxn ang="0">
                    <a:pos x="148" y="3"/>
                  </a:cxn>
                  <a:cxn ang="0">
                    <a:pos x="148" y="44"/>
                  </a:cxn>
                  <a:cxn ang="0">
                    <a:pos x="147" y="46"/>
                  </a:cxn>
                  <a:cxn ang="0">
                    <a:pos x="128" y="15"/>
                  </a:cxn>
                  <a:cxn ang="0">
                    <a:pos x="120" y="23"/>
                  </a:cxn>
                  <a:cxn ang="0">
                    <a:pos x="127" y="30"/>
                  </a:cxn>
                  <a:cxn ang="0">
                    <a:pos x="135" y="23"/>
                  </a:cxn>
                  <a:cxn ang="0">
                    <a:pos x="128" y="15"/>
                  </a:cxn>
                </a:cxnLst>
                <a:rect l="0" t="0" r="r" b="b"/>
                <a:pathLst>
                  <a:path w="148" h="46">
                    <a:moveTo>
                      <a:pt x="147" y="46"/>
                    </a:moveTo>
                    <a:cubicBezTo>
                      <a:pt x="98" y="46"/>
                      <a:pt x="50" y="46"/>
                      <a:pt x="0" y="46"/>
                    </a:cubicBezTo>
                    <a:cubicBezTo>
                      <a:pt x="0" y="31"/>
                      <a:pt x="0" y="16"/>
                      <a:pt x="0" y="0"/>
                    </a:cubicBezTo>
                    <a:cubicBezTo>
                      <a:pt x="1" y="0"/>
                      <a:pt x="2" y="0"/>
                      <a:pt x="3" y="0"/>
                    </a:cubicBezTo>
                    <a:cubicBezTo>
                      <a:pt x="50" y="0"/>
                      <a:pt x="97" y="0"/>
                      <a:pt x="145" y="0"/>
                    </a:cubicBezTo>
                    <a:cubicBezTo>
                      <a:pt x="147" y="0"/>
                      <a:pt x="148" y="1"/>
                      <a:pt x="148" y="3"/>
                    </a:cubicBezTo>
                    <a:cubicBezTo>
                      <a:pt x="147" y="17"/>
                      <a:pt x="148" y="30"/>
                      <a:pt x="148" y="44"/>
                    </a:cubicBezTo>
                    <a:cubicBezTo>
                      <a:pt x="148" y="45"/>
                      <a:pt x="147" y="45"/>
                      <a:pt x="147" y="46"/>
                    </a:cubicBezTo>
                    <a:close/>
                    <a:moveTo>
                      <a:pt x="128" y="15"/>
                    </a:moveTo>
                    <a:cubicBezTo>
                      <a:pt x="123" y="15"/>
                      <a:pt x="120" y="18"/>
                      <a:pt x="120" y="23"/>
                    </a:cubicBezTo>
                    <a:cubicBezTo>
                      <a:pt x="120" y="27"/>
                      <a:pt x="123" y="30"/>
                      <a:pt x="127" y="30"/>
                    </a:cubicBezTo>
                    <a:cubicBezTo>
                      <a:pt x="132" y="30"/>
                      <a:pt x="135" y="27"/>
                      <a:pt x="135" y="23"/>
                    </a:cubicBezTo>
                    <a:cubicBezTo>
                      <a:pt x="135" y="19"/>
                      <a:pt x="132" y="15"/>
                      <a:pt x="128"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nvGrpSpPr>
            <p:cNvPr id="14" name="Group 186"/>
            <p:cNvGrpSpPr/>
            <p:nvPr/>
          </p:nvGrpSpPr>
          <p:grpSpPr bwMode="gray">
            <a:xfrm>
              <a:off x="10242611" y="3227057"/>
              <a:ext cx="940768" cy="909128"/>
              <a:chOff x="399790" y="3938538"/>
              <a:chExt cx="679057" cy="656219"/>
            </a:xfrm>
            <a:solidFill>
              <a:schemeClr val="accent4"/>
            </a:solidFill>
          </p:grpSpPr>
          <p:sp>
            <p:nvSpPr>
              <p:cNvPr id="188" name="Freeform 1157"/>
              <p:cNvSpPr>
                <a:spLocks noEditPoints="1"/>
              </p:cNvSpPr>
              <p:nvPr/>
            </p:nvSpPr>
            <p:spPr bwMode="gray">
              <a:xfrm>
                <a:off x="399790" y="4183908"/>
                <a:ext cx="519277" cy="410849"/>
              </a:xfrm>
              <a:custGeom>
                <a:avLst/>
                <a:gdLst/>
                <a:ahLst/>
                <a:cxnLst>
                  <a:cxn ang="0">
                    <a:pos x="0" y="218"/>
                  </a:cxn>
                  <a:cxn ang="0">
                    <a:pos x="0" y="0"/>
                  </a:cxn>
                  <a:cxn ang="0">
                    <a:pos x="2" y="0"/>
                  </a:cxn>
                  <a:cxn ang="0">
                    <a:pos x="87" y="0"/>
                  </a:cxn>
                  <a:cxn ang="0">
                    <a:pos x="90" y="2"/>
                  </a:cxn>
                  <a:cxn ang="0">
                    <a:pos x="101" y="22"/>
                  </a:cxn>
                  <a:cxn ang="0">
                    <a:pos x="106" y="25"/>
                  </a:cxn>
                  <a:cxn ang="0">
                    <a:pos x="246" y="24"/>
                  </a:cxn>
                  <a:cxn ang="0">
                    <a:pos x="268" y="37"/>
                  </a:cxn>
                  <a:cxn ang="0">
                    <a:pos x="271" y="50"/>
                  </a:cxn>
                  <a:cxn ang="0">
                    <a:pos x="271" y="216"/>
                  </a:cxn>
                  <a:cxn ang="0">
                    <a:pos x="271" y="218"/>
                  </a:cxn>
                  <a:cxn ang="0">
                    <a:pos x="0" y="218"/>
                  </a:cxn>
                  <a:cxn ang="0">
                    <a:pos x="154" y="184"/>
                  </a:cxn>
                  <a:cxn ang="0">
                    <a:pos x="154" y="137"/>
                  </a:cxn>
                  <a:cxn ang="0">
                    <a:pos x="200" y="137"/>
                  </a:cxn>
                  <a:cxn ang="0">
                    <a:pos x="200" y="102"/>
                  </a:cxn>
                  <a:cxn ang="0">
                    <a:pos x="153" y="102"/>
                  </a:cxn>
                  <a:cxn ang="0">
                    <a:pos x="153" y="55"/>
                  </a:cxn>
                  <a:cxn ang="0">
                    <a:pos x="118" y="55"/>
                  </a:cxn>
                  <a:cxn ang="0">
                    <a:pos x="118" y="102"/>
                  </a:cxn>
                  <a:cxn ang="0">
                    <a:pos x="71" y="102"/>
                  </a:cxn>
                  <a:cxn ang="0">
                    <a:pos x="71" y="138"/>
                  </a:cxn>
                  <a:cxn ang="0">
                    <a:pos x="118" y="138"/>
                  </a:cxn>
                  <a:cxn ang="0">
                    <a:pos x="118" y="184"/>
                  </a:cxn>
                  <a:cxn ang="0">
                    <a:pos x="154" y="184"/>
                  </a:cxn>
                </a:cxnLst>
                <a:rect l="0" t="0" r="r" b="b"/>
                <a:pathLst>
                  <a:path w="271" h="218">
                    <a:moveTo>
                      <a:pt x="0" y="218"/>
                    </a:moveTo>
                    <a:cubicBezTo>
                      <a:pt x="0" y="145"/>
                      <a:pt x="0" y="73"/>
                      <a:pt x="0" y="0"/>
                    </a:cubicBezTo>
                    <a:cubicBezTo>
                      <a:pt x="1" y="0"/>
                      <a:pt x="2" y="0"/>
                      <a:pt x="2" y="0"/>
                    </a:cubicBezTo>
                    <a:cubicBezTo>
                      <a:pt x="31" y="0"/>
                      <a:pt x="59" y="0"/>
                      <a:pt x="87" y="0"/>
                    </a:cubicBezTo>
                    <a:cubicBezTo>
                      <a:pt x="89" y="0"/>
                      <a:pt x="90" y="1"/>
                      <a:pt x="90" y="2"/>
                    </a:cubicBezTo>
                    <a:cubicBezTo>
                      <a:pt x="94" y="9"/>
                      <a:pt x="98" y="15"/>
                      <a:pt x="101" y="22"/>
                    </a:cubicBezTo>
                    <a:cubicBezTo>
                      <a:pt x="102" y="24"/>
                      <a:pt x="103" y="25"/>
                      <a:pt x="106" y="25"/>
                    </a:cubicBezTo>
                    <a:cubicBezTo>
                      <a:pt x="152" y="24"/>
                      <a:pt x="199" y="24"/>
                      <a:pt x="246" y="24"/>
                    </a:cubicBezTo>
                    <a:cubicBezTo>
                      <a:pt x="256" y="24"/>
                      <a:pt x="263" y="28"/>
                      <a:pt x="268" y="37"/>
                    </a:cubicBezTo>
                    <a:cubicBezTo>
                      <a:pt x="271" y="41"/>
                      <a:pt x="271" y="45"/>
                      <a:pt x="271" y="50"/>
                    </a:cubicBezTo>
                    <a:cubicBezTo>
                      <a:pt x="271" y="105"/>
                      <a:pt x="271" y="161"/>
                      <a:pt x="271" y="216"/>
                    </a:cubicBezTo>
                    <a:cubicBezTo>
                      <a:pt x="271" y="216"/>
                      <a:pt x="271" y="217"/>
                      <a:pt x="271" y="218"/>
                    </a:cubicBezTo>
                    <a:cubicBezTo>
                      <a:pt x="181" y="218"/>
                      <a:pt x="91" y="218"/>
                      <a:pt x="0" y="218"/>
                    </a:cubicBezTo>
                    <a:close/>
                    <a:moveTo>
                      <a:pt x="154" y="184"/>
                    </a:moveTo>
                    <a:cubicBezTo>
                      <a:pt x="154" y="169"/>
                      <a:pt x="154" y="153"/>
                      <a:pt x="154" y="137"/>
                    </a:cubicBezTo>
                    <a:cubicBezTo>
                      <a:pt x="169" y="137"/>
                      <a:pt x="185" y="137"/>
                      <a:pt x="200" y="137"/>
                    </a:cubicBezTo>
                    <a:cubicBezTo>
                      <a:pt x="200" y="125"/>
                      <a:pt x="200" y="114"/>
                      <a:pt x="200" y="102"/>
                    </a:cubicBezTo>
                    <a:cubicBezTo>
                      <a:pt x="185" y="102"/>
                      <a:pt x="169" y="102"/>
                      <a:pt x="153" y="102"/>
                    </a:cubicBezTo>
                    <a:cubicBezTo>
                      <a:pt x="153" y="86"/>
                      <a:pt x="153" y="70"/>
                      <a:pt x="153" y="55"/>
                    </a:cubicBezTo>
                    <a:cubicBezTo>
                      <a:pt x="141" y="55"/>
                      <a:pt x="130" y="55"/>
                      <a:pt x="118" y="55"/>
                    </a:cubicBezTo>
                    <a:cubicBezTo>
                      <a:pt x="118" y="70"/>
                      <a:pt x="118" y="86"/>
                      <a:pt x="118" y="102"/>
                    </a:cubicBezTo>
                    <a:cubicBezTo>
                      <a:pt x="102" y="102"/>
                      <a:pt x="86" y="102"/>
                      <a:pt x="71" y="102"/>
                    </a:cubicBezTo>
                    <a:cubicBezTo>
                      <a:pt x="71" y="114"/>
                      <a:pt x="71" y="126"/>
                      <a:pt x="71" y="138"/>
                    </a:cubicBezTo>
                    <a:cubicBezTo>
                      <a:pt x="87" y="138"/>
                      <a:pt x="102" y="138"/>
                      <a:pt x="118" y="138"/>
                    </a:cubicBezTo>
                    <a:cubicBezTo>
                      <a:pt x="118" y="153"/>
                      <a:pt x="118" y="169"/>
                      <a:pt x="118" y="184"/>
                    </a:cubicBezTo>
                    <a:cubicBezTo>
                      <a:pt x="130" y="184"/>
                      <a:pt x="142" y="184"/>
                      <a:pt x="154" y="184"/>
                    </a:cubicBez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89" name="Freeform 1158"/>
              <p:cNvSpPr>
                <a:spLocks noEditPoints="1"/>
              </p:cNvSpPr>
              <p:nvPr/>
            </p:nvSpPr>
            <p:spPr bwMode="gray">
              <a:xfrm>
                <a:off x="605220" y="3938538"/>
                <a:ext cx="473627" cy="376612"/>
              </a:xfrm>
              <a:custGeom>
                <a:avLst/>
                <a:gdLst/>
                <a:ahLst/>
                <a:cxnLst>
                  <a:cxn ang="0">
                    <a:pos x="216" y="198"/>
                  </a:cxn>
                  <a:cxn ang="0">
                    <a:pos x="201" y="195"/>
                  </a:cxn>
                  <a:cxn ang="0">
                    <a:pos x="175" y="190"/>
                  </a:cxn>
                  <a:cxn ang="0">
                    <a:pos x="174" y="187"/>
                  </a:cxn>
                  <a:cxn ang="0">
                    <a:pos x="173" y="171"/>
                  </a:cxn>
                  <a:cxn ang="0">
                    <a:pos x="137" y="140"/>
                  </a:cxn>
                  <a:cxn ang="0">
                    <a:pos x="3" y="140"/>
                  </a:cxn>
                  <a:cxn ang="0">
                    <a:pos x="0" y="140"/>
                  </a:cxn>
                  <a:cxn ang="0">
                    <a:pos x="30" y="0"/>
                  </a:cxn>
                  <a:cxn ang="0">
                    <a:pos x="40" y="2"/>
                  </a:cxn>
                  <a:cxn ang="0">
                    <a:pos x="208" y="38"/>
                  </a:cxn>
                  <a:cxn ang="0">
                    <a:pos x="225" y="41"/>
                  </a:cxn>
                  <a:cxn ang="0">
                    <a:pos x="243" y="68"/>
                  </a:cxn>
                  <a:cxn ang="0">
                    <a:pos x="219" y="182"/>
                  </a:cxn>
                  <a:cxn ang="0">
                    <a:pos x="216" y="198"/>
                  </a:cxn>
                  <a:cxn ang="0">
                    <a:pos x="26" y="108"/>
                  </a:cxn>
                  <a:cxn ang="0">
                    <a:pos x="29" y="108"/>
                  </a:cxn>
                  <a:cxn ang="0">
                    <a:pos x="51" y="103"/>
                  </a:cxn>
                  <a:cxn ang="0">
                    <a:pos x="59" y="106"/>
                  </a:cxn>
                  <a:cxn ang="0">
                    <a:pos x="67" y="125"/>
                  </a:cxn>
                  <a:cxn ang="0">
                    <a:pos x="89" y="108"/>
                  </a:cxn>
                  <a:cxn ang="0">
                    <a:pos x="114" y="127"/>
                  </a:cxn>
                  <a:cxn ang="0">
                    <a:pos x="132" y="40"/>
                  </a:cxn>
                  <a:cxn ang="0">
                    <a:pos x="130" y="40"/>
                  </a:cxn>
                  <a:cxn ang="0">
                    <a:pos x="46" y="22"/>
                  </a:cxn>
                  <a:cxn ang="0">
                    <a:pos x="44" y="24"/>
                  </a:cxn>
                  <a:cxn ang="0">
                    <a:pos x="29" y="97"/>
                  </a:cxn>
                  <a:cxn ang="0">
                    <a:pos x="26" y="108"/>
                  </a:cxn>
                  <a:cxn ang="0">
                    <a:pos x="139" y="113"/>
                  </a:cxn>
                  <a:cxn ang="0">
                    <a:pos x="204" y="126"/>
                  </a:cxn>
                  <a:cxn ang="0">
                    <a:pos x="206" y="115"/>
                  </a:cxn>
                  <a:cxn ang="0">
                    <a:pos x="141" y="102"/>
                  </a:cxn>
                  <a:cxn ang="0">
                    <a:pos x="139" y="113"/>
                  </a:cxn>
                  <a:cxn ang="0">
                    <a:pos x="148" y="78"/>
                  </a:cxn>
                  <a:cxn ang="0">
                    <a:pos x="213" y="91"/>
                  </a:cxn>
                  <a:cxn ang="0">
                    <a:pos x="215" y="80"/>
                  </a:cxn>
                  <a:cxn ang="0">
                    <a:pos x="150" y="67"/>
                  </a:cxn>
                  <a:cxn ang="0">
                    <a:pos x="148" y="78"/>
                  </a:cxn>
                </a:cxnLst>
                <a:rect l="0" t="0" r="r" b="b"/>
                <a:pathLst>
                  <a:path w="246" h="198">
                    <a:moveTo>
                      <a:pt x="216" y="198"/>
                    </a:moveTo>
                    <a:cubicBezTo>
                      <a:pt x="211" y="197"/>
                      <a:pt x="206" y="196"/>
                      <a:pt x="201" y="195"/>
                    </a:cubicBezTo>
                    <a:cubicBezTo>
                      <a:pt x="192" y="193"/>
                      <a:pt x="184" y="191"/>
                      <a:pt x="175" y="190"/>
                    </a:cubicBezTo>
                    <a:cubicBezTo>
                      <a:pt x="174" y="189"/>
                      <a:pt x="174" y="189"/>
                      <a:pt x="174" y="187"/>
                    </a:cubicBezTo>
                    <a:cubicBezTo>
                      <a:pt x="174" y="182"/>
                      <a:pt x="174" y="177"/>
                      <a:pt x="173" y="171"/>
                    </a:cubicBezTo>
                    <a:cubicBezTo>
                      <a:pt x="170" y="153"/>
                      <a:pt x="156" y="140"/>
                      <a:pt x="137" y="140"/>
                    </a:cubicBezTo>
                    <a:cubicBezTo>
                      <a:pt x="92" y="140"/>
                      <a:pt x="48" y="140"/>
                      <a:pt x="3" y="140"/>
                    </a:cubicBezTo>
                    <a:cubicBezTo>
                      <a:pt x="2" y="140"/>
                      <a:pt x="2" y="140"/>
                      <a:pt x="0" y="140"/>
                    </a:cubicBezTo>
                    <a:cubicBezTo>
                      <a:pt x="10" y="94"/>
                      <a:pt x="20" y="47"/>
                      <a:pt x="30" y="0"/>
                    </a:cubicBezTo>
                    <a:cubicBezTo>
                      <a:pt x="33" y="1"/>
                      <a:pt x="36" y="2"/>
                      <a:pt x="40" y="2"/>
                    </a:cubicBezTo>
                    <a:cubicBezTo>
                      <a:pt x="96" y="14"/>
                      <a:pt x="152" y="26"/>
                      <a:pt x="208" y="38"/>
                    </a:cubicBezTo>
                    <a:cubicBezTo>
                      <a:pt x="213" y="39"/>
                      <a:pt x="219" y="40"/>
                      <a:pt x="225" y="41"/>
                    </a:cubicBezTo>
                    <a:cubicBezTo>
                      <a:pt x="238" y="44"/>
                      <a:pt x="246" y="56"/>
                      <a:pt x="243" y="68"/>
                    </a:cubicBezTo>
                    <a:cubicBezTo>
                      <a:pt x="235" y="106"/>
                      <a:pt x="227" y="144"/>
                      <a:pt x="219" y="182"/>
                    </a:cubicBezTo>
                    <a:cubicBezTo>
                      <a:pt x="218" y="188"/>
                      <a:pt x="217" y="193"/>
                      <a:pt x="216" y="198"/>
                    </a:cubicBezTo>
                    <a:close/>
                    <a:moveTo>
                      <a:pt x="26" y="108"/>
                    </a:moveTo>
                    <a:cubicBezTo>
                      <a:pt x="27" y="108"/>
                      <a:pt x="28" y="108"/>
                      <a:pt x="29" y="108"/>
                    </a:cubicBezTo>
                    <a:cubicBezTo>
                      <a:pt x="36" y="106"/>
                      <a:pt x="43" y="104"/>
                      <a:pt x="51" y="103"/>
                    </a:cubicBezTo>
                    <a:cubicBezTo>
                      <a:pt x="56" y="101"/>
                      <a:pt x="56" y="101"/>
                      <a:pt x="59" y="106"/>
                    </a:cubicBezTo>
                    <a:cubicBezTo>
                      <a:pt x="61" y="112"/>
                      <a:pt x="64" y="119"/>
                      <a:pt x="67" y="125"/>
                    </a:cubicBezTo>
                    <a:cubicBezTo>
                      <a:pt x="74" y="119"/>
                      <a:pt x="81" y="114"/>
                      <a:pt x="89" y="108"/>
                    </a:cubicBezTo>
                    <a:cubicBezTo>
                      <a:pt x="97" y="114"/>
                      <a:pt x="105" y="121"/>
                      <a:pt x="114" y="127"/>
                    </a:cubicBezTo>
                    <a:cubicBezTo>
                      <a:pt x="120" y="98"/>
                      <a:pt x="126" y="69"/>
                      <a:pt x="132" y="40"/>
                    </a:cubicBezTo>
                    <a:cubicBezTo>
                      <a:pt x="131" y="40"/>
                      <a:pt x="130" y="40"/>
                      <a:pt x="130" y="40"/>
                    </a:cubicBezTo>
                    <a:cubicBezTo>
                      <a:pt x="102" y="34"/>
                      <a:pt x="74" y="28"/>
                      <a:pt x="46" y="22"/>
                    </a:cubicBezTo>
                    <a:cubicBezTo>
                      <a:pt x="44" y="22"/>
                      <a:pt x="44" y="22"/>
                      <a:pt x="44" y="24"/>
                    </a:cubicBezTo>
                    <a:cubicBezTo>
                      <a:pt x="39" y="49"/>
                      <a:pt x="34" y="73"/>
                      <a:pt x="29" y="97"/>
                    </a:cubicBezTo>
                    <a:cubicBezTo>
                      <a:pt x="28" y="101"/>
                      <a:pt x="27" y="105"/>
                      <a:pt x="26" y="108"/>
                    </a:cubicBezTo>
                    <a:close/>
                    <a:moveTo>
                      <a:pt x="139" y="113"/>
                    </a:moveTo>
                    <a:cubicBezTo>
                      <a:pt x="161" y="117"/>
                      <a:pt x="182" y="122"/>
                      <a:pt x="204" y="126"/>
                    </a:cubicBezTo>
                    <a:cubicBezTo>
                      <a:pt x="205" y="123"/>
                      <a:pt x="205" y="119"/>
                      <a:pt x="206" y="115"/>
                    </a:cubicBezTo>
                    <a:cubicBezTo>
                      <a:pt x="184" y="111"/>
                      <a:pt x="163" y="106"/>
                      <a:pt x="141" y="102"/>
                    </a:cubicBezTo>
                    <a:cubicBezTo>
                      <a:pt x="140" y="106"/>
                      <a:pt x="140" y="109"/>
                      <a:pt x="139" y="113"/>
                    </a:cubicBezTo>
                    <a:close/>
                    <a:moveTo>
                      <a:pt x="148" y="78"/>
                    </a:moveTo>
                    <a:cubicBezTo>
                      <a:pt x="169" y="82"/>
                      <a:pt x="191" y="87"/>
                      <a:pt x="213" y="91"/>
                    </a:cubicBezTo>
                    <a:cubicBezTo>
                      <a:pt x="213" y="87"/>
                      <a:pt x="214" y="84"/>
                      <a:pt x="215" y="80"/>
                    </a:cubicBezTo>
                    <a:cubicBezTo>
                      <a:pt x="193" y="76"/>
                      <a:pt x="172" y="71"/>
                      <a:pt x="150" y="67"/>
                    </a:cubicBezTo>
                    <a:cubicBezTo>
                      <a:pt x="149" y="70"/>
                      <a:pt x="148" y="74"/>
                      <a:pt x="148" y="78"/>
                    </a:cubicBez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90" name="Freeform 1163"/>
              <p:cNvSpPr>
                <a:spLocks/>
              </p:cNvSpPr>
              <p:nvPr/>
            </p:nvSpPr>
            <p:spPr bwMode="gray">
              <a:xfrm>
                <a:off x="719347" y="4018426"/>
                <a:ext cx="85595" cy="114125"/>
              </a:xfrm>
              <a:custGeom>
                <a:avLst/>
                <a:gdLst/>
                <a:ahLst/>
                <a:cxnLst>
                  <a:cxn ang="0">
                    <a:pos x="29" y="0"/>
                  </a:cxn>
                  <a:cxn ang="0">
                    <a:pos x="32" y="5"/>
                  </a:cxn>
                  <a:cxn ang="0">
                    <a:pos x="44" y="26"/>
                  </a:cxn>
                  <a:cxn ang="0">
                    <a:pos x="41" y="38"/>
                  </a:cxn>
                  <a:cxn ang="0">
                    <a:pos x="38" y="42"/>
                  </a:cxn>
                  <a:cxn ang="0">
                    <a:pos x="35" y="46"/>
                  </a:cxn>
                  <a:cxn ang="0">
                    <a:pos x="18" y="60"/>
                  </a:cxn>
                  <a:cxn ang="0">
                    <a:pos x="3" y="45"/>
                  </a:cxn>
                  <a:cxn ang="0">
                    <a:pos x="4" y="38"/>
                  </a:cxn>
                  <a:cxn ang="0">
                    <a:pos x="2" y="35"/>
                  </a:cxn>
                  <a:cxn ang="0">
                    <a:pos x="1" y="29"/>
                  </a:cxn>
                  <a:cxn ang="0">
                    <a:pos x="3" y="16"/>
                  </a:cxn>
                  <a:cxn ang="0">
                    <a:pos x="22" y="0"/>
                  </a:cxn>
                  <a:cxn ang="0">
                    <a:pos x="29" y="0"/>
                  </a:cxn>
                </a:cxnLst>
                <a:rect l="0" t="0" r="r" b="b"/>
                <a:pathLst>
                  <a:path w="46" h="60">
                    <a:moveTo>
                      <a:pt x="29" y="0"/>
                    </a:moveTo>
                    <a:cubicBezTo>
                      <a:pt x="28" y="4"/>
                      <a:pt x="28" y="4"/>
                      <a:pt x="32" y="5"/>
                    </a:cubicBezTo>
                    <a:cubicBezTo>
                      <a:pt x="39" y="8"/>
                      <a:pt x="46" y="17"/>
                      <a:pt x="44" y="26"/>
                    </a:cubicBezTo>
                    <a:cubicBezTo>
                      <a:pt x="43" y="30"/>
                      <a:pt x="42" y="34"/>
                      <a:pt x="41" y="38"/>
                    </a:cubicBezTo>
                    <a:cubicBezTo>
                      <a:pt x="41" y="40"/>
                      <a:pt x="40" y="41"/>
                      <a:pt x="38" y="42"/>
                    </a:cubicBezTo>
                    <a:cubicBezTo>
                      <a:pt x="36" y="43"/>
                      <a:pt x="35" y="44"/>
                      <a:pt x="35" y="46"/>
                    </a:cubicBezTo>
                    <a:cubicBezTo>
                      <a:pt x="33" y="55"/>
                      <a:pt x="26" y="60"/>
                      <a:pt x="18" y="60"/>
                    </a:cubicBezTo>
                    <a:cubicBezTo>
                      <a:pt x="10" y="60"/>
                      <a:pt x="4" y="54"/>
                      <a:pt x="3" y="45"/>
                    </a:cubicBezTo>
                    <a:cubicBezTo>
                      <a:pt x="3" y="43"/>
                      <a:pt x="3" y="41"/>
                      <a:pt x="4" y="38"/>
                    </a:cubicBezTo>
                    <a:cubicBezTo>
                      <a:pt x="4" y="37"/>
                      <a:pt x="3" y="36"/>
                      <a:pt x="2" y="35"/>
                    </a:cubicBezTo>
                    <a:cubicBezTo>
                      <a:pt x="0" y="33"/>
                      <a:pt x="0" y="31"/>
                      <a:pt x="1" y="29"/>
                    </a:cubicBezTo>
                    <a:cubicBezTo>
                      <a:pt x="2" y="25"/>
                      <a:pt x="3" y="20"/>
                      <a:pt x="3" y="16"/>
                    </a:cubicBezTo>
                    <a:cubicBezTo>
                      <a:pt x="5" y="7"/>
                      <a:pt x="13" y="0"/>
                      <a:pt x="22" y="0"/>
                    </a:cubicBezTo>
                    <a:cubicBezTo>
                      <a:pt x="24" y="0"/>
                      <a:pt x="27" y="0"/>
                      <a:pt x="29" y="0"/>
                    </a:cubicBez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sp>
        <p:nvSpPr>
          <p:cNvPr id="81" name="TextBox 80"/>
          <p:cNvSpPr txBox="1"/>
          <p:nvPr/>
        </p:nvSpPr>
        <p:spPr>
          <a:xfrm>
            <a:off x="4674803" y="4578227"/>
            <a:ext cx="914400" cy="914400"/>
          </a:xfrm>
          <a:prstGeom prst="rect">
            <a:avLst/>
          </a:prstGeom>
          <a:noFill/>
        </p:spPr>
        <p:txBody>
          <a:bodyPr wrap="none" lIns="0" tIns="0" rIns="0" bIns="0" rtlCol="0">
            <a:noAutofit/>
          </a:bodyPr>
          <a:lstStyle/>
          <a:p>
            <a:pPr>
              <a:lnSpc>
                <a:spcPct val="90000"/>
              </a:lnSpc>
            </a:pPr>
            <a:endParaRPr lang="en-US" dirty="0">
              <a:solidFill>
                <a:srgbClr val="5F5F5F"/>
              </a:solidFill>
            </a:endParaRPr>
          </a:p>
        </p:txBody>
      </p:sp>
      <p:grpSp>
        <p:nvGrpSpPr>
          <p:cNvPr id="82" name="Group 414"/>
          <p:cNvGrpSpPr/>
          <p:nvPr/>
        </p:nvGrpSpPr>
        <p:grpSpPr bwMode="gray">
          <a:xfrm>
            <a:off x="4146717" y="3831796"/>
            <a:ext cx="732969" cy="769075"/>
            <a:chOff x="6132594" y="912014"/>
            <a:chExt cx="425189" cy="590254"/>
          </a:xfrm>
          <a:solidFill>
            <a:srgbClr val="8A133B"/>
          </a:solidFill>
        </p:grpSpPr>
        <p:sp>
          <p:nvSpPr>
            <p:cNvPr id="83" name="Freeform 1283"/>
            <p:cNvSpPr>
              <a:spLocks noEditPoints="1"/>
            </p:cNvSpPr>
            <p:nvPr/>
          </p:nvSpPr>
          <p:spPr bwMode="gray">
            <a:xfrm>
              <a:off x="6132594" y="912014"/>
              <a:ext cx="425189" cy="590254"/>
            </a:xfrm>
            <a:custGeom>
              <a:avLst/>
              <a:gdLst/>
              <a:ahLst/>
              <a:cxnLst>
                <a:cxn ang="0">
                  <a:pos x="0" y="177"/>
                </a:cxn>
                <a:cxn ang="0">
                  <a:pos x="0" y="31"/>
                </a:cxn>
                <a:cxn ang="0">
                  <a:pos x="31" y="0"/>
                </a:cxn>
                <a:cxn ang="0">
                  <a:pos x="222" y="0"/>
                </a:cxn>
                <a:cxn ang="0">
                  <a:pos x="252" y="29"/>
                </a:cxn>
                <a:cxn ang="0">
                  <a:pos x="253" y="35"/>
                </a:cxn>
                <a:cxn ang="0">
                  <a:pos x="253" y="322"/>
                </a:cxn>
                <a:cxn ang="0">
                  <a:pos x="240" y="348"/>
                </a:cxn>
                <a:cxn ang="0">
                  <a:pos x="223" y="354"/>
                </a:cxn>
                <a:cxn ang="0">
                  <a:pos x="30" y="354"/>
                </a:cxn>
                <a:cxn ang="0">
                  <a:pos x="0" y="324"/>
                </a:cxn>
                <a:cxn ang="0">
                  <a:pos x="0" y="177"/>
                </a:cxn>
                <a:cxn ang="0">
                  <a:pos x="34" y="320"/>
                </a:cxn>
                <a:cxn ang="0">
                  <a:pos x="219" y="320"/>
                </a:cxn>
                <a:cxn ang="0">
                  <a:pos x="219" y="34"/>
                </a:cxn>
                <a:cxn ang="0">
                  <a:pos x="34" y="34"/>
                </a:cxn>
                <a:cxn ang="0">
                  <a:pos x="34" y="320"/>
                </a:cxn>
                <a:cxn ang="0">
                  <a:pos x="127" y="330"/>
                </a:cxn>
                <a:cxn ang="0">
                  <a:pos x="121" y="330"/>
                </a:cxn>
                <a:cxn ang="0">
                  <a:pos x="114" y="335"/>
                </a:cxn>
                <a:cxn ang="0">
                  <a:pos x="120" y="342"/>
                </a:cxn>
                <a:cxn ang="0">
                  <a:pos x="133" y="342"/>
                </a:cxn>
                <a:cxn ang="0">
                  <a:pos x="138" y="335"/>
                </a:cxn>
                <a:cxn ang="0">
                  <a:pos x="132" y="330"/>
                </a:cxn>
                <a:cxn ang="0">
                  <a:pos x="127" y="330"/>
                </a:cxn>
              </a:cxnLst>
              <a:rect l="0" t="0" r="r" b="b"/>
              <a:pathLst>
                <a:path w="253" h="354">
                  <a:moveTo>
                    <a:pt x="0" y="177"/>
                  </a:moveTo>
                  <a:cubicBezTo>
                    <a:pt x="0" y="128"/>
                    <a:pt x="0" y="80"/>
                    <a:pt x="0" y="31"/>
                  </a:cubicBezTo>
                  <a:cubicBezTo>
                    <a:pt x="0" y="13"/>
                    <a:pt x="13" y="0"/>
                    <a:pt x="31" y="0"/>
                  </a:cubicBezTo>
                  <a:cubicBezTo>
                    <a:pt x="95" y="0"/>
                    <a:pt x="158" y="0"/>
                    <a:pt x="222" y="0"/>
                  </a:cubicBezTo>
                  <a:cubicBezTo>
                    <a:pt x="239" y="0"/>
                    <a:pt x="251" y="12"/>
                    <a:pt x="252" y="29"/>
                  </a:cubicBezTo>
                  <a:cubicBezTo>
                    <a:pt x="252" y="31"/>
                    <a:pt x="253" y="33"/>
                    <a:pt x="253" y="35"/>
                  </a:cubicBezTo>
                  <a:cubicBezTo>
                    <a:pt x="253" y="130"/>
                    <a:pt x="253" y="226"/>
                    <a:pt x="253" y="322"/>
                  </a:cubicBezTo>
                  <a:cubicBezTo>
                    <a:pt x="253" y="333"/>
                    <a:pt x="249" y="342"/>
                    <a:pt x="240" y="348"/>
                  </a:cubicBezTo>
                  <a:cubicBezTo>
                    <a:pt x="235" y="352"/>
                    <a:pt x="229" y="354"/>
                    <a:pt x="223" y="354"/>
                  </a:cubicBezTo>
                  <a:cubicBezTo>
                    <a:pt x="159" y="354"/>
                    <a:pt x="94" y="354"/>
                    <a:pt x="30" y="354"/>
                  </a:cubicBezTo>
                  <a:cubicBezTo>
                    <a:pt x="14" y="354"/>
                    <a:pt x="0" y="341"/>
                    <a:pt x="0" y="324"/>
                  </a:cubicBezTo>
                  <a:cubicBezTo>
                    <a:pt x="0" y="275"/>
                    <a:pt x="0" y="226"/>
                    <a:pt x="0" y="177"/>
                  </a:cubicBezTo>
                  <a:close/>
                  <a:moveTo>
                    <a:pt x="34" y="320"/>
                  </a:moveTo>
                  <a:cubicBezTo>
                    <a:pt x="96" y="320"/>
                    <a:pt x="157" y="320"/>
                    <a:pt x="219" y="320"/>
                  </a:cubicBezTo>
                  <a:cubicBezTo>
                    <a:pt x="219" y="225"/>
                    <a:pt x="219" y="129"/>
                    <a:pt x="219" y="34"/>
                  </a:cubicBezTo>
                  <a:cubicBezTo>
                    <a:pt x="157" y="34"/>
                    <a:pt x="96" y="34"/>
                    <a:pt x="34" y="34"/>
                  </a:cubicBezTo>
                  <a:cubicBezTo>
                    <a:pt x="34" y="129"/>
                    <a:pt x="34" y="225"/>
                    <a:pt x="34" y="320"/>
                  </a:cubicBezTo>
                  <a:close/>
                  <a:moveTo>
                    <a:pt x="127" y="330"/>
                  </a:moveTo>
                  <a:cubicBezTo>
                    <a:pt x="125" y="330"/>
                    <a:pt x="123" y="329"/>
                    <a:pt x="121" y="330"/>
                  </a:cubicBezTo>
                  <a:cubicBezTo>
                    <a:pt x="117" y="330"/>
                    <a:pt x="115" y="332"/>
                    <a:pt x="114" y="335"/>
                  </a:cubicBezTo>
                  <a:cubicBezTo>
                    <a:pt x="114" y="339"/>
                    <a:pt x="116" y="342"/>
                    <a:pt x="120" y="342"/>
                  </a:cubicBezTo>
                  <a:cubicBezTo>
                    <a:pt x="124" y="343"/>
                    <a:pt x="129" y="343"/>
                    <a:pt x="133" y="342"/>
                  </a:cubicBezTo>
                  <a:cubicBezTo>
                    <a:pt x="137" y="342"/>
                    <a:pt x="139" y="339"/>
                    <a:pt x="138" y="335"/>
                  </a:cubicBezTo>
                  <a:cubicBezTo>
                    <a:pt x="138" y="332"/>
                    <a:pt x="136" y="330"/>
                    <a:pt x="132" y="330"/>
                  </a:cubicBezTo>
                  <a:cubicBezTo>
                    <a:pt x="130" y="329"/>
                    <a:pt x="128" y="330"/>
                    <a:pt x="127" y="33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84" name="Freeform 1285"/>
            <p:cNvSpPr>
              <a:spLocks/>
            </p:cNvSpPr>
            <p:nvPr/>
          </p:nvSpPr>
          <p:spPr bwMode="gray">
            <a:xfrm>
              <a:off x="6322678" y="1457248"/>
              <a:ext cx="45020" cy="25010"/>
            </a:xfrm>
            <a:custGeom>
              <a:avLst/>
              <a:gdLst/>
              <a:ahLst/>
              <a:cxnLst>
                <a:cxn ang="0">
                  <a:pos x="13" y="1"/>
                </a:cxn>
                <a:cxn ang="0">
                  <a:pos x="18" y="1"/>
                </a:cxn>
                <a:cxn ang="0">
                  <a:pos x="24" y="6"/>
                </a:cxn>
                <a:cxn ang="0">
                  <a:pos x="19" y="13"/>
                </a:cxn>
                <a:cxn ang="0">
                  <a:pos x="6" y="13"/>
                </a:cxn>
                <a:cxn ang="0">
                  <a:pos x="0" y="6"/>
                </a:cxn>
                <a:cxn ang="0">
                  <a:pos x="7" y="1"/>
                </a:cxn>
                <a:cxn ang="0">
                  <a:pos x="13" y="1"/>
                </a:cxn>
              </a:cxnLst>
              <a:rect l="0" t="0" r="r" b="b"/>
              <a:pathLst>
                <a:path w="25" h="14">
                  <a:moveTo>
                    <a:pt x="13" y="1"/>
                  </a:moveTo>
                  <a:cubicBezTo>
                    <a:pt x="14" y="1"/>
                    <a:pt x="16" y="0"/>
                    <a:pt x="18" y="1"/>
                  </a:cubicBezTo>
                  <a:cubicBezTo>
                    <a:pt x="22" y="1"/>
                    <a:pt x="24" y="3"/>
                    <a:pt x="24" y="6"/>
                  </a:cubicBezTo>
                  <a:cubicBezTo>
                    <a:pt x="25" y="10"/>
                    <a:pt x="23" y="13"/>
                    <a:pt x="19" y="13"/>
                  </a:cubicBezTo>
                  <a:cubicBezTo>
                    <a:pt x="15" y="14"/>
                    <a:pt x="10" y="14"/>
                    <a:pt x="6" y="13"/>
                  </a:cubicBezTo>
                  <a:cubicBezTo>
                    <a:pt x="2" y="13"/>
                    <a:pt x="0" y="10"/>
                    <a:pt x="0" y="6"/>
                  </a:cubicBezTo>
                  <a:cubicBezTo>
                    <a:pt x="1" y="3"/>
                    <a:pt x="3" y="1"/>
                    <a:pt x="7" y="1"/>
                  </a:cubicBezTo>
                  <a:cubicBezTo>
                    <a:pt x="9" y="0"/>
                    <a:pt x="11" y="1"/>
                    <a:pt x="13" y="1"/>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85" name="Freeform 1286"/>
            <p:cNvSpPr>
              <a:spLocks/>
            </p:cNvSpPr>
            <p:nvPr/>
          </p:nvSpPr>
          <p:spPr bwMode="gray">
            <a:xfrm>
              <a:off x="6402714" y="1057076"/>
              <a:ext cx="50022" cy="50022"/>
            </a:xfrm>
            <a:custGeom>
              <a:avLst/>
              <a:gdLst/>
              <a:ahLst/>
              <a:cxnLst>
                <a:cxn ang="0">
                  <a:pos x="0" y="0"/>
                </a:cxn>
                <a:cxn ang="0">
                  <a:pos x="29" y="0"/>
                </a:cxn>
                <a:cxn ang="0">
                  <a:pos x="29" y="30"/>
                </a:cxn>
                <a:cxn ang="0">
                  <a:pos x="0" y="30"/>
                </a:cxn>
                <a:cxn ang="0">
                  <a:pos x="0" y="0"/>
                </a:cxn>
              </a:cxnLst>
              <a:rect l="0" t="0" r="r" b="b"/>
              <a:pathLst>
                <a:path w="29" h="30">
                  <a:moveTo>
                    <a:pt x="0" y="0"/>
                  </a:moveTo>
                  <a:cubicBezTo>
                    <a:pt x="10" y="0"/>
                    <a:pt x="19" y="0"/>
                    <a:pt x="29" y="0"/>
                  </a:cubicBezTo>
                  <a:cubicBezTo>
                    <a:pt x="29" y="10"/>
                    <a:pt x="29" y="20"/>
                    <a:pt x="29" y="30"/>
                  </a:cubicBezTo>
                  <a:cubicBezTo>
                    <a:pt x="19" y="30"/>
                    <a:pt x="10" y="30"/>
                    <a:pt x="0" y="30"/>
                  </a:cubicBezTo>
                  <a:cubicBezTo>
                    <a:pt x="0" y="20"/>
                    <a:pt x="0" y="10"/>
                    <a:pt x="0" y="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86" name="Freeform 1287"/>
            <p:cNvSpPr>
              <a:spLocks/>
            </p:cNvSpPr>
            <p:nvPr/>
          </p:nvSpPr>
          <p:spPr bwMode="gray">
            <a:xfrm>
              <a:off x="6402714" y="1142113"/>
              <a:ext cx="50022" cy="45019"/>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10"/>
                    <a:pt x="29" y="19"/>
                    <a:pt x="29" y="29"/>
                  </a:cubicBezTo>
                  <a:cubicBezTo>
                    <a:pt x="19" y="29"/>
                    <a:pt x="10" y="29"/>
                    <a:pt x="0" y="29"/>
                  </a:cubicBezTo>
                  <a:cubicBezTo>
                    <a:pt x="0" y="20"/>
                    <a:pt x="0" y="10"/>
                    <a:pt x="0" y="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87" name="Freeform 1288"/>
            <p:cNvSpPr>
              <a:spLocks/>
            </p:cNvSpPr>
            <p:nvPr/>
          </p:nvSpPr>
          <p:spPr bwMode="gray">
            <a:xfrm>
              <a:off x="6402714" y="1222148"/>
              <a:ext cx="50022"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9" y="0"/>
                    <a:pt x="19" y="0"/>
                    <a:pt x="29" y="0"/>
                  </a:cubicBezTo>
                  <a:cubicBezTo>
                    <a:pt x="29" y="10"/>
                    <a:pt x="29" y="19"/>
                    <a:pt x="29" y="29"/>
                  </a:cubicBezTo>
                  <a:cubicBezTo>
                    <a:pt x="19" y="29"/>
                    <a:pt x="10" y="29"/>
                    <a:pt x="0" y="29"/>
                  </a:cubicBezTo>
                  <a:cubicBezTo>
                    <a:pt x="0" y="19"/>
                    <a:pt x="0" y="10"/>
                    <a:pt x="0" y="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89" name="Freeform 1289"/>
            <p:cNvSpPr>
              <a:spLocks/>
            </p:cNvSpPr>
            <p:nvPr/>
          </p:nvSpPr>
          <p:spPr bwMode="gray">
            <a:xfrm>
              <a:off x="6402714" y="1302182"/>
              <a:ext cx="50022"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9"/>
                    <a:pt x="29" y="19"/>
                    <a:pt x="29" y="29"/>
                  </a:cubicBezTo>
                  <a:cubicBezTo>
                    <a:pt x="19" y="29"/>
                    <a:pt x="10" y="29"/>
                    <a:pt x="0" y="29"/>
                  </a:cubicBezTo>
                  <a:cubicBezTo>
                    <a:pt x="0" y="19"/>
                    <a:pt x="0" y="9"/>
                    <a:pt x="0" y="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90" name="Freeform 1290"/>
            <p:cNvSpPr>
              <a:spLocks/>
            </p:cNvSpPr>
            <p:nvPr/>
          </p:nvSpPr>
          <p:spPr bwMode="gray">
            <a:xfrm>
              <a:off x="6237640" y="1057076"/>
              <a:ext cx="50022"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10"/>
                    <a:pt x="29" y="20"/>
                    <a:pt x="29" y="29"/>
                  </a:cubicBezTo>
                  <a:cubicBezTo>
                    <a:pt x="19" y="29"/>
                    <a:pt x="10" y="29"/>
                    <a:pt x="0" y="29"/>
                  </a:cubicBezTo>
                  <a:cubicBezTo>
                    <a:pt x="0" y="20"/>
                    <a:pt x="0" y="10"/>
                    <a:pt x="0" y="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91" name="Freeform 1291"/>
            <p:cNvSpPr>
              <a:spLocks/>
            </p:cNvSpPr>
            <p:nvPr/>
          </p:nvSpPr>
          <p:spPr bwMode="gray">
            <a:xfrm>
              <a:off x="6322678" y="1057076"/>
              <a:ext cx="45020" cy="50022"/>
            </a:xfrm>
            <a:custGeom>
              <a:avLst/>
              <a:gdLst/>
              <a:ahLst/>
              <a:cxnLst>
                <a:cxn ang="0">
                  <a:pos x="0" y="29"/>
                </a:cxn>
                <a:cxn ang="0">
                  <a:pos x="0" y="0"/>
                </a:cxn>
                <a:cxn ang="0">
                  <a:pos x="29" y="0"/>
                </a:cxn>
                <a:cxn ang="0">
                  <a:pos x="29" y="29"/>
                </a:cxn>
                <a:cxn ang="0">
                  <a:pos x="0" y="29"/>
                </a:cxn>
              </a:cxnLst>
              <a:rect l="0" t="0" r="r" b="b"/>
              <a:pathLst>
                <a:path w="29" h="29">
                  <a:moveTo>
                    <a:pt x="0" y="29"/>
                  </a:moveTo>
                  <a:cubicBezTo>
                    <a:pt x="0" y="20"/>
                    <a:pt x="0" y="10"/>
                    <a:pt x="0" y="0"/>
                  </a:cubicBezTo>
                  <a:cubicBezTo>
                    <a:pt x="9" y="0"/>
                    <a:pt x="19" y="0"/>
                    <a:pt x="29" y="0"/>
                  </a:cubicBezTo>
                  <a:cubicBezTo>
                    <a:pt x="29" y="10"/>
                    <a:pt x="29" y="20"/>
                    <a:pt x="29" y="29"/>
                  </a:cubicBezTo>
                  <a:cubicBezTo>
                    <a:pt x="19" y="29"/>
                    <a:pt x="10" y="29"/>
                    <a:pt x="0" y="29"/>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92" name="Freeform 1292"/>
            <p:cNvSpPr>
              <a:spLocks/>
            </p:cNvSpPr>
            <p:nvPr/>
          </p:nvSpPr>
          <p:spPr bwMode="gray">
            <a:xfrm>
              <a:off x="6237640" y="1142113"/>
              <a:ext cx="50022" cy="45019"/>
            </a:xfrm>
            <a:custGeom>
              <a:avLst/>
              <a:gdLst/>
              <a:ahLst/>
              <a:cxnLst>
                <a:cxn ang="0">
                  <a:pos x="0" y="29"/>
                </a:cxn>
                <a:cxn ang="0">
                  <a:pos x="0" y="0"/>
                </a:cxn>
                <a:cxn ang="0">
                  <a:pos x="29" y="0"/>
                </a:cxn>
                <a:cxn ang="0">
                  <a:pos x="29" y="29"/>
                </a:cxn>
                <a:cxn ang="0">
                  <a:pos x="0" y="29"/>
                </a:cxn>
              </a:cxnLst>
              <a:rect l="0" t="0" r="r" b="b"/>
              <a:pathLst>
                <a:path w="29" h="29">
                  <a:moveTo>
                    <a:pt x="0" y="29"/>
                  </a:moveTo>
                  <a:cubicBezTo>
                    <a:pt x="0" y="19"/>
                    <a:pt x="0" y="10"/>
                    <a:pt x="0" y="0"/>
                  </a:cubicBezTo>
                  <a:cubicBezTo>
                    <a:pt x="9" y="0"/>
                    <a:pt x="19" y="0"/>
                    <a:pt x="29" y="0"/>
                  </a:cubicBezTo>
                  <a:cubicBezTo>
                    <a:pt x="29" y="10"/>
                    <a:pt x="29" y="19"/>
                    <a:pt x="29" y="29"/>
                  </a:cubicBezTo>
                  <a:cubicBezTo>
                    <a:pt x="19" y="29"/>
                    <a:pt x="10" y="29"/>
                    <a:pt x="0" y="29"/>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93" name="Freeform 1293"/>
            <p:cNvSpPr>
              <a:spLocks/>
            </p:cNvSpPr>
            <p:nvPr/>
          </p:nvSpPr>
          <p:spPr bwMode="gray">
            <a:xfrm>
              <a:off x="6322678" y="1142113"/>
              <a:ext cx="45020" cy="45019"/>
            </a:xfrm>
            <a:custGeom>
              <a:avLst/>
              <a:gdLst/>
              <a:ahLst/>
              <a:cxnLst>
                <a:cxn ang="0">
                  <a:pos x="29" y="29"/>
                </a:cxn>
                <a:cxn ang="0">
                  <a:pos x="0" y="29"/>
                </a:cxn>
                <a:cxn ang="0">
                  <a:pos x="0" y="0"/>
                </a:cxn>
                <a:cxn ang="0">
                  <a:pos x="29" y="0"/>
                </a:cxn>
                <a:cxn ang="0">
                  <a:pos x="29" y="29"/>
                </a:cxn>
              </a:cxnLst>
              <a:rect l="0" t="0" r="r" b="b"/>
              <a:pathLst>
                <a:path w="29" h="29">
                  <a:moveTo>
                    <a:pt x="29" y="29"/>
                  </a:moveTo>
                  <a:cubicBezTo>
                    <a:pt x="19" y="29"/>
                    <a:pt x="10" y="29"/>
                    <a:pt x="0" y="29"/>
                  </a:cubicBezTo>
                  <a:cubicBezTo>
                    <a:pt x="0" y="20"/>
                    <a:pt x="0" y="10"/>
                    <a:pt x="0" y="0"/>
                  </a:cubicBezTo>
                  <a:cubicBezTo>
                    <a:pt x="9" y="0"/>
                    <a:pt x="19" y="0"/>
                    <a:pt x="29" y="0"/>
                  </a:cubicBezTo>
                  <a:cubicBezTo>
                    <a:pt x="29" y="10"/>
                    <a:pt x="29" y="19"/>
                    <a:pt x="29" y="29"/>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97" name="Freeform 1294"/>
            <p:cNvSpPr>
              <a:spLocks/>
            </p:cNvSpPr>
            <p:nvPr/>
          </p:nvSpPr>
          <p:spPr bwMode="gray">
            <a:xfrm>
              <a:off x="6237640" y="1222148"/>
              <a:ext cx="50022" cy="50022"/>
            </a:xfrm>
            <a:custGeom>
              <a:avLst/>
              <a:gdLst/>
              <a:ahLst/>
              <a:cxnLst>
                <a:cxn ang="0">
                  <a:pos x="29" y="29"/>
                </a:cxn>
                <a:cxn ang="0">
                  <a:pos x="0" y="29"/>
                </a:cxn>
                <a:cxn ang="0">
                  <a:pos x="0" y="0"/>
                </a:cxn>
                <a:cxn ang="0">
                  <a:pos x="29" y="0"/>
                </a:cxn>
                <a:cxn ang="0">
                  <a:pos x="29" y="29"/>
                </a:cxn>
              </a:cxnLst>
              <a:rect l="0" t="0" r="r" b="b"/>
              <a:pathLst>
                <a:path w="29" h="29">
                  <a:moveTo>
                    <a:pt x="29" y="29"/>
                  </a:moveTo>
                  <a:cubicBezTo>
                    <a:pt x="19" y="29"/>
                    <a:pt x="10" y="29"/>
                    <a:pt x="0" y="29"/>
                  </a:cubicBezTo>
                  <a:cubicBezTo>
                    <a:pt x="0" y="19"/>
                    <a:pt x="0" y="10"/>
                    <a:pt x="0" y="0"/>
                  </a:cubicBezTo>
                  <a:cubicBezTo>
                    <a:pt x="10" y="0"/>
                    <a:pt x="19" y="0"/>
                    <a:pt x="29" y="0"/>
                  </a:cubicBezTo>
                  <a:cubicBezTo>
                    <a:pt x="29" y="10"/>
                    <a:pt x="29" y="19"/>
                    <a:pt x="29" y="29"/>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00" name="Freeform 1295"/>
            <p:cNvSpPr>
              <a:spLocks/>
            </p:cNvSpPr>
            <p:nvPr/>
          </p:nvSpPr>
          <p:spPr bwMode="gray">
            <a:xfrm>
              <a:off x="6322678" y="1222148"/>
              <a:ext cx="45020"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10"/>
                    <a:pt x="29" y="19"/>
                    <a:pt x="29" y="29"/>
                  </a:cubicBezTo>
                  <a:cubicBezTo>
                    <a:pt x="19" y="29"/>
                    <a:pt x="10" y="29"/>
                    <a:pt x="0" y="29"/>
                  </a:cubicBezTo>
                  <a:cubicBezTo>
                    <a:pt x="0" y="19"/>
                    <a:pt x="0" y="10"/>
                    <a:pt x="0" y="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04" name="Freeform 1296"/>
            <p:cNvSpPr>
              <a:spLocks/>
            </p:cNvSpPr>
            <p:nvPr/>
          </p:nvSpPr>
          <p:spPr bwMode="gray">
            <a:xfrm>
              <a:off x="6237640" y="1302182"/>
              <a:ext cx="50022" cy="50022"/>
            </a:xfrm>
            <a:custGeom>
              <a:avLst/>
              <a:gdLst/>
              <a:ahLst/>
              <a:cxnLst>
                <a:cxn ang="0">
                  <a:pos x="0" y="29"/>
                </a:cxn>
                <a:cxn ang="0">
                  <a:pos x="0" y="0"/>
                </a:cxn>
                <a:cxn ang="0">
                  <a:pos x="29" y="0"/>
                </a:cxn>
                <a:cxn ang="0">
                  <a:pos x="29" y="29"/>
                </a:cxn>
                <a:cxn ang="0">
                  <a:pos x="0" y="29"/>
                </a:cxn>
              </a:cxnLst>
              <a:rect l="0" t="0" r="r" b="b"/>
              <a:pathLst>
                <a:path w="29" h="29">
                  <a:moveTo>
                    <a:pt x="0" y="29"/>
                  </a:moveTo>
                  <a:cubicBezTo>
                    <a:pt x="0" y="19"/>
                    <a:pt x="0" y="9"/>
                    <a:pt x="0" y="0"/>
                  </a:cubicBezTo>
                  <a:cubicBezTo>
                    <a:pt x="9" y="0"/>
                    <a:pt x="19" y="0"/>
                    <a:pt x="29" y="0"/>
                  </a:cubicBezTo>
                  <a:cubicBezTo>
                    <a:pt x="29" y="9"/>
                    <a:pt x="29" y="19"/>
                    <a:pt x="29" y="29"/>
                  </a:cubicBezTo>
                  <a:cubicBezTo>
                    <a:pt x="19" y="29"/>
                    <a:pt x="10" y="29"/>
                    <a:pt x="0" y="29"/>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05" name="Freeform 1297"/>
            <p:cNvSpPr>
              <a:spLocks/>
            </p:cNvSpPr>
            <p:nvPr/>
          </p:nvSpPr>
          <p:spPr bwMode="gray">
            <a:xfrm>
              <a:off x="6322678" y="1302182"/>
              <a:ext cx="45020" cy="50022"/>
            </a:xfrm>
            <a:custGeom>
              <a:avLst/>
              <a:gdLst/>
              <a:ahLst/>
              <a:cxnLst>
                <a:cxn ang="0">
                  <a:pos x="0" y="29"/>
                </a:cxn>
                <a:cxn ang="0">
                  <a:pos x="0" y="0"/>
                </a:cxn>
                <a:cxn ang="0">
                  <a:pos x="29" y="0"/>
                </a:cxn>
                <a:cxn ang="0">
                  <a:pos x="29" y="29"/>
                </a:cxn>
                <a:cxn ang="0">
                  <a:pos x="0" y="29"/>
                </a:cxn>
              </a:cxnLst>
              <a:rect l="0" t="0" r="r" b="b"/>
              <a:pathLst>
                <a:path w="29" h="29">
                  <a:moveTo>
                    <a:pt x="0" y="29"/>
                  </a:moveTo>
                  <a:cubicBezTo>
                    <a:pt x="0" y="19"/>
                    <a:pt x="0" y="9"/>
                    <a:pt x="0" y="0"/>
                  </a:cubicBezTo>
                  <a:cubicBezTo>
                    <a:pt x="10" y="0"/>
                    <a:pt x="19" y="0"/>
                    <a:pt x="29" y="0"/>
                  </a:cubicBezTo>
                  <a:cubicBezTo>
                    <a:pt x="29" y="9"/>
                    <a:pt x="29" y="19"/>
                    <a:pt x="29" y="29"/>
                  </a:cubicBezTo>
                  <a:cubicBezTo>
                    <a:pt x="19" y="29"/>
                    <a:pt x="10" y="29"/>
                    <a:pt x="0" y="29"/>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nvGrpSpPr>
          <p:cNvPr id="127" name="Group 141"/>
          <p:cNvGrpSpPr/>
          <p:nvPr/>
        </p:nvGrpSpPr>
        <p:grpSpPr bwMode="gray">
          <a:xfrm>
            <a:off x="2517486" y="3657600"/>
            <a:ext cx="452726" cy="618402"/>
            <a:chOff x="2685112" y="3661710"/>
            <a:chExt cx="408168" cy="767348"/>
          </a:xfrm>
        </p:grpSpPr>
        <p:grpSp>
          <p:nvGrpSpPr>
            <p:cNvPr id="128" name="Group 145"/>
            <p:cNvGrpSpPr/>
            <p:nvPr/>
          </p:nvGrpSpPr>
          <p:grpSpPr bwMode="gray">
            <a:xfrm>
              <a:off x="2685112" y="3661710"/>
              <a:ext cx="408168" cy="767348"/>
              <a:chOff x="7297869" y="488863"/>
              <a:chExt cx="383467" cy="720911"/>
            </a:xfrm>
            <a:solidFill>
              <a:srgbClr val="8A133B"/>
            </a:solidFill>
          </p:grpSpPr>
          <p:sp>
            <p:nvSpPr>
              <p:cNvPr id="130" name="Freeform 1530"/>
              <p:cNvSpPr>
                <a:spLocks noEditPoints="1"/>
              </p:cNvSpPr>
              <p:nvPr/>
            </p:nvSpPr>
            <p:spPr bwMode="gray">
              <a:xfrm>
                <a:off x="7297869" y="488863"/>
                <a:ext cx="383467" cy="720911"/>
              </a:xfrm>
              <a:custGeom>
                <a:avLst/>
                <a:gdLst/>
                <a:ahLst/>
                <a:cxnLst>
                  <a:cxn ang="0">
                    <a:pos x="0" y="141"/>
                  </a:cxn>
                  <a:cxn ang="0">
                    <a:pos x="0" y="21"/>
                  </a:cxn>
                  <a:cxn ang="0">
                    <a:pos x="22" y="0"/>
                  </a:cxn>
                  <a:cxn ang="0">
                    <a:pos x="129" y="0"/>
                  </a:cxn>
                  <a:cxn ang="0">
                    <a:pos x="150" y="21"/>
                  </a:cxn>
                  <a:cxn ang="0">
                    <a:pos x="150" y="261"/>
                  </a:cxn>
                  <a:cxn ang="0">
                    <a:pos x="128" y="282"/>
                  </a:cxn>
                  <a:cxn ang="0">
                    <a:pos x="22" y="282"/>
                  </a:cxn>
                  <a:cxn ang="0">
                    <a:pos x="0" y="261"/>
                  </a:cxn>
                  <a:cxn ang="0">
                    <a:pos x="0" y="141"/>
                  </a:cxn>
                  <a:cxn ang="0">
                    <a:pos x="140" y="139"/>
                  </a:cxn>
                  <a:cxn ang="0">
                    <a:pos x="140" y="29"/>
                  </a:cxn>
                  <a:cxn ang="0">
                    <a:pos x="136" y="25"/>
                  </a:cxn>
                  <a:cxn ang="0">
                    <a:pos x="15" y="25"/>
                  </a:cxn>
                  <a:cxn ang="0">
                    <a:pos x="11" y="29"/>
                  </a:cxn>
                  <a:cxn ang="0">
                    <a:pos x="11" y="249"/>
                  </a:cxn>
                  <a:cxn ang="0">
                    <a:pos x="15" y="253"/>
                  </a:cxn>
                  <a:cxn ang="0">
                    <a:pos x="135" y="253"/>
                  </a:cxn>
                  <a:cxn ang="0">
                    <a:pos x="140" y="249"/>
                  </a:cxn>
                  <a:cxn ang="0">
                    <a:pos x="140" y="139"/>
                  </a:cxn>
                  <a:cxn ang="0">
                    <a:pos x="75" y="262"/>
                  </a:cxn>
                  <a:cxn ang="0">
                    <a:pos x="66" y="262"/>
                  </a:cxn>
                  <a:cxn ang="0">
                    <a:pos x="61" y="267"/>
                  </a:cxn>
                  <a:cxn ang="0">
                    <a:pos x="66" y="272"/>
                  </a:cxn>
                  <a:cxn ang="0">
                    <a:pos x="85" y="272"/>
                  </a:cxn>
                  <a:cxn ang="0">
                    <a:pos x="89" y="266"/>
                  </a:cxn>
                  <a:cxn ang="0">
                    <a:pos x="85" y="262"/>
                  </a:cxn>
                  <a:cxn ang="0">
                    <a:pos x="75" y="262"/>
                  </a:cxn>
                  <a:cxn ang="0">
                    <a:pos x="75" y="10"/>
                  </a:cxn>
                  <a:cxn ang="0">
                    <a:pos x="63" y="10"/>
                  </a:cxn>
                  <a:cxn ang="0">
                    <a:pos x="61" y="12"/>
                  </a:cxn>
                  <a:cxn ang="0">
                    <a:pos x="63" y="14"/>
                  </a:cxn>
                  <a:cxn ang="0">
                    <a:pos x="88" y="14"/>
                  </a:cxn>
                  <a:cxn ang="0">
                    <a:pos x="90" y="12"/>
                  </a:cxn>
                  <a:cxn ang="0">
                    <a:pos x="88" y="11"/>
                  </a:cxn>
                  <a:cxn ang="0">
                    <a:pos x="75" y="10"/>
                  </a:cxn>
                </a:cxnLst>
                <a:rect l="0" t="0" r="r" b="b"/>
                <a:pathLst>
                  <a:path w="150" h="282">
                    <a:moveTo>
                      <a:pt x="0" y="141"/>
                    </a:moveTo>
                    <a:cubicBezTo>
                      <a:pt x="0" y="101"/>
                      <a:pt x="0" y="61"/>
                      <a:pt x="0" y="21"/>
                    </a:cubicBezTo>
                    <a:cubicBezTo>
                      <a:pt x="0" y="9"/>
                      <a:pt x="10" y="0"/>
                      <a:pt x="22" y="0"/>
                    </a:cubicBezTo>
                    <a:cubicBezTo>
                      <a:pt x="58" y="0"/>
                      <a:pt x="93" y="0"/>
                      <a:pt x="129" y="0"/>
                    </a:cubicBezTo>
                    <a:cubicBezTo>
                      <a:pt x="141" y="0"/>
                      <a:pt x="150" y="9"/>
                      <a:pt x="150" y="21"/>
                    </a:cubicBezTo>
                    <a:cubicBezTo>
                      <a:pt x="150" y="101"/>
                      <a:pt x="150" y="181"/>
                      <a:pt x="150" y="261"/>
                    </a:cubicBezTo>
                    <a:cubicBezTo>
                      <a:pt x="150" y="273"/>
                      <a:pt x="141" y="282"/>
                      <a:pt x="128" y="282"/>
                    </a:cubicBezTo>
                    <a:cubicBezTo>
                      <a:pt x="93" y="282"/>
                      <a:pt x="58" y="282"/>
                      <a:pt x="22" y="282"/>
                    </a:cubicBezTo>
                    <a:cubicBezTo>
                      <a:pt x="10" y="282"/>
                      <a:pt x="0" y="273"/>
                      <a:pt x="0" y="261"/>
                    </a:cubicBezTo>
                    <a:cubicBezTo>
                      <a:pt x="0" y="221"/>
                      <a:pt x="0" y="181"/>
                      <a:pt x="0" y="141"/>
                    </a:cubicBezTo>
                    <a:close/>
                    <a:moveTo>
                      <a:pt x="140" y="139"/>
                    </a:moveTo>
                    <a:cubicBezTo>
                      <a:pt x="140" y="102"/>
                      <a:pt x="140" y="66"/>
                      <a:pt x="140" y="29"/>
                    </a:cubicBezTo>
                    <a:cubicBezTo>
                      <a:pt x="140" y="25"/>
                      <a:pt x="139" y="25"/>
                      <a:pt x="136" y="25"/>
                    </a:cubicBezTo>
                    <a:cubicBezTo>
                      <a:pt x="95" y="25"/>
                      <a:pt x="55" y="25"/>
                      <a:pt x="15" y="25"/>
                    </a:cubicBezTo>
                    <a:cubicBezTo>
                      <a:pt x="11" y="25"/>
                      <a:pt x="11" y="25"/>
                      <a:pt x="11" y="29"/>
                    </a:cubicBezTo>
                    <a:cubicBezTo>
                      <a:pt x="11" y="102"/>
                      <a:pt x="11" y="176"/>
                      <a:pt x="11" y="249"/>
                    </a:cubicBezTo>
                    <a:cubicBezTo>
                      <a:pt x="11" y="253"/>
                      <a:pt x="11" y="253"/>
                      <a:pt x="15" y="253"/>
                    </a:cubicBezTo>
                    <a:cubicBezTo>
                      <a:pt x="55" y="253"/>
                      <a:pt x="95" y="253"/>
                      <a:pt x="135" y="253"/>
                    </a:cubicBezTo>
                    <a:cubicBezTo>
                      <a:pt x="139" y="253"/>
                      <a:pt x="140" y="253"/>
                      <a:pt x="140" y="249"/>
                    </a:cubicBezTo>
                    <a:cubicBezTo>
                      <a:pt x="140" y="212"/>
                      <a:pt x="140" y="176"/>
                      <a:pt x="140" y="139"/>
                    </a:cubicBezTo>
                    <a:close/>
                    <a:moveTo>
                      <a:pt x="75" y="262"/>
                    </a:moveTo>
                    <a:cubicBezTo>
                      <a:pt x="72" y="262"/>
                      <a:pt x="69" y="262"/>
                      <a:pt x="66" y="262"/>
                    </a:cubicBezTo>
                    <a:cubicBezTo>
                      <a:pt x="63" y="262"/>
                      <a:pt x="61" y="264"/>
                      <a:pt x="61" y="267"/>
                    </a:cubicBezTo>
                    <a:cubicBezTo>
                      <a:pt x="61" y="270"/>
                      <a:pt x="63" y="272"/>
                      <a:pt x="66" y="272"/>
                    </a:cubicBezTo>
                    <a:cubicBezTo>
                      <a:pt x="72" y="272"/>
                      <a:pt x="79" y="272"/>
                      <a:pt x="85" y="272"/>
                    </a:cubicBezTo>
                    <a:cubicBezTo>
                      <a:pt x="88" y="272"/>
                      <a:pt x="90" y="270"/>
                      <a:pt x="89" y="266"/>
                    </a:cubicBezTo>
                    <a:cubicBezTo>
                      <a:pt x="89" y="263"/>
                      <a:pt x="88" y="262"/>
                      <a:pt x="85" y="262"/>
                    </a:cubicBezTo>
                    <a:cubicBezTo>
                      <a:pt x="82" y="262"/>
                      <a:pt x="79" y="262"/>
                      <a:pt x="75" y="262"/>
                    </a:cubicBezTo>
                    <a:close/>
                    <a:moveTo>
                      <a:pt x="75" y="10"/>
                    </a:moveTo>
                    <a:cubicBezTo>
                      <a:pt x="71" y="10"/>
                      <a:pt x="67" y="10"/>
                      <a:pt x="63" y="10"/>
                    </a:cubicBezTo>
                    <a:cubicBezTo>
                      <a:pt x="62" y="10"/>
                      <a:pt x="60" y="11"/>
                      <a:pt x="61" y="12"/>
                    </a:cubicBezTo>
                    <a:cubicBezTo>
                      <a:pt x="61" y="13"/>
                      <a:pt x="62" y="14"/>
                      <a:pt x="63" y="14"/>
                    </a:cubicBezTo>
                    <a:cubicBezTo>
                      <a:pt x="71" y="14"/>
                      <a:pt x="79" y="14"/>
                      <a:pt x="88" y="14"/>
                    </a:cubicBezTo>
                    <a:cubicBezTo>
                      <a:pt x="89" y="14"/>
                      <a:pt x="90" y="14"/>
                      <a:pt x="90" y="12"/>
                    </a:cubicBezTo>
                    <a:cubicBezTo>
                      <a:pt x="90" y="11"/>
                      <a:pt x="89" y="11"/>
                      <a:pt x="88" y="11"/>
                    </a:cubicBezTo>
                    <a:cubicBezTo>
                      <a:pt x="84" y="10"/>
                      <a:pt x="79" y="10"/>
                      <a:pt x="75" y="1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31" name="Freeform 1534"/>
              <p:cNvSpPr>
                <a:spLocks/>
              </p:cNvSpPr>
              <p:nvPr/>
            </p:nvSpPr>
            <p:spPr bwMode="gray">
              <a:xfrm>
                <a:off x="7451254" y="1163763"/>
                <a:ext cx="76693" cy="23010"/>
              </a:xfrm>
              <a:custGeom>
                <a:avLst/>
                <a:gdLst/>
                <a:ahLst/>
                <a:cxnLst>
                  <a:cxn ang="0">
                    <a:pos x="14" y="0"/>
                  </a:cxn>
                  <a:cxn ang="0">
                    <a:pos x="24" y="0"/>
                  </a:cxn>
                  <a:cxn ang="0">
                    <a:pos x="28" y="4"/>
                  </a:cxn>
                  <a:cxn ang="0">
                    <a:pos x="24" y="10"/>
                  </a:cxn>
                  <a:cxn ang="0">
                    <a:pos x="5" y="10"/>
                  </a:cxn>
                  <a:cxn ang="0">
                    <a:pos x="0" y="5"/>
                  </a:cxn>
                  <a:cxn ang="0">
                    <a:pos x="5" y="0"/>
                  </a:cxn>
                  <a:cxn ang="0">
                    <a:pos x="14" y="0"/>
                  </a:cxn>
                </a:cxnLst>
                <a:rect l="0" t="0" r="r" b="b"/>
                <a:pathLst>
                  <a:path w="29" h="10">
                    <a:moveTo>
                      <a:pt x="14" y="0"/>
                    </a:moveTo>
                    <a:cubicBezTo>
                      <a:pt x="18" y="0"/>
                      <a:pt x="21" y="0"/>
                      <a:pt x="24" y="0"/>
                    </a:cubicBezTo>
                    <a:cubicBezTo>
                      <a:pt x="27" y="0"/>
                      <a:pt x="28" y="1"/>
                      <a:pt x="28" y="4"/>
                    </a:cubicBezTo>
                    <a:cubicBezTo>
                      <a:pt x="29" y="8"/>
                      <a:pt x="27" y="10"/>
                      <a:pt x="24" y="10"/>
                    </a:cubicBezTo>
                    <a:cubicBezTo>
                      <a:pt x="18" y="10"/>
                      <a:pt x="11" y="10"/>
                      <a:pt x="5" y="10"/>
                    </a:cubicBezTo>
                    <a:cubicBezTo>
                      <a:pt x="2" y="10"/>
                      <a:pt x="0" y="8"/>
                      <a:pt x="0" y="5"/>
                    </a:cubicBezTo>
                    <a:cubicBezTo>
                      <a:pt x="0" y="2"/>
                      <a:pt x="2" y="0"/>
                      <a:pt x="5" y="0"/>
                    </a:cubicBezTo>
                    <a:cubicBezTo>
                      <a:pt x="8" y="0"/>
                      <a:pt x="11" y="0"/>
                      <a:pt x="14" y="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sp>
          <p:nvSpPr>
            <p:cNvPr id="129" name="Rectangle 128"/>
            <p:cNvSpPr/>
            <p:nvPr/>
          </p:nvSpPr>
          <p:spPr bwMode="gray">
            <a:xfrm>
              <a:off x="2712320" y="3731106"/>
              <a:ext cx="354423" cy="620211"/>
            </a:xfrm>
            <a:prstGeom prst="rect">
              <a:avLst/>
            </a:prstGeom>
            <a:solidFill>
              <a:schemeClr val="bg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grpSp>
        <p:nvGrpSpPr>
          <p:cNvPr id="142" name="Group 414"/>
          <p:cNvGrpSpPr/>
          <p:nvPr/>
        </p:nvGrpSpPr>
        <p:grpSpPr bwMode="gray">
          <a:xfrm rot="5400000">
            <a:off x="3345984" y="3131115"/>
            <a:ext cx="599126" cy="1036923"/>
            <a:chOff x="6132594" y="912014"/>
            <a:chExt cx="425189" cy="590254"/>
          </a:xfrm>
          <a:solidFill>
            <a:srgbClr val="8A133B"/>
          </a:solidFill>
        </p:grpSpPr>
        <p:sp>
          <p:nvSpPr>
            <p:cNvPr id="143" name="Freeform 1283"/>
            <p:cNvSpPr>
              <a:spLocks noEditPoints="1"/>
            </p:cNvSpPr>
            <p:nvPr/>
          </p:nvSpPr>
          <p:spPr bwMode="gray">
            <a:xfrm>
              <a:off x="6132594" y="912014"/>
              <a:ext cx="425189" cy="590254"/>
            </a:xfrm>
            <a:custGeom>
              <a:avLst/>
              <a:gdLst/>
              <a:ahLst/>
              <a:cxnLst>
                <a:cxn ang="0">
                  <a:pos x="0" y="177"/>
                </a:cxn>
                <a:cxn ang="0">
                  <a:pos x="0" y="31"/>
                </a:cxn>
                <a:cxn ang="0">
                  <a:pos x="31" y="0"/>
                </a:cxn>
                <a:cxn ang="0">
                  <a:pos x="222" y="0"/>
                </a:cxn>
                <a:cxn ang="0">
                  <a:pos x="252" y="29"/>
                </a:cxn>
                <a:cxn ang="0">
                  <a:pos x="253" y="35"/>
                </a:cxn>
                <a:cxn ang="0">
                  <a:pos x="253" y="322"/>
                </a:cxn>
                <a:cxn ang="0">
                  <a:pos x="240" y="348"/>
                </a:cxn>
                <a:cxn ang="0">
                  <a:pos x="223" y="354"/>
                </a:cxn>
                <a:cxn ang="0">
                  <a:pos x="30" y="354"/>
                </a:cxn>
                <a:cxn ang="0">
                  <a:pos x="0" y="324"/>
                </a:cxn>
                <a:cxn ang="0">
                  <a:pos x="0" y="177"/>
                </a:cxn>
                <a:cxn ang="0">
                  <a:pos x="34" y="320"/>
                </a:cxn>
                <a:cxn ang="0">
                  <a:pos x="219" y="320"/>
                </a:cxn>
                <a:cxn ang="0">
                  <a:pos x="219" y="34"/>
                </a:cxn>
                <a:cxn ang="0">
                  <a:pos x="34" y="34"/>
                </a:cxn>
                <a:cxn ang="0">
                  <a:pos x="34" y="320"/>
                </a:cxn>
                <a:cxn ang="0">
                  <a:pos x="127" y="330"/>
                </a:cxn>
                <a:cxn ang="0">
                  <a:pos x="121" y="330"/>
                </a:cxn>
                <a:cxn ang="0">
                  <a:pos x="114" y="335"/>
                </a:cxn>
                <a:cxn ang="0">
                  <a:pos x="120" y="342"/>
                </a:cxn>
                <a:cxn ang="0">
                  <a:pos x="133" y="342"/>
                </a:cxn>
                <a:cxn ang="0">
                  <a:pos x="138" y="335"/>
                </a:cxn>
                <a:cxn ang="0">
                  <a:pos x="132" y="330"/>
                </a:cxn>
                <a:cxn ang="0">
                  <a:pos x="127" y="330"/>
                </a:cxn>
              </a:cxnLst>
              <a:rect l="0" t="0" r="r" b="b"/>
              <a:pathLst>
                <a:path w="253" h="354">
                  <a:moveTo>
                    <a:pt x="0" y="177"/>
                  </a:moveTo>
                  <a:cubicBezTo>
                    <a:pt x="0" y="128"/>
                    <a:pt x="0" y="80"/>
                    <a:pt x="0" y="31"/>
                  </a:cubicBezTo>
                  <a:cubicBezTo>
                    <a:pt x="0" y="13"/>
                    <a:pt x="13" y="0"/>
                    <a:pt x="31" y="0"/>
                  </a:cubicBezTo>
                  <a:cubicBezTo>
                    <a:pt x="95" y="0"/>
                    <a:pt x="158" y="0"/>
                    <a:pt x="222" y="0"/>
                  </a:cubicBezTo>
                  <a:cubicBezTo>
                    <a:pt x="239" y="0"/>
                    <a:pt x="251" y="12"/>
                    <a:pt x="252" y="29"/>
                  </a:cubicBezTo>
                  <a:cubicBezTo>
                    <a:pt x="252" y="31"/>
                    <a:pt x="253" y="33"/>
                    <a:pt x="253" y="35"/>
                  </a:cubicBezTo>
                  <a:cubicBezTo>
                    <a:pt x="253" y="130"/>
                    <a:pt x="253" y="226"/>
                    <a:pt x="253" y="322"/>
                  </a:cubicBezTo>
                  <a:cubicBezTo>
                    <a:pt x="253" y="333"/>
                    <a:pt x="249" y="342"/>
                    <a:pt x="240" y="348"/>
                  </a:cubicBezTo>
                  <a:cubicBezTo>
                    <a:pt x="235" y="352"/>
                    <a:pt x="229" y="354"/>
                    <a:pt x="223" y="354"/>
                  </a:cubicBezTo>
                  <a:cubicBezTo>
                    <a:pt x="159" y="354"/>
                    <a:pt x="94" y="354"/>
                    <a:pt x="30" y="354"/>
                  </a:cubicBezTo>
                  <a:cubicBezTo>
                    <a:pt x="14" y="354"/>
                    <a:pt x="0" y="341"/>
                    <a:pt x="0" y="324"/>
                  </a:cubicBezTo>
                  <a:cubicBezTo>
                    <a:pt x="0" y="275"/>
                    <a:pt x="0" y="226"/>
                    <a:pt x="0" y="177"/>
                  </a:cubicBezTo>
                  <a:close/>
                  <a:moveTo>
                    <a:pt x="34" y="320"/>
                  </a:moveTo>
                  <a:cubicBezTo>
                    <a:pt x="96" y="320"/>
                    <a:pt x="157" y="320"/>
                    <a:pt x="219" y="320"/>
                  </a:cubicBezTo>
                  <a:cubicBezTo>
                    <a:pt x="219" y="225"/>
                    <a:pt x="219" y="129"/>
                    <a:pt x="219" y="34"/>
                  </a:cubicBezTo>
                  <a:cubicBezTo>
                    <a:pt x="157" y="34"/>
                    <a:pt x="96" y="34"/>
                    <a:pt x="34" y="34"/>
                  </a:cubicBezTo>
                  <a:cubicBezTo>
                    <a:pt x="34" y="129"/>
                    <a:pt x="34" y="225"/>
                    <a:pt x="34" y="320"/>
                  </a:cubicBezTo>
                  <a:close/>
                  <a:moveTo>
                    <a:pt x="127" y="330"/>
                  </a:moveTo>
                  <a:cubicBezTo>
                    <a:pt x="125" y="330"/>
                    <a:pt x="123" y="329"/>
                    <a:pt x="121" y="330"/>
                  </a:cubicBezTo>
                  <a:cubicBezTo>
                    <a:pt x="117" y="330"/>
                    <a:pt x="115" y="332"/>
                    <a:pt x="114" y="335"/>
                  </a:cubicBezTo>
                  <a:cubicBezTo>
                    <a:pt x="114" y="339"/>
                    <a:pt x="116" y="342"/>
                    <a:pt x="120" y="342"/>
                  </a:cubicBezTo>
                  <a:cubicBezTo>
                    <a:pt x="124" y="343"/>
                    <a:pt x="129" y="343"/>
                    <a:pt x="133" y="342"/>
                  </a:cubicBezTo>
                  <a:cubicBezTo>
                    <a:pt x="137" y="342"/>
                    <a:pt x="139" y="339"/>
                    <a:pt x="138" y="335"/>
                  </a:cubicBezTo>
                  <a:cubicBezTo>
                    <a:pt x="138" y="332"/>
                    <a:pt x="136" y="330"/>
                    <a:pt x="132" y="330"/>
                  </a:cubicBezTo>
                  <a:cubicBezTo>
                    <a:pt x="130" y="329"/>
                    <a:pt x="128" y="330"/>
                    <a:pt x="127" y="330"/>
                  </a:cubicBezTo>
                  <a:close/>
                </a:path>
              </a:pathLst>
            </a:custGeom>
            <a:grpFill/>
            <a:ln w="9525">
              <a:solidFill>
                <a:srgbClr val="FFC000"/>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44" name="Freeform 1285"/>
            <p:cNvSpPr>
              <a:spLocks/>
            </p:cNvSpPr>
            <p:nvPr/>
          </p:nvSpPr>
          <p:spPr bwMode="gray">
            <a:xfrm>
              <a:off x="6322678" y="1457248"/>
              <a:ext cx="45020" cy="25010"/>
            </a:xfrm>
            <a:custGeom>
              <a:avLst/>
              <a:gdLst/>
              <a:ahLst/>
              <a:cxnLst>
                <a:cxn ang="0">
                  <a:pos x="13" y="1"/>
                </a:cxn>
                <a:cxn ang="0">
                  <a:pos x="18" y="1"/>
                </a:cxn>
                <a:cxn ang="0">
                  <a:pos x="24" y="6"/>
                </a:cxn>
                <a:cxn ang="0">
                  <a:pos x="19" y="13"/>
                </a:cxn>
                <a:cxn ang="0">
                  <a:pos x="6" y="13"/>
                </a:cxn>
                <a:cxn ang="0">
                  <a:pos x="0" y="6"/>
                </a:cxn>
                <a:cxn ang="0">
                  <a:pos x="7" y="1"/>
                </a:cxn>
                <a:cxn ang="0">
                  <a:pos x="13" y="1"/>
                </a:cxn>
              </a:cxnLst>
              <a:rect l="0" t="0" r="r" b="b"/>
              <a:pathLst>
                <a:path w="25" h="14">
                  <a:moveTo>
                    <a:pt x="13" y="1"/>
                  </a:moveTo>
                  <a:cubicBezTo>
                    <a:pt x="14" y="1"/>
                    <a:pt x="16" y="0"/>
                    <a:pt x="18" y="1"/>
                  </a:cubicBezTo>
                  <a:cubicBezTo>
                    <a:pt x="22" y="1"/>
                    <a:pt x="24" y="3"/>
                    <a:pt x="24" y="6"/>
                  </a:cubicBezTo>
                  <a:cubicBezTo>
                    <a:pt x="25" y="10"/>
                    <a:pt x="23" y="13"/>
                    <a:pt x="19" y="13"/>
                  </a:cubicBezTo>
                  <a:cubicBezTo>
                    <a:pt x="15" y="14"/>
                    <a:pt x="10" y="14"/>
                    <a:pt x="6" y="13"/>
                  </a:cubicBezTo>
                  <a:cubicBezTo>
                    <a:pt x="2" y="13"/>
                    <a:pt x="0" y="10"/>
                    <a:pt x="0" y="6"/>
                  </a:cubicBezTo>
                  <a:cubicBezTo>
                    <a:pt x="1" y="3"/>
                    <a:pt x="3" y="1"/>
                    <a:pt x="7" y="1"/>
                  </a:cubicBezTo>
                  <a:cubicBezTo>
                    <a:pt x="9" y="0"/>
                    <a:pt x="11" y="1"/>
                    <a:pt x="13" y="1"/>
                  </a:cubicBezTo>
                  <a:close/>
                </a:path>
              </a:pathLst>
            </a:custGeom>
            <a:grpFill/>
            <a:ln w="9525">
              <a:solidFill>
                <a:srgbClr val="FFC000"/>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45" name="Freeform 1286"/>
            <p:cNvSpPr>
              <a:spLocks/>
            </p:cNvSpPr>
            <p:nvPr/>
          </p:nvSpPr>
          <p:spPr bwMode="gray">
            <a:xfrm>
              <a:off x="6402714" y="1057076"/>
              <a:ext cx="50022" cy="50022"/>
            </a:xfrm>
            <a:custGeom>
              <a:avLst/>
              <a:gdLst/>
              <a:ahLst/>
              <a:cxnLst>
                <a:cxn ang="0">
                  <a:pos x="0" y="0"/>
                </a:cxn>
                <a:cxn ang="0">
                  <a:pos x="29" y="0"/>
                </a:cxn>
                <a:cxn ang="0">
                  <a:pos x="29" y="30"/>
                </a:cxn>
                <a:cxn ang="0">
                  <a:pos x="0" y="30"/>
                </a:cxn>
                <a:cxn ang="0">
                  <a:pos x="0" y="0"/>
                </a:cxn>
              </a:cxnLst>
              <a:rect l="0" t="0" r="r" b="b"/>
              <a:pathLst>
                <a:path w="29" h="30">
                  <a:moveTo>
                    <a:pt x="0" y="0"/>
                  </a:moveTo>
                  <a:cubicBezTo>
                    <a:pt x="10" y="0"/>
                    <a:pt x="19" y="0"/>
                    <a:pt x="29" y="0"/>
                  </a:cubicBezTo>
                  <a:cubicBezTo>
                    <a:pt x="29" y="10"/>
                    <a:pt x="29" y="20"/>
                    <a:pt x="29" y="30"/>
                  </a:cubicBezTo>
                  <a:cubicBezTo>
                    <a:pt x="19" y="30"/>
                    <a:pt x="10" y="30"/>
                    <a:pt x="0" y="30"/>
                  </a:cubicBezTo>
                  <a:cubicBezTo>
                    <a:pt x="0" y="20"/>
                    <a:pt x="0" y="10"/>
                    <a:pt x="0" y="0"/>
                  </a:cubicBezTo>
                  <a:close/>
                </a:path>
              </a:pathLst>
            </a:custGeom>
            <a:grpFill/>
            <a:ln w="9525">
              <a:solidFill>
                <a:srgbClr val="FFC000"/>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46" name="Freeform 1287"/>
            <p:cNvSpPr>
              <a:spLocks/>
            </p:cNvSpPr>
            <p:nvPr/>
          </p:nvSpPr>
          <p:spPr bwMode="gray">
            <a:xfrm>
              <a:off x="6402714" y="1142113"/>
              <a:ext cx="50022" cy="45019"/>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10"/>
                    <a:pt x="29" y="19"/>
                    <a:pt x="29" y="29"/>
                  </a:cubicBezTo>
                  <a:cubicBezTo>
                    <a:pt x="19" y="29"/>
                    <a:pt x="10" y="29"/>
                    <a:pt x="0" y="29"/>
                  </a:cubicBezTo>
                  <a:cubicBezTo>
                    <a:pt x="0" y="20"/>
                    <a:pt x="0" y="10"/>
                    <a:pt x="0" y="0"/>
                  </a:cubicBezTo>
                  <a:close/>
                </a:path>
              </a:pathLst>
            </a:custGeom>
            <a:grpFill/>
            <a:ln w="9525">
              <a:solidFill>
                <a:srgbClr val="FFC000"/>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52" name="Freeform 1288"/>
            <p:cNvSpPr>
              <a:spLocks/>
            </p:cNvSpPr>
            <p:nvPr/>
          </p:nvSpPr>
          <p:spPr bwMode="gray">
            <a:xfrm>
              <a:off x="6402714" y="1222148"/>
              <a:ext cx="50022"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9" y="0"/>
                    <a:pt x="19" y="0"/>
                    <a:pt x="29" y="0"/>
                  </a:cubicBezTo>
                  <a:cubicBezTo>
                    <a:pt x="29" y="10"/>
                    <a:pt x="29" y="19"/>
                    <a:pt x="29" y="29"/>
                  </a:cubicBezTo>
                  <a:cubicBezTo>
                    <a:pt x="19" y="29"/>
                    <a:pt x="10" y="29"/>
                    <a:pt x="0" y="29"/>
                  </a:cubicBezTo>
                  <a:cubicBezTo>
                    <a:pt x="0" y="19"/>
                    <a:pt x="0" y="10"/>
                    <a:pt x="0" y="0"/>
                  </a:cubicBezTo>
                  <a:close/>
                </a:path>
              </a:pathLst>
            </a:custGeom>
            <a:grpFill/>
            <a:ln w="9525">
              <a:solidFill>
                <a:srgbClr val="FFC000"/>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60" name="Freeform 1289"/>
            <p:cNvSpPr>
              <a:spLocks/>
            </p:cNvSpPr>
            <p:nvPr/>
          </p:nvSpPr>
          <p:spPr bwMode="gray">
            <a:xfrm>
              <a:off x="6402714" y="1302182"/>
              <a:ext cx="50022"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9"/>
                    <a:pt x="29" y="19"/>
                    <a:pt x="29" y="29"/>
                  </a:cubicBezTo>
                  <a:cubicBezTo>
                    <a:pt x="19" y="29"/>
                    <a:pt x="10" y="29"/>
                    <a:pt x="0" y="29"/>
                  </a:cubicBezTo>
                  <a:cubicBezTo>
                    <a:pt x="0" y="19"/>
                    <a:pt x="0" y="9"/>
                    <a:pt x="0" y="0"/>
                  </a:cubicBezTo>
                  <a:close/>
                </a:path>
              </a:pathLst>
            </a:custGeom>
            <a:grpFill/>
            <a:ln w="9525">
              <a:solidFill>
                <a:srgbClr val="FFC000"/>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69" name="Freeform 1290"/>
            <p:cNvSpPr>
              <a:spLocks/>
            </p:cNvSpPr>
            <p:nvPr/>
          </p:nvSpPr>
          <p:spPr bwMode="gray">
            <a:xfrm>
              <a:off x="6237640" y="1057076"/>
              <a:ext cx="50022"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10"/>
                    <a:pt x="29" y="20"/>
                    <a:pt x="29" y="29"/>
                  </a:cubicBezTo>
                  <a:cubicBezTo>
                    <a:pt x="19" y="29"/>
                    <a:pt x="10" y="29"/>
                    <a:pt x="0" y="29"/>
                  </a:cubicBezTo>
                  <a:cubicBezTo>
                    <a:pt x="0" y="20"/>
                    <a:pt x="0" y="10"/>
                    <a:pt x="0" y="0"/>
                  </a:cubicBezTo>
                  <a:close/>
                </a:path>
              </a:pathLst>
            </a:custGeom>
            <a:grpFill/>
            <a:ln w="9525">
              <a:solidFill>
                <a:srgbClr val="FFC000"/>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78" name="Freeform 1291"/>
            <p:cNvSpPr>
              <a:spLocks/>
            </p:cNvSpPr>
            <p:nvPr/>
          </p:nvSpPr>
          <p:spPr bwMode="gray">
            <a:xfrm>
              <a:off x="6322678" y="1057076"/>
              <a:ext cx="45020" cy="50022"/>
            </a:xfrm>
            <a:custGeom>
              <a:avLst/>
              <a:gdLst/>
              <a:ahLst/>
              <a:cxnLst>
                <a:cxn ang="0">
                  <a:pos x="0" y="29"/>
                </a:cxn>
                <a:cxn ang="0">
                  <a:pos x="0" y="0"/>
                </a:cxn>
                <a:cxn ang="0">
                  <a:pos x="29" y="0"/>
                </a:cxn>
                <a:cxn ang="0">
                  <a:pos x="29" y="29"/>
                </a:cxn>
                <a:cxn ang="0">
                  <a:pos x="0" y="29"/>
                </a:cxn>
              </a:cxnLst>
              <a:rect l="0" t="0" r="r" b="b"/>
              <a:pathLst>
                <a:path w="29" h="29">
                  <a:moveTo>
                    <a:pt x="0" y="29"/>
                  </a:moveTo>
                  <a:cubicBezTo>
                    <a:pt x="0" y="20"/>
                    <a:pt x="0" y="10"/>
                    <a:pt x="0" y="0"/>
                  </a:cubicBezTo>
                  <a:cubicBezTo>
                    <a:pt x="9" y="0"/>
                    <a:pt x="19" y="0"/>
                    <a:pt x="29" y="0"/>
                  </a:cubicBezTo>
                  <a:cubicBezTo>
                    <a:pt x="29" y="10"/>
                    <a:pt x="29" y="20"/>
                    <a:pt x="29" y="29"/>
                  </a:cubicBezTo>
                  <a:cubicBezTo>
                    <a:pt x="19" y="29"/>
                    <a:pt x="10" y="29"/>
                    <a:pt x="0" y="29"/>
                  </a:cubicBezTo>
                  <a:close/>
                </a:path>
              </a:pathLst>
            </a:custGeom>
            <a:grpFill/>
            <a:ln w="9525">
              <a:solidFill>
                <a:srgbClr val="FFC000"/>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85" name="Freeform 1292"/>
            <p:cNvSpPr>
              <a:spLocks/>
            </p:cNvSpPr>
            <p:nvPr/>
          </p:nvSpPr>
          <p:spPr bwMode="gray">
            <a:xfrm>
              <a:off x="6237640" y="1142113"/>
              <a:ext cx="50022" cy="45019"/>
            </a:xfrm>
            <a:custGeom>
              <a:avLst/>
              <a:gdLst/>
              <a:ahLst/>
              <a:cxnLst>
                <a:cxn ang="0">
                  <a:pos x="0" y="29"/>
                </a:cxn>
                <a:cxn ang="0">
                  <a:pos x="0" y="0"/>
                </a:cxn>
                <a:cxn ang="0">
                  <a:pos x="29" y="0"/>
                </a:cxn>
                <a:cxn ang="0">
                  <a:pos x="29" y="29"/>
                </a:cxn>
                <a:cxn ang="0">
                  <a:pos x="0" y="29"/>
                </a:cxn>
              </a:cxnLst>
              <a:rect l="0" t="0" r="r" b="b"/>
              <a:pathLst>
                <a:path w="29" h="29">
                  <a:moveTo>
                    <a:pt x="0" y="29"/>
                  </a:moveTo>
                  <a:cubicBezTo>
                    <a:pt x="0" y="19"/>
                    <a:pt x="0" y="10"/>
                    <a:pt x="0" y="0"/>
                  </a:cubicBezTo>
                  <a:cubicBezTo>
                    <a:pt x="9" y="0"/>
                    <a:pt x="19" y="0"/>
                    <a:pt x="29" y="0"/>
                  </a:cubicBezTo>
                  <a:cubicBezTo>
                    <a:pt x="29" y="10"/>
                    <a:pt x="29" y="19"/>
                    <a:pt x="29" y="29"/>
                  </a:cubicBezTo>
                  <a:cubicBezTo>
                    <a:pt x="19" y="29"/>
                    <a:pt x="10" y="29"/>
                    <a:pt x="0" y="29"/>
                  </a:cubicBezTo>
                  <a:close/>
                </a:path>
              </a:pathLst>
            </a:custGeom>
            <a:grpFill/>
            <a:ln w="9525">
              <a:solidFill>
                <a:srgbClr val="FFC000"/>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86" name="Freeform 1293"/>
            <p:cNvSpPr>
              <a:spLocks/>
            </p:cNvSpPr>
            <p:nvPr/>
          </p:nvSpPr>
          <p:spPr bwMode="gray">
            <a:xfrm>
              <a:off x="6322678" y="1142113"/>
              <a:ext cx="45020" cy="45019"/>
            </a:xfrm>
            <a:custGeom>
              <a:avLst/>
              <a:gdLst/>
              <a:ahLst/>
              <a:cxnLst>
                <a:cxn ang="0">
                  <a:pos x="29" y="29"/>
                </a:cxn>
                <a:cxn ang="0">
                  <a:pos x="0" y="29"/>
                </a:cxn>
                <a:cxn ang="0">
                  <a:pos x="0" y="0"/>
                </a:cxn>
                <a:cxn ang="0">
                  <a:pos x="29" y="0"/>
                </a:cxn>
                <a:cxn ang="0">
                  <a:pos x="29" y="29"/>
                </a:cxn>
              </a:cxnLst>
              <a:rect l="0" t="0" r="r" b="b"/>
              <a:pathLst>
                <a:path w="29" h="29">
                  <a:moveTo>
                    <a:pt x="29" y="29"/>
                  </a:moveTo>
                  <a:cubicBezTo>
                    <a:pt x="19" y="29"/>
                    <a:pt x="10" y="29"/>
                    <a:pt x="0" y="29"/>
                  </a:cubicBezTo>
                  <a:cubicBezTo>
                    <a:pt x="0" y="20"/>
                    <a:pt x="0" y="10"/>
                    <a:pt x="0" y="0"/>
                  </a:cubicBezTo>
                  <a:cubicBezTo>
                    <a:pt x="9" y="0"/>
                    <a:pt x="19" y="0"/>
                    <a:pt x="29" y="0"/>
                  </a:cubicBezTo>
                  <a:cubicBezTo>
                    <a:pt x="29" y="10"/>
                    <a:pt x="29" y="19"/>
                    <a:pt x="29" y="29"/>
                  </a:cubicBezTo>
                  <a:close/>
                </a:path>
              </a:pathLst>
            </a:custGeom>
            <a:grpFill/>
            <a:ln w="9525">
              <a:solidFill>
                <a:srgbClr val="FFC000"/>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87" name="Freeform 1294"/>
            <p:cNvSpPr>
              <a:spLocks/>
            </p:cNvSpPr>
            <p:nvPr/>
          </p:nvSpPr>
          <p:spPr bwMode="gray">
            <a:xfrm>
              <a:off x="6237640" y="1222148"/>
              <a:ext cx="50022" cy="50022"/>
            </a:xfrm>
            <a:custGeom>
              <a:avLst/>
              <a:gdLst/>
              <a:ahLst/>
              <a:cxnLst>
                <a:cxn ang="0">
                  <a:pos x="29" y="29"/>
                </a:cxn>
                <a:cxn ang="0">
                  <a:pos x="0" y="29"/>
                </a:cxn>
                <a:cxn ang="0">
                  <a:pos x="0" y="0"/>
                </a:cxn>
                <a:cxn ang="0">
                  <a:pos x="29" y="0"/>
                </a:cxn>
                <a:cxn ang="0">
                  <a:pos x="29" y="29"/>
                </a:cxn>
              </a:cxnLst>
              <a:rect l="0" t="0" r="r" b="b"/>
              <a:pathLst>
                <a:path w="29" h="29">
                  <a:moveTo>
                    <a:pt x="29" y="29"/>
                  </a:moveTo>
                  <a:cubicBezTo>
                    <a:pt x="19" y="29"/>
                    <a:pt x="10" y="29"/>
                    <a:pt x="0" y="29"/>
                  </a:cubicBezTo>
                  <a:cubicBezTo>
                    <a:pt x="0" y="19"/>
                    <a:pt x="0" y="10"/>
                    <a:pt x="0" y="0"/>
                  </a:cubicBezTo>
                  <a:cubicBezTo>
                    <a:pt x="10" y="0"/>
                    <a:pt x="19" y="0"/>
                    <a:pt x="29" y="0"/>
                  </a:cubicBezTo>
                  <a:cubicBezTo>
                    <a:pt x="29" y="10"/>
                    <a:pt x="29" y="19"/>
                    <a:pt x="29" y="29"/>
                  </a:cubicBezTo>
                  <a:close/>
                </a:path>
              </a:pathLst>
            </a:custGeom>
            <a:grpFill/>
            <a:ln w="9525">
              <a:solidFill>
                <a:srgbClr val="FFC000"/>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97" name="Freeform 1295"/>
            <p:cNvSpPr>
              <a:spLocks/>
            </p:cNvSpPr>
            <p:nvPr/>
          </p:nvSpPr>
          <p:spPr bwMode="gray">
            <a:xfrm>
              <a:off x="6322678" y="1222148"/>
              <a:ext cx="45020"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10"/>
                    <a:pt x="29" y="19"/>
                    <a:pt x="29" y="29"/>
                  </a:cubicBezTo>
                  <a:cubicBezTo>
                    <a:pt x="19" y="29"/>
                    <a:pt x="10" y="29"/>
                    <a:pt x="0" y="29"/>
                  </a:cubicBezTo>
                  <a:cubicBezTo>
                    <a:pt x="0" y="19"/>
                    <a:pt x="0" y="10"/>
                    <a:pt x="0" y="0"/>
                  </a:cubicBezTo>
                  <a:close/>
                </a:path>
              </a:pathLst>
            </a:custGeom>
            <a:grpFill/>
            <a:ln w="9525">
              <a:solidFill>
                <a:srgbClr val="FFC000"/>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98" name="Freeform 1296"/>
            <p:cNvSpPr>
              <a:spLocks/>
            </p:cNvSpPr>
            <p:nvPr/>
          </p:nvSpPr>
          <p:spPr bwMode="gray">
            <a:xfrm>
              <a:off x="6237640" y="1302182"/>
              <a:ext cx="50022" cy="50022"/>
            </a:xfrm>
            <a:custGeom>
              <a:avLst/>
              <a:gdLst/>
              <a:ahLst/>
              <a:cxnLst>
                <a:cxn ang="0">
                  <a:pos x="0" y="29"/>
                </a:cxn>
                <a:cxn ang="0">
                  <a:pos x="0" y="0"/>
                </a:cxn>
                <a:cxn ang="0">
                  <a:pos x="29" y="0"/>
                </a:cxn>
                <a:cxn ang="0">
                  <a:pos x="29" y="29"/>
                </a:cxn>
                <a:cxn ang="0">
                  <a:pos x="0" y="29"/>
                </a:cxn>
              </a:cxnLst>
              <a:rect l="0" t="0" r="r" b="b"/>
              <a:pathLst>
                <a:path w="29" h="29">
                  <a:moveTo>
                    <a:pt x="0" y="29"/>
                  </a:moveTo>
                  <a:cubicBezTo>
                    <a:pt x="0" y="19"/>
                    <a:pt x="0" y="9"/>
                    <a:pt x="0" y="0"/>
                  </a:cubicBezTo>
                  <a:cubicBezTo>
                    <a:pt x="9" y="0"/>
                    <a:pt x="19" y="0"/>
                    <a:pt x="29" y="0"/>
                  </a:cubicBezTo>
                  <a:cubicBezTo>
                    <a:pt x="29" y="9"/>
                    <a:pt x="29" y="19"/>
                    <a:pt x="29" y="29"/>
                  </a:cubicBezTo>
                  <a:cubicBezTo>
                    <a:pt x="19" y="29"/>
                    <a:pt x="10" y="29"/>
                    <a:pt x="0" y="29"/>
                  </a:cubicBezTo>
                  <a:close/>
                </a:path>
              </a:pathLst>
            </a:custGeom>
            <a:grpFill/>
            <a:ln w="9525">
              <a:solidFill>
                <a:srgbClr val="FFC000"/>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99" name="Freeform 1297"/>
            <p:cNvSpPr>
              <a:spLocks/>
            </p:cNvSpPr>
            <p:nvPr/>
          </p:nvSpPr>
          <p:spPr bwMode="gray">
            <a:xfrm>
              <a:off x="6322678" y="1302182"/>
              <a:ext cx="45020" cy="50022"/>
            </a:xfrm>
            <a:custGeom>
              <a:avLst/>
              <a:gdLst/>
              <a:ahLst/>
              <a:cxnLst>
                <a:cxn ang="0">
                  <a:pos x="0" y="29"/>
                </a:cxn>
                <a:cxn ang="0">
                  <a:pos x="0" y="0"/>
                </a:cxn>
                <a:cxn ang="0">
                  <a:pos x="29" y="0"/>
                </a:cxn>
                <a:cxn ang="0">
                  <a:pos x="29" y="29"/>
                </a:cxn>
                <a:cxn ang="0">
                  <a:pos x="0" y="29"/>
                </a:cxn>
              </a:cxnLst>
              <a:rect l="0" t="0" r="r" b="b"/>
              <a:pathLst>
                <a:path w="29" h="29">
                  <a:moveTo>
                    <a:pt x="0" y="29"/>
                  </a:moveTo>
                  <a:cubicBezTo>
                    <a:pt x="0" y="19"/>
                    <a:pt x="0" y="9"/>
                    <a:pt x="0" y="0"/>
                  </a:cubicBezTo>
                  <a:cubicBezTo>
                    <a:pt x="10" y="0"/>
                    <a:pt x="19" y="0"/>
                    <a:pt x="29" y="0"/>
                  </a:cubicBezTo>
                  <a:cubicBezTo>
                    <a:pt x="29" y="9"/>
                    <a:pt x="29" y="19"/>
                    <a:pt x="29" y="29"/>
                  </a:cubicBezTo>
                  <a:cubicBezTo>
                    <a:pt x="19" y="29"/>
                    <a:pt x="10" y="29"/>
                    <a:pt x="0" y="29"/>
                  </a:cubicBezTo>
                  <a:close/>
                </a:path>
              </a:pathLst>
            </a:custGeom>
            <a:grpFill/>
            <a:ln w="9525">
              <a:solidFill>
                <a:srgbClr val="FFC000"/>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nvGrpSpPr>
          <p:cNvPr id="200" name="Group 141"/>
          <p:cNvGrpSpPr/>
          <p:nvPr/>
        </p:nvGrpSpPr>
        <p:grpSpPr bwMode="gray">
          <a:xfrm>
            <a:off x="4879686" y="5181600"/>
            <a:ext cx="452726" cy="618402"/>
            <a:chOff x="2685112" y="3661710"/>
            <a:chExt cx="408168" cy="767348"/>
          </a:xfrm>
        </p:grpSpPr>
        <p:grpSp>
          <p:nvGrpSpPr>
            <p:cNvPr id="201" name="Group 145"/>
            <p:cNvGrpSpPr/>
            <p:nvPr/>
          </p:nvGrpSpPr>
          <p:grpSpPr bwMode="gray">
            <a:xfrm>
              <a:off x="2685112" y="3661710"/>
              <a:ext cx="408168" cy="767348"/>
              <a:chOff x="7297869" y="488863"/>
              <a:chExt cx="383467" cy="720911"/>
            </a:xfrm>
            <a:solidFill>
              <a:srgbClr val="8A133B"/>
            </a:solidFill>
          </p:grpSpPr>
          <p:sp>
            <p:nvSpPr>
              <p:cNvPr id="203" name="Freeform 1530"/>
              <p:cNvSpPr>
                <a:spLocks noEditPoints="1"/>
              </p:cNvSpPr>
              <p:nvPr/>
            </p:nvSpPr>
            <p:spPr bwMode="gray">
              <a:xfrm>
                <a:off x="7297869" y="488863"/>
                <a:ext cx="383467" cy="720911"/>
              </a:xfrm>
              <a:custGeom>
                <a:avLst/>
                <a:gdLst/>
                <a:ahLst/>
                <a:cxnLst>
                  <a:cxn ang="0">
                    <a:pos x="0" y="141"/>
                  </a:cxn>
                  <a:cxn ang="0">
                    <a:pos x="0" y="21"/>
                  </a:cxn>
                  <a:cxn ang="0">
                    <a:pos x="22" y="0"/>
                  </a:cxn>
                  <a:cxn ang="0">
                    <a:pos x="129" y="0"/>
                  </a:cxn>
                  <a:cxn ang="0">
                    <a:pos x="150" y="21"/>
                  </a:cxn>
                  <a:cxn ang="0">
                    <a:pos x="150" y="261"/>
                  </a:cxn>
                  <a:cxn ang="0">
                    <a:pos x="128" y="282"/>
                  </a:cxn>
                  <a:cxn ang="0">
                    <a:pos x="22" y="282"/>
                  </a:cxn>
                  <a:cxn ang="0">
                    <a:pos x="0" y="261"/>
                  </a:cxn>
                  <a:cxn ang="0">
                    <a:pos x="0" y="141"/>
                  </a:cxn>
                  <a:cxn ang="0">
                    <a:pos x="140" y="139"/>
                  </a:cxn>
                  <a:cxn ang="0">
                    <a:pos x="140" y="29"/>
                  </a:cxn>
                  <a:cxn ang="0">
                    <a:pos x="136" y="25"/>
                  </a:cxn>
                  <a:cxn ang="0">
                    <a:pos x="15" y="25"/>
                  </a:cxn>
                  <a:cxn ang="0">
                    <a:pos x="11" y="29"/>
                  </a:cxn>
                  <a:cxn ang="0">
                    <a:pos x="11" y="249"/>
                  </a:cxn>
                  <a:cxn ang="0">
                    <a:pos x="15" y="253"/>
                  </a:cxn>
                  <a:cxn ang="0">
                    <a:pos x="135" y="253"/>
                  </a:cxn>
                  <a:cxn ang="0">
                    <a:pos x="140" y="249"/>
                  </a:cxn>
                  <a:cxn ang="0">
                    <a:pos x="140" y="139"/>
                  </a:cxn>
                  <a:cxn ang="0">
                    <a:pos x="75" y="262"/>
                  </a:cxn>
                  <a:cxn ang="0">
                    <a:pos x="66" y="262"/>
                  </a:cxn>
                  <a:cxn ang="0">
                    <a:pos x="61" y="267"/>
                  </a:cxn>
                  <a:cxn ang="0">
                    <a:pos x="66" y="272"/>
                  </a:cxn>
                  <a:cxn ang="0">
                    <a:pos x="85" y="272"/>
                  </a:cxn>
                  <a:cxn ang="0">
                    <a:pos x="89" y="266"/>
                  </a:cxn>
                  <a:cxn ang="0">
                    <a:pos x="85" y="262"/>
                  </a:cxn>
                  <a:cxn ang="0">
                    <a:pos x="75" y="262"/>
                  </a:cxn>
                  <a:cxn ang="0">
                    <a:pos x="75" y="10"/>
                  </a:cxn>
                  <a:cxn ang="0">
                    <a:pos x="63" y="10"/>
                  </a:cxn>
                  <a:cxn ang="0">
                    <a:pos x="61" y="12"/>
                  </a:cxn>
                  <a:cxn ang="0">
                    <a:pos x="63" y="14"/>
                  </a:cxn>
                  <a:cxn ang="0">
                    <a:pos x="88" y="14"/>
                  </a:cxn>
                  <a:cxn ang="0">
                    <a:pos x="90" y="12"/>
                  </a:cxn>
                  <a:cxn ang="0">
                    <a:pos x="88" y="11"/>
                  </a:cxn>
                  <a:cxn ang="0">
                    <a:pos x="75" y="10"/>
                  </a:cxn>
                </a:cxnLst>
                <a:rect l="0" t="0" r="r" b="b"/>
                <a:pathLst>
                  <a:path w="150" h="282">
                    <a:moveTo>
                      <a:pt x="0" y="141"/>
                    </a:moveTo>
                    <a:cubicBezTo>
                      <a:pt x="0" y="101"/>
                      <a:pt x="0" y="61"/>
                      <a:pt x="0" y="21"/>
                    </a:cubicBezTo>
                    <a:cubicBezTo>
                      <a:pt x="0" y="9"/>
                      <a:pt x="10" y="0"/>
                      <a:pt x="22" y="0"/>
                    </a:cubicBezTo>
                    <a:cubicBezTo>
                      <a:pt x="58" y="0"/>
                      <a:pt x="93" y="0"/>
                      <a:pt x="129" y="0"/>
                    </a:cubicBezTo>
                    <a:cubicBezTo>
                      <a:pt x="141" y="0"/>
                      <a:pt x="150" y="9"/>
                      <a:pt x="150" y="21"/>
                    </a:cubicBezTo>
                    <a:cubicBezTo>
                      <a:pt x="150" y="101"/>
                      <a:pt x="150" y="181"/>
                      <a:pt x="150" y="261"/>
                    </a:cubicBezTo>
                    <a:cubicBezTo>
                      <a:pt x="150" y="273"/>
                      <a:pt x="141" y="282"/>
                      <a:pt x="128" y="282"/>
                    </a:cubicBezTo>
                    <a:cubicBezTo>
                      <a:pt x="93" y="282"/>
                      <a:pt x="58" y="282"/>
                      <a:pt x="22" y="282"/>
                    </a:cubicBezTo>
                    <a:cubicBezTo>
                      <a:pt x="10" y="282"/>
                      <a:pt x="0" y="273"/>
                      <a:pt x="0" y="261"/>
                    </a:cubicBezTo>
                    <a:cubicBezTo>
                      <a:pt x="0" y="221"/>
                      <a:pt x="0" y="181"/>
                      <a:pt x="0" y="141"/>
                    </a:cubicBezTo>
                    <a:close/>
                    <a:moveTo>
                      <a:pt x="140" y="139"/>
                    </a:moveTo>
                    <a:cubicBezTo>
                      <a:pt x="140" y="102"/>
                      <a:pt x="140" y="66"/>
                      <a:pt x="140" y="29"/>
                    </a:cubicBezTo>
                    <a:cubicBezTo>
                      <a:pt x="140" y="25"/>
                      <a:pt x="139" y="25"/>
                      <a:pt x="136" y="25"/>
                    </a:cubicBezTo>
                    <a:cubicBezTo>
                      <a:pt x="95" y="25"/>
                      <a:pt x="55" y="25"/>
                      <a:pt x="15" y="25"/>
                    </a:cubicBezTo>
                    <a:cubicBezTo>
                      <a:pt x="11" y="25"/>
                      <a:pt x="11" y="25"/>
                      <a:pt x="11" y="29"/>
                    </a:cubicBezTo>
                    <a:cubicBezTo>
                      <a:pt x="11" y="102"/>
                      <a:pt x="11" y="176"/>
                      <a:pt x="11" y="249"/>
                    </a:cubicBezTo>
                    <a:cubicBezTo>
                      <a:pt x="11" y="253"/>
                      <a:pt x="11" y="253"/>
                      <a:pt x="15" y="253"/>
                    </a:cubicBezTo>
                    <a:cubicBezTo>
                      <a:pt x="55" y="253"/>
                      <a:pt x="95" y="253"/>
                      <a:pt x="135" y="253"/>
                    </a:cubicBezTo>
                    <a:cubicBezTo>
                      <a:pt x="139" y="253"/>
                      <a:pt x="140" y="253"/>
                      <a:pt x="140" y="249"/>
                    </a:cubicBezTo>
                    <a:cubicBezTo>
                      <a:pt x="140" y="212"/>
                      <a:pt x="140" y="176"/>
                      <a:pt x="140" y="139"/>
                    </a:cubicBezTo>
                    <a:close/>
                    <a:moveTo>
                      <a:pt x="75" y="262"/>
                    </a:moveTo>
                    <a:cubicBezTo>
                      <a:pt x="72" y="262"/>
                      <a:pt x="69" y="262"/>
                      <a:pt x="66" y="262"/>
                    </a:cubicBezTo>
                    <a:cubicBezTo>
                      <a:pt x="63" y="262"/>
                      <a:pt x="61" y="264"/>
                      <a:pt x="61" y="267"/>
                    </a:cubicBezTo>
                    <a:cubicBezTo>
                      <a:pt x="61" y="270"/>
                      <a:pt x="63" y="272"/>
                      <a:pt x="66" y="272"/>
                    </a:cubicBezTo>
                    <a:cubicBezTo>
                      <a:pt x="72" y="272"/>
                      <a:pt x="79" y="272"/>
                      <a:pt x="85" y="272"/>
                    </a:cubicBezTo>
                    <a:cubicBezTo>
                      <a:pt x="88" y="272"/>
                      <a:pt x="90" y="270"/>
                      <a:pt x="89" y="266"/>
                    </a:cubicBezTo>
                    <a:cubicBezTo>
                      <a:pt x="89" y="263"/>
                      <a:pt x="88" y="262"/>
                      <a:pt x="85" y="262"/>
                    </a:cubicBezTo>
                    <a:cubicBezTo>
                      <a:pt x="82" y="262"/>
                      <a:pt x="79" y="262"/>
                      <a:pt x="75" y="262"/>
                    </a:cubicBezTo>
                    <a:close/>
                    <a:moveTo>
                      <a:pt x="75" y="10"/>
                    </a:moveTo>
                    <a:cubicBezTo>
                      <a:pt x="71" y="10"/>
                      <a:pt x="67" y="10"/>
                      <a:pt x="63" y="10"/>
                    </a:cubicBezTo>
                    <a:cubicBezTo>
                      <a:pt x="62" y="10"/>
                      <a:pt x="60" y="11"/>
                      <a:pt x="61" y="12"/>
                    </a:cubicBezTo>
                    <a:cubicBezTo>
                      <a:pt x="61" y="13"/>
                      <a:pt x="62" y="14"/>
                      <a:pt x="63" y="14"/>
                    </a:cubicBezTo>
                    <a:cubicBezTo>
                      <a:pt x="71" y="14"/>
                      <a:pt x="79" y="14"/>
                      <a:pt x="88" y="14"/>
                    </a:cubicBezTo>
                    <a:cubicBezTo>
                      <a:pt x="89" y="14"/>
                      <a:pt x="90" y="14"/>
                      <a:pt x="90" y="12"/>
                    </a:cubicBezTo>
                    <a:cubicBezTo>
                      <a:pt x="90" y="11"/>
                      <a:pt x="89" y="11"/>
                      <a:pt x="88" y="11"/>
                    </a:cubicBezTo>
                    <a:cubicBezTo>
                      <a:pt x="84" y="10"/>
                      <a:pt x="79" y="10"/>
                      <a:pt x="75" y="10"/>
                    </a:cubicBezTo>
                    <a:close/>
                  </a:path>
                </a:pathLst>
              </a:custGeom>
              <a:grpFill/>
              <a:ln w="9525">
                <a:solidFill>
                  <a:srgbClr val="0070C0"/>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04" name="Freeform 1534"/>
              <p:cNvSpPr>
                <a:spLocks/>
              </p:cNvSpPr>
              <p:nvPr/>
            </p:nvSpPr>
            <p:spPr bwMode="gray">
              <a:xfrm>
                <a:off x="7451254" y="1163763"/>
                <a:ext cx="76693" cy="23010"/>
              </a:xfrm>
              <a:custGeom>
                <a:avLst/>
                <a:gdLst/>
                <a:ahLst/>
                <a:cxnLst>
                  <a:cxn ang="0">
                    <a:pos x="14" y="0"/>
                  </a:cxn>
                  <a:cxn ang="0">
                    <a:pos x="24" y="0"/>
                  </a:cxn>
                  <a:cxn ang="0">
                    <a:pos x="28" y="4"/>
                  </a:cxn>
                  <a:cxn ang="0">
                    <a:pos x="24" y="10"/>
                  </a:cxn>
                  <a:cxn ang="0">
                    <a:pos x="5" y="10"/>
                  </a:cxn>
                  <a:cxn ang="0">
                    <a:pos x="0" y="5"/>
                  </a:cxn>
                  <a:cxn ang="0">
                    <a:pos x="5" y="0"/>
                  </a:cxn>
                  <a:cxn ang="0">
                    <a:pos x="14" y="0"/>
                  </a:cxn>
                </a:cxnLst>
                <a:rect l="0" t="0" r="r" b="b"/>
                <a:pathLst>
                  <a:path w="29" h="10">
                    <a:moveTo>
                      <a:pt x="14" y="0"/>
                    </a:moveTo>
                    <a:cubicBezTo>
                      <a:pt x="18" y="0"/>
                      <a:pt x="21" y="0"/>
                      <a:pt x="24" y="0"/>
                    </a:cubicBezTo>
                    <a:cubicBezTo>
                      <a:pt x="27" y="0"/>
                      <a:pt x="28" y="1"/>
                      <a:pt x="28" y="4"/>
                    </a:cubicBezTo>
                    <a:cubicBezTo>
                      <a:pt x="29" y="8"/>
                      <a:pt x="27" y="10"/>
                      <a:pt x="24" y="10"/>
                    </a:cubicBezTo>
                    <a:cubicBezTo>
                      <a:pt x="18" y="10"/>
                      <a:pt x="11" y="10"/>
                      <a:pt x="5" y="10"/>
                    </a:cubicBezTo>
                    <a:cubicBezTo>
                      <a:pt x="2" y="10"/>
                      <a:pt x="0" y="8"/>
                      <a:pt x="0" y="5"/>
                    </a:cubicBezTo>
                    <a:cubicBezTo>
                      <a:pt x="0" y="2"/>
                      <a:pt x="2" y="0"/>
                      <a:pt x="5" y="0"/>
                    </a:cubicBezTo>
                    <a:cubicBezTo>
                      <a:pt x="8" y="0"/>
                      <a:pt x="11" y="0"/>
                      <a:pt x="14" y="0"/>
                    </a:cubicBezTo>
                    <a:close/>
                  </a:path>
                </a:pathLst>
              </a:custGeom>
              <a:grpFill/>
              <a:ln w="9525">
                <a:solidFill>
                  <a:srgbClr val="0070C0"/>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sp>
          <p:nvSpPr>
            <p:cNvPr id="202" name="Rectangle 201"/>
            <p:cNvSpPr/>
            <p:nvPr/>
          </p:nvSpPr>
          <p:spPr bwMode="gray">
            <a:xfrm>
              <a:off x="2712320" y="3731106"/>
              <a:ext cx="354423" cy="620211"/>
            </a:xfrm>
            <a:prstGeom prst="rect">
              <a:avLst/>
            </a:prstGeom>
            <a:solidFill>
              <a:schemeClr val="bg1"/>
            </a:solid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sp>
        <p:nvSpPr>
          <p:cNvPr id="211" name="TextBox 25"/>
          <p:cNvSpPr txBox="1">
            <a:spLocks noChangeArrowheads="1"/>
          </p:cNvSpPr>
          <p:nvPr/>
        </p:nvSpPr>
        <p:spPr bwMode="gray">
          <a:xfrm>
            <a:off x="9523412" y="2133600"/>
            <a:ext cx="914400" cy="304800"/>
          </a:xfrm>
          <a:prstGeom prst="rect">
            <a:avLst/>
          </a:prstGeom>
          <a:noFill/>
          <a:ln w="9525">
            <a:noFill/>
            <a:miter lim="800000"/>
            <a:headEnd/>
            <a:tailEnd/>
          </a:ln>
        </p:spPr>
        <p:txBody>
          <a:bodyPr wrap="square" lIns="0" tIns="0" rIns="0" bIns="0"/>
          <a:lstStyle/>
          <a:p>
            <a:pPr algn="ctr">
              <a:lnSpc>
                <a:spcPct val="90000"/>
              </a:lnSpc>
            </a:pPr>
            <a:r>
              <a:rPr lang="en-US" dirty="0" smtClean="0">
                <a:solidFill>
                  <a:srgbClr val="5F5F5F"/>
                </a:solidFill>
              </a:rPr>
              <a:t>Data</a:t>
            </a:r>
            <a:endParaRPr lang="en-US" dirty="0">
              <a:solidFill>
                <a:srgbClr val="5F5F5F"/>
              </a:solidFill>
            </a:endParaRPr>
          </a:p>
        </p:txBody>
      </p:sp>
      <p:grpSp>
        <p:nvGrpSpPr>
          <p:cNvPr id="212" name="Group 414"/>
          <p:cNvGrpSpPr/>
          <p:nvPr/>
        </p:nvGrpSpPr>
        <p:grpSpPr bwMode="gray">
          <a:xfrm>
            <a:off x="3579812" y="1371600"/>
            <a:ext cx="556134" cy="655922"/>
            <a:chOff x="6132594" y="912014"/>
            <a:chExt cx="425189" cy="590254"/>
          </a:xfrm>
          <a:solidFill>
            <a:srgbClr val="8A133B"/>
          </a:solidFill>
        </p:grpSpPr>
        <p:sp>
          <p:nvSpPr>
            <p:cNvPr id="213" name="Freeform 1283"/>
            <p:cNvSpPr>
              <a:spLocks noEditPoints="1"/>
            </p:cNvSpPr>
            <p:nvPr/>
          </p:nvSpPr>
          <p:spPr bwMode="gray">
            <a:xfrm>
              <a:off x="6132594" y="912014"/>
              <a:ext cx="425189" cy="590254"/>
            </a:xfrm>
            <a:custGeom>
              <a:avLst/>
              <a:gdLst/>
              <a:ahLst/>
              <a:cxnLst>
                <a:cxn ang="0">
                  <a:pos x="0" y="177"/>
                </a:cxn>
                <a:cxn ang="0">
                  <a:pos x="0" y="31"/>
                </a:cxn>
                <a:cxn ang="0">
                  <a:pos x="31" y="0"/>
                </a:cxn>
                <a:cxn ang="0">
                  <a:pos x="222" y="0"/>
                </a:cxn>
                <a:cxn ang="0">
                  <a:pos x="252" y="29"/>
                </a:cxn>
                <a:cxn ang="0">
                  <a:pos x="253" y="35"/>
                </a:cxn>
                <a:cxn ang="0">
                  <a:pos x="253" y="322"/>
                </a:cxn>
                <a:cxn ang="0">
                  <a:pos x="240" y="348"/>
                </a:cxn>
                <a:cxn ang="0">
                  <a:pos x="223" y="354"/>
                </a:cxn>
                <a:cxn ang="0">
                  <a:pos x="30" y="354"/>
                </a:cxn>
                <a:cxn ang="0">
                  <a:pos x="0" y="324"/>
                </a:cxn>
                <a:cxn ang="0">
                  <a:pos x="0" y="177"/>
                </a:cxn>
                <a:cxn ang="0">
                  <a:pos x="34" y="320"/>
                </a:cxn>
                <a:cxn ang="0">
                  <a:pos x="219" y="320"/>
                </a:cxn>
                <a:cxn ang="0">
                  <a:pos x="219" y="34"/>
                </a:cxn>
                <a:cxn ang="0">
                  <a:pos x="34" y="34"/>
                </a:cxn>
                <a:cxn ang="0">
                  <a:pos x="34" y="320"/>
                </a:cxn>
                <a:cxn ang="0">
                  <a:pos x="127" y="330"/>
                </a:cxn>
                <a:cxn ang="0">
                  <a:pos x="121" y="330"/>
                </a:cxn>
                <a:cxn ang="0">
                  <a:pos x="114" y="335"/>
                </a:cxn>
                <a:cxn ang="0">
                  <a:pos x="120" y="342"/>
                </a:cxn>
                <a:cxn ang="0">
                  <a:pos x="133" y="342"/>
                </a:cxn>
                <a:cxn ang="0">
                  <a:pos x="138" y="335"/>
                </a:cxn>
                <a:cxn ang="0">
                  <a:pos x="132" y="330"/>
                </a:cxn>
                <a:cxn ang="0">
                  <a:pos x="127" y="330"/>
                </a:cxn>
              </a:cxnLst>
              <a:rect l="0" t="0" r="r" b="b"/>
              <a:pathLst>
                <a:path w="253" h="354">
                  <a:moveTo>
                    <a:pt x="0" y="177"/>
                  </a:moveTo>
                  <a:cubicBezTo>
                    <a:pt x="0" y="128"/>
                    <a:pt x="0" y="80"/>
                    <a:pt x="0" y="31"/>
                  </a:cubicBezTo>
                  <a:cubicBezTo>
                    <a:pt x="0" y="13"/>
                    <a:pt x="13" y="0"/>
                    <a:pt x="31" y="0"/>
                  </a:cubicBezTo>
                  <a:cubicBezTo>
                    <a:pt x="95" y="0"/>
                    <a:pt x="158" y="0"/>
                    <a:pt x="222" y="0"/>
                  </a:cubicBezTo>
                  <a:cubicBezTo>
                    <a:pt x="239" y="0"/>
                    <a:pt x="251" y="12"/>
                    <a:pt x="252" y="29"/>
                  </a:cubicBezTo>
                  <a:cubicBezTo>
                    <a:pt x="252" y="31"/>
                    <a:pt x="253" y="33"/>
                    <a:pt x="253" y="35"/>
                  </a:cubicBezTo>
                  <a:cubicBezTo>
                    <a:pt x="253" y="130"/>
                    <a:pt x="253" y="226"/>
                    <a:pt x="253" y="322"/>
                  </a:cubicBezTo>
                  <a:cubicBezTo>
                    <a:pt x="253" y="333"/>
                    <a:pt x="249" y="342"/>
                    <a:pt x="240" y="348"/>
                  </a:cubicBezTo>
                  <a:cubicBezTo>
                    <a:pt x="235" y="352"/>
                    <a:pt x="229" y="354"/>
                    <a:pt x="223" y="354"/>
                  </a:cubicBezTo>
                  <a:cubicBezTo>
                    <a:pt x="159" y="354"/>
                    <a:pt x="94" y="354"/>
                    <a:pt x="30" y="354"/>
                  </a:cubicBezTo>
                  <a:cubicBezTo>
                    <a:pt x="14" y="354"/>
                    <a:pt x="0" y="341"/>
                    <a:pt x="0" y="324"/>
                  </a:cubicBezTo>
                  <a:cubicBezTo>
                    <a:pt x="0" y="275"/>
                    <a:pt x="0" y="226"/>
                    <a:pt x="0" y="177"/>
                  </a:cubicBezTo>
                  <a:close/>
                  <a:moveTo>
                    <a:pt x="34" y="320"/>
                  </a:moveTo>
                  <a:cubicBezTo>
                    <a:pt x="96" y="320"/>
                    <a:pt x="157" y="320"/>
                    <a:pt x="219" y="320"/>
                  </a:cubicBezTo>
                  <a:cubicBezTo>
                    <a:pt x="219" y="225"/>
                    <a:pt x="219" y="129"/>
                    <a:pt x="219" y="34"/>
                  </a:cubicBezTo>
                  <a:cubicBezTo>
                    <a:pt x="157" y="34"/>
                    <a:pt x="96" y="34"/>
                    <a:pt x="34" y="34"/>
                  </a:cubicBezTo>
                  <a:cubicBezTo>
                    <a:pt x="34" y="129"/>
                    <a:pt x="34" y="225"/>
                    <a:pt x="34" y="320"/>
                  </a:cubicBezTo>
                  <a:close/>
                  <a:moveTo>
                    <a:pt x="127" y="330"/>
                  </a:moveTo>
                  <a:cubicBezTo>
                    <a:pt x="125" y="330"/>
                    <a:pt x="123" y="329"/>
                    <a:pt x="121" y="330"/>
                  </a:cubicBezTo>
                  <a:cubicBezTo>
                    <a:pt x="117" y="330"/>
                    <a:pt x="115" y="332"/>
                    <a:pt x="114" y="335"/>
                  </a:cubicBezTo>
                  <a:cubicBezTo>
                    <a:pt x="114" y="339"/>
                    <a:pt x="116" y="342"/>
                    <a:pt x="120" y="342"/>
                  </a:cubicBezTo>
                  <a:cubicBezTo>
                    <a:pt x="124" y="343"/>
                    <a:pt x="129" y="343"/>
                    <a:pt x="133" y="342"/>
                  </a:cubicBezTo>
                  <a:cubicBezTo>
                    <a:pt x="137" y="342"/>
                    <a:pt x="139" y="339"/>
                    <a:pt x="138" y="335"/>
                  </a:cubicBezTo>
                  <a:cubicBezTo>
                    <a:pt x="138" y="332"/>
                    <a:pt x="136" y="330"/>
                    <a:pt x="132" y="330"/>
                  </a:cubicBezTo>
                  <a:cubicBezTo>
                    <a:pt x="130" y="329"/>
                    <a:pt x="128" y="330"/>
                    <a:pt x="127" y="33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14" name="Freeform 1285"/>
            <p:cNvSpPr>
              <a:spLocks/>
            </p:cNvSpPr>
            <p:nvPr/>
          </p:nvSpPr>
          <p:spPr bwMode="gray">
            <a:xfrm>
              <a:off x="6322678" y="1457248"/>
              <a:ext cx="45020" cy="25010"/>
            </a:xfrm>
            <a:custGeom>
              <a:avLst/>
              <a:gdLst/>
              <a:ahLst/>
              <a:cxnLst>
                <a:cxn ang="0">
                  <a:pos x="13" y="1"/>
                </a:cxn>
                <a:cxn ang="0">
                  <a:pos x="18" y="1"/>
                </a:cxn>
                <a:cxn ang="0">
                  <a:pos x="24" y="6"/>
                </a:cxn>
                <a:cxn ang="0">
                  <a:pos x="19" y="13"/>
                </a:cxn>
                <a:cxn ang="0">
                  <a:pos x="6" y="13"/>
                </a:cxn>
                <a:cxn ang="0">
                  <a:pos x="0" y="6"/>
                </a:cxn>
                <a:cxn ang="0">
                  <a:pos x="7" y="1"/>
                </a:cxn>
                <a:cxn ang="0">
                  <a:pos x="13" y="1"/>
                </a:cxn>
              </a:cxnLst>
              <a:rect l="0" t="0" r="r" b="b"/>
              <a:pathLst>
                <a:path w="25" h="14">
                  <a:moveTo>
                    <a:pt x="13" y="1"/>
                  </a:moveTo>
                  <a:cubicBezTo>
                    <a:pt x="14" y="1"/>
                    <a:pt x="16" y="0"/>
                    <a:pt x="18" y="1"/>
                  </a:cubicBezTo>
                  <a:cubicBezTo>
                    <a:pt x="22" y="1"/>
                    <a:pt x="24" y="3"/>
                    <a:pt x="24" y="6"/>
                  </a:cubicBezTo>
                  <a:cubicBezTo>
                    <a:pt x="25" y="10"/>
                    <a:pt x="23" y="13"/>
                    <a:pt x="19" y="13"/>
                  </a:cubicBezTo>
                  <a:cubicBezTo>
                    <a:pt x="15" y="14"/>
                    <a:pt x="10" y="14"/>
                    <a:pt x="6" y="13"/>
                  </a:cubicBezTo>
                  <a:cubicBezTo>
                    <a:pt x="2" y="13"/>
                    <a:pt x="0" y="10"/>
                    <a:pt x="0" y="6"/>
                  </a:cubicBezTo>
                  <a:cubicBezTo>
                    <a:pt x="1" y="3"/>
                    <a:pt x="3" y="1"/>
                    <a:pt x="7" y="1"/>
                  </a:cubicBezTo>
                  <a:cubicBezTo>
                    <a:pt x="9" y="0"/>
                    <a:pt x="11" y="1"/>
                    <a:pt x="13" y="1"/>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15" name="Freeform 1286"/>
            <p:cNvSpPr>
              <a:spLocks/>
            </p:cNvSpPr>
            <p:nvPr/>
          </p:nvSpPr>
          <p:spPr bwMode="gray">
            <a:xfrm>
              <a:off x="6402714" y="1057076"/>
              <a:ext cx="50022" cy="50022"/>
            </a:xfrm>
            <a:custGeom>
              <a:avLst/>
              <a:gdLst/>
              <a:ahLst/>
              <a:cxnLst>
                <a:cxn ang="0">
                  <a:pos x="0" y="0"/>
                </a:cxn>
                <a:cxn ang="0">
                  <a:pos x="29" y="0"/>
                </a:cxn>
                <a:cxn ang="0">
                  <a:pos x="29" y="30"/>
                </a:cxn>
                <a:cxn ang="0">
                  <a:pos x="0" y="30"/>
                </a:cxn>
                <a:cxn ang="0">
                  <a:pos x="0" y="0"/>
                </a:cxn>
              </a:cxnLst>
              <a:rect l="0" t="0" r="r" b="b"/>
              <a:pathLst>
                <a:path w="29" h="30">
                  <a:moveTo>
                    <a:pt x="0" y="0"/>
                  </a:moveTo>
                  <a:cubicBezTo>
                    <a:pt x="10" y="0"/>
                    <a:pt x="19" y="0"/>
                    <a:pt x="29" y="0"/>
                  </a:cubicBezTo>
                  <a:cubicBezTo>
                    <a:pt x="29" y="10"/>
                    <a:pt x="29" y="20"/>
                    <a:pt x="29" y="30"/>
                  </a:cubicBezTo>
                  <a:cubicBezTo>
                    <a:pt x="19" y="30"/>
                    <a:pt x="10" y="30"/>
                    <a:pt x="0" y="30"/>
                  </a:cubicBezTo>
                  <a:cubicBezTo>
                    <a:pt x="0" y="20"/>
                    <a:pt x="0" y="10"/>
                    <a:pt x="0"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16" name="Freeform 1287"/>
            <p:cNvSpPr>
              <a:spLocks/>
            </p:cNvSpPr>
            <p:nvPr/>
          </p:nvSpPr>
          <p:spPr bwMode="gray">
            <a:xfrm>
              <a:off x="6402714" y="1142113"/>
              <a:ext cx="50022" cy="45019"/>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10"/>
                    <a:pt x="29" y="19"/>
                    <a:pt x="29" y="29"/>
                  </a:cubicBezTo>
                  <a:cubicBezTo>
                    <a:pt x="19" y="29"/>
                    <a:pt x="10" y="29"/>
                    <a:pt x="0" y="29"/>
                  </a:cubicBezTo>
                  <a:cubicBezTo>
                    <a:pt x="0" y="20"/>
                    <a:pt x="0" y="10"/>
                    <a:pt x="0"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17" name="Freeform 1288"/>
            <p:cNvSpPr>
              <a:spLocks/>
            </p:cNvSpPr>
            <p:nvPr/>
          </p:nvSpPr>
          <p:spPr bwMode="gray">
            <a:xfrm>
              <a:off x="6402714" y="1222148"/>
              <a:ext cx="50022"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9" y="0"/>
                    <a:pt x="19" y="0"/>
                    <a:pt x="29" y="0"/>
                  </a:cubicBezTo>
                  <a:cubicBezTo>
                    <a:pt x="29" y="10"/>
                    <a:pt x="29" y="19"/>
                    <a:pt x="29" y="29"/>
                  </a:cubicBezTo>
                  <a:cubicBezTo>
                    <a:pt x="19" y="29"/>
                    <a:pt x="10" y="29"/>
                    <a:pt x="0" y="29"/>
                  </a:cubicBezTo>
                  <a:cubicBezTo>
                    <a:pt x="0" y="19"/>
                    <a:pt x="0" y="10"/>
                    <a:pt x="0"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18" name="Freeform 1289"/>
            <p:cNvSpPr>
              <a:spLocks/>
            </p:cNvSpPr>
            <p:nvPr/>
          </p:nvSpPr>
          <p:spPr bwMode="gray">
            <a:xfrm>
              <a:off x="6402714" y="1302182"/>
              <a:ext cx="50022"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9"/>
                    <a:pt x="29" y="19"/>
                    <a:pt x="29" y="29"/>
                  </a:cubicBezTo>
                  <a:cubicBezTo>
                    <a:pt x="19" y="29"/>
                    <a:pt x="10" y="29"/>
                    <a:pt x="0" y="29"/>
                  </a:cubicBezTo>
                  <a:cubicBezTo>
                    <a:pt x="0" y="19"/>
                    <a:pt x="0" y="9"/>
                    <a:pt x="0"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19" name="Freeform 1290"/>
            <p:cNvSpPr>
              <a:spLocks/>
            </p:cNvSpPr>
            <p:nvPr/>
          </p:nvSpPr>
          <p:spPr bwMode="gray">
            <a:xfrm>
              <a:off x="6237640" y="1057076"/>
              <a:ext cx="50022"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10"/>
                    <a:pt x="29" y="20"/>
                    <a:pt x="29" y="29"/>
                  </a:cubicBezTo>
                  <a:cubicBezTo>
                    <a:pt x="19" y="29"/>
                    <a:pt x="10" y="29"/>
                    <a:pt x="0" y="29"/>
                  </a:cubicBezTo>
                  <a:cubicBezTo>
                    <a:pt x="0" y="20"/>
                    <a:pt x="0" y="10"/>
                    <a:pt x="0"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20" name="Freeform 1291"/>
            <p:cNvSpPr>
              <a:spLocks/>
            </p:cNvSpPr>
            <p:nvPr/>
          </p:nvSpPr>
          <p:spPr bwMode="gray">
            <a:xfrm>
              <a:off x="6322678" y="1057076"/>
              <a:ext cx="45020" cy="50022"/>
            </a:xfrm>
            <a:custGeom>
              <a:avLst/>
              <a:gdLst/>
              <a:ahLst/>
              <a:cxnLst>
                <a:cxn ang="0">
                  <a:pos x="0" y="29"/>
                </a:cxn>
                <a:cxn ang="0">
                  <a:pos x="0" y="0"/>
                </a:cxn>
                <a:cxn ang="0">
                  <a:pos x="29" y="0"/>
                </a:cxn>
                <a:cxn ang="0">
                  <a:pos x="29" y="29"/>
                </a:cxn>
                <a:cxn ang="0">
                  <a:pos x="0" y="29"/>
                </a:cxn>
              </a:cxnLst>
              <a:rect l="0" t="0" r="r" b="b"/>
              <a:pathLst>
                <a:path w="29" h="29">
                  <a:moveTo>
                    <a:pt x="0" y="29"/>
                  </a:moveTo>
                  <a:cubicBezTo>
                    <a:pt x="0" y="20"/>
                    <a:pt x="0" y="10"/>
                    <a:pt x="0" y="0"/>
                  </a:cubicBezTo>
                  <a:cubicBezTo>
                    <a:pt x="9" y="0"/>
                    <a:pt x="19" y="0"/>
                    <a:pt x="29" y="0"/>
                  </a:cubicBezTo>
                  <a:cubicBezTo>
                    <a:pt x="29" y="10"/>
                    <a:pt x="29" y="20"/>
                    <a:pt x="29" y="29"/>
                  </a:cubicBezTo>
                  <a:cubicBezTo>
                    <a:pt x="19" y="29"/>
                    <a:pt x="10" y="29"/>
                    <a:pt x="0" y="2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21" name="Freeform 1292"/>
            <p:cNvSpPr>
              <a:spLocks/>
            </p:cNvSpPr>
            <p:nvPr/>
          </p:nvSpPr>
          <p:spPr bwMode="gray">
            <a:xfrm>
              <a:off x="6237640" y="1142113"/>
              <a:ext cx="50022" cy="45019"/>
            </a:xfrm>
            <a:custGeom>
              <a:avLst/>
              <a:gdLst/>
              <a:ahLst/>
              <a:cxnLst>
                <a:cxn ang="0">
                  <a:pos x="0" y="29"/>
                </a:cxn>
                <a:cxn ang="0">
                  <a:pos x="0" y="0"/>
                </a:cxn>
                <a:cxn ang="0">
                  <a:pos x="29" y="0"/>
                </a:cxn>
                <a:cxn ang="0">
                  <a:pos x="29" y="29"/>
                </a:cxn>
                <a:cxn ang="0">
                  <a:pos x="0" y="29"/>
                </a:cxn>
              </a:cxnLst>
              <a:rect l="0" t="0" r="r" b="b"/>
              <a:pathLst>
                <a:path w="29" h="29">
                  <a:moveTo>
                    <a:pt x="0" y="29"/>
                  </a:moveTo>
                  <a:cubicBezTo>
                    <a:pt x="0" y="19"/>
                    <a:pt x="0" y="10"/>
                    <a:pt x="0" y="0"/>
                  </a:cubicBezTo>
                  <a:cubicBezTo>
                    <a:pt x="9" y="0"/>
                    <a:pt x="19" y="0"/>
                    <a:pt x="29" y="0"/>
                  </a:cubicBezTo>
                  <a:cubicBezTo>
                    <a:pt x="29" y="10"/>
                    <a:pt x="29" y="19"/>
                    <a:pt x="29" y="29"/>
                  </a:cubicBezTo>
                  <a:cubicBezTo>
                    <a:pt x="19" y="29"/>
                    <a:pt x="10" y="29"/>
                    <a:pt x="0" y="2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22" name="Freeform 1293"/>
            <p:cNvSpPr>
              <a:spLocks/>
            </p:cNvSpPr>
            <p:nvPr/>
          </p:nvSpPr>
          <p:spPr bwMode="gray">
            <a:xfrm>
              <a:off x="6322678" y="1142113"/>
              <a:ext cx="45020" cy="45019"/>
            </a:xfrm>
            <a:custGeom>
              <a:avLst/>
              <a:gdLst/>
              <a:ahLst/>
              <a:cxnLst>
                <a:cxn ang="0">
                  <a:pos x="29" y="29"/>
                </a:cxn>
                <a:cxn ang="0">
                  <a:pos x="0" y="29"/>
                </a:cxn>
                <a:cxn ang="0">
                  <a:pos x="0" y="0"/>
                </a:cxn>
                <a:cxn ang="0">
                  <a:pos x="29" y="0"/>
                </a:cxn>
                <a:cxn ang="0">
                  <a:pos x="29" y="29"/>
                </a:cxn>
              </a:cxnLst>
              <a:rect l="0" t="0" r="r" b="b"/>
              <a:pathLst>
                <a:path w="29" h="29">
                  <a:moveTo>
                    <a:pt x="29" y="29"/>
                  </a:moveTo>
                  <a:cubicBezTo>
                    <a:pt x="19" y="29"/>
                    <a:pt x="10" y="29"/>
                    <a:pt x="0" y="29"/>
                  </a:cubicBezTo>
                  <a:cubicBezTo>
                    <a:pt x="0" y="20"/>
                    <a:pt x="0" y="10"/>
                    <a:pt x="0" y="0"/>
                  </a:cubicBezTo>
                  <a:cubicBezTo>
                    <a:pt x="9" y="0"/>
                    <a:pt x="19" y="0"/>
                    <a:pt x="29" y="0"/>
                  </a:cubicBezTo>
                  <a:cubicBezTo>
                    <a:pt x="29" y="10"/>
                    <a:pt x="29" y="19"/>
                    <a:pt x="29" y="2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23" name="Freeform 1294"/>
            <p:cNvSpPr>
              <a:spLocks/>
            </p:cNvSpPr>
            <p:nvPr/>
          </p:nvSpPr>
          <p:spPr bwMode="gray">
            <a:xfrm>
              <a:off x="6237640" y="1222148"/>
              <a:ext cx="50022" cy="50022"/>
            </a:xfrm>
            <a:custGeom>
              <a:avLst/>
              <a:gdLst/>
              <a:ahLst/>
              <a:cxnLst>
                <a:cxn ang="0">
                  <a:pos x="29" y="29"/>
                </a:cxn>
                <a:cxn ang="0">
                  <a:pos x="0" y="29"/>
                </a:cxn>
                <a:cxn ang="0">
                  <a:pos x="0" y="0"/>
                </a:cxn>
                <a:cxn ang="0">
                  <a:pos x="29" y="0"/>
                </a:cxn>
                <a:cxn ang="0">
                  <a:pos x="29" y="29"/>
                </a:cxn>
              </a:cxnLst>
              <a:rect l="0" t="0" r="r" b="b"/>
              <a:pathLst>
                <a:path w="29" h="29">
                  <a:moveTo>
                    <a:pt x="29" y="29"/>
                  </a:moveTo>
                  <a:cubicBezTo>
                    <a:pt x="19" y="29"/>
                    <a:pt x="10" y="29"/>
                    <a:pt x="0" y="29"/>
                  </a:cubicBezTo>
                  <a:cubicBezTo>
                    <a:pt x="0" y="19"/>
                    <a:pt x="0" y="10"/>
                    <a:pt x="0" y="0"/>
                  </a:cubicBezTo>
                  <a:cubicBezTo>
                    <a:pt x="10" y="0"/>
                    <a:pt x="19" y="0"/>
                    <a:pt x="29" y="0"/>
                  </a:cubicBezTo>
                  <a:cubicBezTo>
                    <a:pt x="29" y="10"/>
                    <a:pt x="29" y="19"/>
                    <a:pt x="29" y="2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24" name="Freeform 1295"/>
            <p:cNvSpPr>
              <a:spLocks/>
            </p:cNvSpPr>
            <p:nvPr/>
          </p:nvSpPr>
          <p:spPr bwMode="gray">
            <a:xfrm>
              <a:off x="6322678" y="1222148"/>
              <a:ext cx="45020"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10"/>
                    <a:pt x="29" y="19"/>
                    <a:pt x="29" y="29"/>
                  </a:cubicBezTo>
                  <a:cubicBezTo>
                    <a:pt x="19" y="29"/>
                    <a:pt x="10" y="29"/>
                    <a:pt x="0" y="29"/>
                  </a:cubicBezTo>
                  <a:cubicBezTo>
                    <a:pt x="0" y="19"/>
                    <a:pt x="0" y="10"/>
                    <a:pt x="0"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25" name="Freeform 1296"/>
            <p:cNvSpPr>
              <a:spLocks/>
            </p:cNvSpPr>
            <p:nvPr/>
          </p:nvSpPr>
          <p:spPr bwMode="gray">
            <a:xfrm>
              <a:off x="6237640" y="1302182"/>
              <a:ext cx="50022" cy="50022"/>
            </a:xfrm>
            <a:custGeom>
              <a:avLst/>
              <a:gdLst/>
              <a:ahLst/>
              <a:cxnLst>
                <a:cxn ang="0">
                  <a:pos x="0" y="29"/>
                </a:cxn>
                <a:cxn ang="0">
                  <a:pos x="0" y="0"/>
                </a:cxn>
                <a:cxn ang="0">
                  <a:pos x="29" y="0"/>
                </a:cxn>
                <a:cxn ang="0">
                  <a:pos x="29" y="29"/>
                </a:cxn>
                <a:cxn ang="0">
                  <a:pos x="0" y="29"/>
                </a:cxn>
              </a:cxnLst>
              <a:rect l="0" t="0" r="r" b="b"/>
              <a:pathLst>
                <a:path w="29" h="29">
                  <a:moveTo>
                    <a:pt x="0" y="29"/>
                  </a:moveTo>
                  <a:cubicBezTo>
                    <a:pt x="0" y="19"/>
                    <a:pt x="0" y="9"/>
                    <a:pt x="0" y="0"/>
                  </a:cubicBezTo>
                  <a:cubicBezTo>
                    <a:pt x="9" y="0"/>
                    <a:pt x="19" y="0"/>
                    <a:pt x="29" y="0"/>
                  </a:cubicBezTo>
                  <a:cubicBezTo>
                    <a:pt x="29" y="9"/>
                    <a:pt x="29" y="19"/>
                    <a:pt x="29" y="29"/>
                  </a:cubicBezTo>
                  <a:cubicBezTo>
                    <a:pt x="19" y="29"/>
                    <a:pt x="10" y="29"/>
                    <a:pt x="0" y="2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26" name="Freeform 1297"/>
            <p:cNvSpPr>
              <a:spLocks/>
            </p:cNvSpPr>
            <p:nvPr/>
          </p:nvSpPr>
          <p:spPr bwMode="gray">
            <a:xfrm>
              <a:off x="6322678" y="1302182"/>
              <a:ext cx="45020" cy="50022"/>
            </a:xfrm>
            <a:custGeom>
              <a:avLst/>
              <a:gdLst/>
              <a:ahLst/>
              <a:cxnLst>
                <a:cxn ang="0">
                  <a:pos x="0" y="29"/>
                </a:cxn>
                <a:cxn ang="0">
                  <a:pos x="0" y="0"/>
                </a:cxn>
                <a:cxn ang="0">
                  <a:pos x="29" y="0"/>
                </a:cxn>
                <a:cxn ang="0">
                  <a:pos x="29" y="29"/>
                </a:cxn>
                <a:cxn ang="0">
                  <a:pos x="0" y="29"/>
                </a:cxn>
              </a:cxnLst>
              <a:rect l="0" t="0" r="r" b="b"/>
              <a:pathLst>
                <a:path w="29" h="29">
                  <a:moveTo>
                    <a:pt x="0" y="29"/>
                  </a:moveTo>
                  <a:cubicBezTo>
                    <a:pt x="0" y="19"/>
                    <a:pt x="0" y="9"/>
                    <a:pt x="0" y="0"/>
                  </a:cubicBezTo>
                  <a:cubicBezTo>
                    <a:pt x="10" y="0"/>
                    <a:pt x="19" y="0"/>
                    <a:pt x="29" y="0"/>
                  </a:cubicBezTo>
                  <a:cubicBezTo>
                    <a:pt x="29" y="9"/>
                    <a:pt x="29" y="19"/>
                    <a:pt x="29" y="29"/>
                  </a:cubicBezTo>
                  <a:cubicBezTo>
                    <a:pt x="19" y="29"/>
                    <a:pt x="10" y="29"/>
                    <a:pt x="0" y="2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cxnSp>
        <p:nvCxnSpPr>
          <p:cNvPr id="227" name="Straight Arrow Connector 226"/>
          <p:cNvCxnSpPr/>
          <p:nvPr/>
        </p:nvCxnSpPr>
        <p:spPr bwMode="gray">
          <a:xfrm>
            <a:off x="4722812" y="1676400"/>
            <a:ext cx="4304987" cy="0"/>
          </a:xfrm>
          <a:prstGeom prst="straightConnector1">
            <a:avLst/>
          </a:prstGeom>
          <a:ln w="19050">
            <a:solidFill>
              <a:schemeClr val="accent2"/>
            </a:solidFill>
            <a:prstDash val="sysDash"/>
            <a:miter lim="800000"/>
            <a:headEnd type="oval"/>
            <a:tailEnd type="oval"/>
          </a:ln>
        </p:spPr>
        <p:style>
          <a:lnRef idx="1">
            <a:schemeClr val="accent1"/>
          </a:lnRef>
          <a:fillRef idx="0">
            <a:schemeClr val="accent1"/>
          </a:fillRef>
          <a:effectRef idx="0">
            <a:schemeClr val="accent1"/>
          </a:effectRef>
          <a:fontRef idx="minor">
            <a:schemeClr val="tx1"/>
          </a:fontRef>
        </p:style>
      </p:cxnSp>
      <p:sp>
        <p:nvSpPr>
          <p:cNvPr id="230" name="Freeform 754"/>
          <p:cNvSpPr>
            <a:spLocks noEditPoints="1"/>
          </p:cNvSpPr>
          <p:nvPr/>
        </p:nvSpPr>
        <p:spPr bwMode="gray">
          <a:xfrm>
            <a:off x="9637399" y="1821951"/>
            <a:ext cx="634270" cy="232994"/>
          </a:xfrm>
          <a:custGeom>
            <a:avLst/>
            <a:gdLst/>
            <a:ahLst/>
            <a:cxnLst>
              <a:cxn ang="0">
                <a:pos x="0" y="0"/>
              </a:cxn>
              <a:cxn ang="0">
                <a:pos x="148" y="0"/>
              </a:cxn>
              <a:cxn ang="0">
                <a:pos x="148" y="3"/>
              </a:cxn>
              <a:cxn ang="0">
                <a:pos x="148" y="45"/>
              </a:cxn>
              <a:cxn ang="0">
                <a:pos x="138" y="54"/>
              </a:cxn>
              <a:cxn ang="0">
                <a:pos x="10" y="54"/>
              </a:cxn>
              <a:cxn ang="0">
                <a:pos x="0" y="45"/>
              </a:cxn>
              <a:cxn ang="0">
                <a:pos x="0" y="3"/>
              </a:cxn>
              <a:cxn ang="0">
                <a:pos x="0" y="0"/>
              </a:cxn>
              <a:cxn ang="0">
                <a:pos x="135" y="25"/>
              </a:cxn>
              <a:cxn ang="0">
                <a:pos x="128" y="17"/>
              </a:cxn>
              <a:cxn ang="0">
                <a:pos x="120" y="25"/>
              </a:cxn>
              <a:cxn ang="0">
                <a:pos x="127" y="33"/>
              </a:cxn>
              <a:cxn ang="0">
                <a:pos x="135" y="25"/>
              </a:cxn>
            </a:cxnLst>
            <a:rect l="0" t="0" r="r" b="b"/>
            <a:pathLst>
              <a:path w="148" h="54">
                <a:moveTo>
                  <a:pt x="0" y="0"/>
                </a:moveTo>
                <a:cubicBezTo>
                  <a:pt x="49" y="0"/>
                  <a:pt x="98" y="0"/>
                  <a:pt x="148" y="0"/>
                </a:cubicBezTo>
                <a:cubicBezTo>
                  <a:pt x="148" y="1"/>
                  <a:pt x="148" y="2"/>
                  <a:pt x="148" y="3"/>
                </a:cubicBezTo>
                <a:cubicBezTo>
                  <a:pt x="148" y="17"/>
                  <a:pt x="148" y="31"/>
                  <a:pt x="148" y="45"/>
                </a:cubicBezTo>
                <a:cubicBezTo>
                  <a:pt x="148" y="51"/>
                  <a:pt x="145" y="54"/>
                  <a:pt x="138" y="54"/>
                </a:cubicBezTo>
                <a:cubicBezTo>
                  <a:pt x="95" y="54"/>
                  <a:pt x="52" y="54"/>
                  <a:pt x="10" y="54"/>
                </a:cubicBezTo>
                <a:cubicBezTo>
                  <a:pt x="3" y="54"/>
                  <a:pt x="0" y="51"/>
                  <a:pt x="0" y="45"/>
                </a:cubicBezTo>
                <a:cubicBezTo>
                  <a:pt x="0" y="31"/>
                  <a:pt x="0" y="17"/>
                  <a:pt x="0" y="3"/>
                </a:cubicBezTo>
                <a:cubicBezTo>
                  <a:pt x="0" y="2"/>
                  <a:pt x="0" y="1"/>
                  <a:pt x="0" y="0"/>
                </a:cubicBezTo>
                <a:close/>
                <a:moveTo>
                  <a:pt x="135" y="25"/>
                </a:moveTo>
                <a:cubicBezTo>
                  <a:pt x="135" y="21"/>
                  <a:pt x="132" y="17"/>
                  <a:pt x="128" y="17"/>
                </a:cubicBezTo>
                <a:cubicBezTo>
                  <a:pt x="123" y="17"/>
                  <a:pt x="120" y="21"/>
                  <a:pt x="120" y="25"/>
                </a:cubicBezTo>
                <a:cubicBezTo>
                  <a:pt x="120" y="29"/>
                  <a:pt x="123" y="33"/>
                  <a:pt x="127" y="33"/>
                </a:cubicBezTo>
                <a:cubicBezTo>
                  <a:pt x="132" y="33"/>
                  <a:pt x="135" y="29"/>
                  <a:pt x="135" y="25"/>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31" name="Freeform 757"/>
          <p:cNvSpPr>
            <a:spLocks noEditPoints="1"/>
          </p:cNvSpPr>
          <p:nvPr/>
        </p:nvSpPr>
        <p:spPr bwMode="gray">
          <a:xfrm>
            <a:off x="9637399" y="1576008"/>
            <a:ext cx="634270" cy="207104"/>
          </a:xfrm>
          <a:custGeom>
            <a:avLst/>
            <a:gdLst/>
            <a:ahLst/>
            <a:cxnLst>
              <a:cxn ang="0">
                <a:pos x="0" y="47"/>
              </a:cxn>
              <a:cxn ang="0">
                <a:pos x="0" y="0"/>
              </a:cxn>
              <a:cxn ang="0">
                <a:pos x="147" y="0"/>
              </a:cxn>
              <a:cxn ang="0">
                <a:pos x="148" y="3"/>
              </a:cxn>
              <a:cxn ang="0">
                <a:pos x="148" y="44"/>
              </a:cxn>
              <a:cxn ang="0">
                <a:pos x="145" y="47"/>
              </a:cxn>
              <a:cxn ang="0">
                <a:pos x="3" y="47"/>
              </a:cxn>
              <a:cxn ang="0">
                <a:pos x="0" y="47"/>
              </a:cxn>
              <a:cxn ang="0">
                <a:pos x="135" y="24"/>
              </a:cxn>
              <a:cxn ang="0">
                <a:pos x="127" y="16"/>
              </a:cxn>
              <a:cxn ang="0">
                <a:pos x="120" y="24"/>
              </a:cxn>
              <a:cxn ang="0">
                <a:pos x="127" y="32"/>
              </a:cxn>
              <a:cxn ang="0">
                <a:pos x="135" y="24"/>
              </a:cxn>
            </a:cxnLst>
            <a:rect l="0" t="0" r="r" b="b"/>
            <a:pathLst>
              <a:path w="148" h="47">
                <a:moveTo>
                  <a:pt x="0" y="47"/>
                </a:moveTo>
                <a:cubicBezTo>
                  <a:pt x="0" y="31"/>
                  <a:pt x="0" y="16"/>
                  <a:pt x="0" y="0"/>
                </a:cubicBezTo>
                <a:cubicBezTo>
                  <a:pt x="49" y="0"/>
                  <a:pt x="98" y="0"/>
                  <a:pt x="147" y="0"/>
                </a:cubicBezTo>
                <a:cubicBezTo>
                  <a:pt x="147" y="1"/>
                  <a:pt x="148" y="2"/>
                  <a:pt x="148" y="3"/>
                </a:cubicBezTo>
                <a:cubicBezTo>
                  <a:pt x="148" y="17"/>
                  <a:pt x="148" y="30"/>
                  <a:pt x="148" y="44"/>
                </a:cubicBezTo>
                <a:cubicBezTo>
                  <a:pt x="148" y="46"/>
                  <a:pt x="147" y="47"/>
                  <a:pt x="145" y="47"/>
                </a:cubicBezTo>
                <a:cubicBezTo>
                  <a:pt x="98" y="47"/>
                  <a:pt x="50" y="47"/>
                  <a:pt x="3" y="47"/>
                </a:cubicBezTo>
                <a:cubicBezTo>
                  <a:pt x="2" y="47"/>
                  <a:pt x="1" y="47"/>
                  <a:pt x="0" y="47"/>
                </a:cubicBezTo>
                <a:close/>
                <a:moveTo>
                  <a:pt x="135" y="24"/>
                </a:moveTo>
                <a:cubicBezTo>
                  <a:pt x="135" y="20"/>
                  <a:pt x="132" y="16"/>
                  <a:pt x="127" y="16"/>
                </a:cubicBezTo>
                <a:cubicBezTo>
                  <a:pt x="123" y="16"/>
                  <a:pt x="120" y="20"/>
                  <a:pt x="120" y="24"/>
                </a:cubicBezTo>
                <a:cubicBezTo>
                  <a:pt x="120" y="28"/>
                  <a:pt x="123" y="32"/>
                  <a:pt x="127" y="32"/>
                </a:cubicBezTo>
                <a:cubicBezTo>
                  <a:pt x="132" y="32"/>
                  <a:pt x="135" y="28"/>
                  <a:pt x="135" y="24"/>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33" name="Freeform 759"/>
          <p:cNvSpPr>
            <a:spLocks noEditPoints="1"/>
          </p:cNvSpPr>
          <p:nvPr/>
        </p:nvSpPr>
        <p:spPr bwMode="gray">
          <a:xfrm>
            <a:off x="9637399" y="1343016"/>
            <a:ext cx="634270" cy="194167"/>
          </a:xfrm>
          <a:custGeom>
            <a:avLst/>
            <a:gdLst/>
            <a:ahLst/>
            <a:cxnLst>
              <a:cxn ang="0">
                <a:pos x="147" y="46"/>
              </a:cxn>
              <a:cxn ang="0">
                <a:pos x="0" y="46"/>
              </a:cxn>
              <a:cxn ang="0">
                <a:pos x="0" y="0"/>
              </a:cxn>
              <a:cxn ang="0">
                <a:pos x="3" y="0"/>
              </a:cxn>
              <a:cxn ang="0">
                <a:pos x="145" y="0"/>
              </a:cxn>
              <a:cxn ang="0">
                <a:pos x="148" y="3"/>
              </a:cxn>
              <a:cxn ang="0">
                <a:pos x="148" y="44"/>
              </a:cxn>
              <a:cxn ang="0">
                <a:pos x="147" y="46"/>
              </a:cxn>
              <a:cxn ang="0">
                <a:pos x="128" y="15"/>
              </a:cxn>
              <a:cxn ang="0">
                <a:pos x="120" y="23"/>
              </a:cxn>
              <a:cxn ang="0">
                <a:pos x="127" y="30"/>
              </a:cxn>
              <a:cxn ang="0">
                <a:pos x="135" y="23"/>
              </a:cxn>
              <a:cxn ang="0">
                <a:pos x="128" y="15"/>
              </a:cxn>
            </a:cxnLst>
            <a:rect l="0" t="0" r="r" b="b"/>
            <a:pathLst>
              <a:path w="148" h="46">
                <a:moveTo>
                  <a:pt x="147" y="46"/>
                </a:moveTo>
                <a:cubicBezTo>
                  <a:pt x="98" y="46"/>
                  <a:pt x="50" y="46"/>
                  <a:pt x="0" y="46"/>
                </a:cubicBezTo>
                <a:cubicBezTo>
                  <a:pt x="0" y="31"/>
                  <a:pt x="0" y="16"/>
                  <a:pt x="0" y="0"/>
                </a:cubicBezTo>
                <a:cubicBezTo>
                  <a:pt x="1" y="0"/>
                  <a:pt x="2" y="0"/>
                  <a:pt x="3" y="0"/>
                </a:cubicBezTo>
                <a:cubicBezTo>
                  <a:pt x="50" y="0"/>
                  <a:pt x="97" y="0"/>
                  <a:pt x="145" y="0"/>
                </a:cubicBezTo>
                <a:cubicBezTo>
                  <a:pt x="147" y="0"/>
                  <a:pt x="148" y="1"/>
                  <a:pt x="148" y="3"/>
                </a:cubicBezTo>
                <a:cubicBezTo>
                  <a:pt x="147" y="17"/>
                  <a:pt x="148" y="30"/>
                  <a:pt x="148" y="44"/>
                </a:cubicBezTo>
                <a:cubicBezTo>
                  <a:pt x="148" y="45"/>
                  <a:pt x="147" y="45"/>
                  <a:pt x="147" y="46"/>
                </a:cubicBezTo>
                <a:close/>
                <a:moveTo>
                  <a:pt x="128" y="15"/>
                </a:moveTo>
                <a:cubicBezTo>
                  <a:pt x="123" y="15"/>
                  <a:pt x="120" y="18"/>
                  <a:pt x="120" y="23"/>
                </a:cubicBezTo>
                <a:cubicBezTo>
                  <a:pt x="120" y="27"/>
                  <a:pt x="123" y="30"/>
                  <a:pt x="127" y="30"/>
                </a:cubicBezTo>
                <a:cubicBezTo>
                  <a:pt x="132" y="30"/>
                  <a:pt x="135" y="27"/>
                  <a:pt x="135" y="23"/>
                </a:cubicBezTo>
                <a:cubicBezTo>
                  <a:pt x="135" y="19"/>
                  <a:pt x="132" y="15"/>
                  <a:pt x="128" y="15"/>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34" name="TextBox 233"/>
          <p:cNvSpPr txBox="1"/>
          <p:nvPr/>
        </p:nvSpPr>
        <p:spPr>
          <a:xfrm>
            <a:off x="4102990" y="1619687"/>
            <a:ext cx="914400" cy="914400"/>
          </a:xfrm>
          <a:prstGeom prst="rect">
            <a:avLst/>
          </a:prstGeom>
          <a:noFill/>
        </p:spPr>
        <p:txBody>
          <a:bodyPr wrap="none" lIns="0" tIns="0" rIns="0" bIns="0" rtlCol="0">
            <a:noAutofit/>
          </a:bodyPr>
          <a:lstStyle/>
          <a:p>
            <a:pPr>
              <a:lnSpc>
                <a:spcPct val="90000"/>
              </a:lnSpc>
            </a:pPr>
            <a:endParaRPr lang="en-US" dirty="0">
              <a:solidFill>
                <a:srgbClr val="5F5F5F"/>
              </a:solidFill>
            </a:endParaRPr>
          </a:p>
        </p:txBody>
      </p:sp>
      <p:sp>
        <p:nvSpPr>
          <p:cNvPr id="239" name="TextBox 238"/>
          <p:cNvSpPr txBox="1"/>
          <p:nvPr/>
        </p:nvSpPr>
        <p:spPr>
          <a:xfrm>
            <a:off x="455612" y="1600200"/>
            <a:ext cx="914400" cy="304800"/>
          </a:xfrm>
          <a:prstGeom prst="rect">
            <a:avLst/>
          </a:prstGeom>
          <a:noFill/>
        </p:spPr>
        <p:txBody>
          <a:bodyPr wrap="none" lIns="0" tIns="0" rIns="0" bIns="0" rtlCol="0">
            <a:noAutofit/>
          </a:bodyPr>
          <a:lstStyle/>
          <a:p>
            <a:pPr>
              <a:lnSpc>
                <a:spcPct val="90000"/>
              </a:lnSpc>
            </a:pPr>
            <a:r>
              <a:rPr lang="en-US" sz="3600" dirty="0" smtClean="0"/>
              <a:t>Today</a:t>
            </a:r>
            <a:endParaRPr lang="en-US" sz="3600" dirty="0"/>
          </a:p>
        </p:txBody>
      </p:sp>
      <p:sp>
        <p:nvSpPr>
          <p:cNvPr id="240" name="TextBox 239"/>
          <p:cNvSpPr txBox="1"/>
          <p:nvPr/>
        </p:nvSpPr>
        <p:spPr>
          <a:xfrm>
            <a:off x="379412" y="3352800"/>
            <a:ext cx="914400" cy="304800"/>
          </a:xfrm>
          <a:prstGeom prst="rect">
            <a:avLst/>
          </a:prstGeom>
          <a:noFill/>
        </p:spPr>
        <p:txBody>
          <a:bodyPr wrap="none" lIns="0" tIns="0" rIns="0" bIns="0" rtlCol="0">
            <a:noAutofit/>
          </a:bodyPr>
          <a:lstStyle/>
          <a:p>
            <a:pPr>
              <a:lnSpc>
                <a:spcPct val="90000"/>
              </a:lnSpc>
            </a:pPr>
            <a:r>
              <a:rPr lang="en-US" sz="3600" dirty="0" smtClean="0"/>
              <a:t>Tomorrow</a:t>
            </a:r>
            <a:endParaRPr lang="en-US" sz="3600" dirty="0"/>
          </a:p>
        </p:txBody>
      </p:sp>
      <p:sp>
        <p:nvSpPr>
          <p:cNvPr id="243" name="TextBox 25"/>
          <p:cNvSpPr txBox="1">
            <a:spLocks noChangeArrowheads="1"/>
          </p:cNvSpPr>
          <p:nvPr/>
        </p:nvSpPr>
        <p:spPr bwMode="gray">
          <a:xfrm>
            <a:off x="3427412" y="2133600"/>
            <a:ext cx="914400" cy="304800"/>
          </a:xfrm>
          <a:prstGeom prst="rect">
            <a:avLst/>
          </a:prstGeom>
          <a:noFill/>
          <a:ln w="9525">
            <a:noFill/>
            <a:miter lim="800000"/>
            <a:headEnd/>
            <a:tailEnd/>
          </a:ln>
        </p:spPr>
        <p:txBody>
          <a:bodyPr wrap="square" lIns="0" tIns="0" rIns="0" bIns="0"/>
          <a:lstStyle/>
          <a:p>
            <a:pPr algn="ctr">
              <a:lnSpc>
                <a:spcPct val="90000"/>
              </a:lnSpc>
            </a:pPr>
            <a:r>
              <a:rPr lang="en-US" dirty="0" smtClean="0">
                <a:solidFill>
                  <a:srgbClr val="5F5F5F"/>
                </a:solidFill>
              </a:rPr>
              <a:t>Browsing</a:t>
            </a:r>
            <a:endParaRPr lang="en-US" dirty="0">
              <a:solidFill>
                <a:srgbClr val="5F5F5F"/>
              </a:solidFill>
            </a:endParaRPr>
          </a:p>
        </p:txBody>
      </p:sp>
      <p:cxnSp>
        <p:nvCxnSpPr>
          <p:cNvPr id="245" name="Straight Connector 244"/>
          <p:cNvCxnSpPr/>
          <p:nvPr/>
        </p:nvCxnSpPr>
        <p:spPr>
          <a:xfrm>
            <a:off x="1446212" y="2819400"/>
            <a:ext cx="10134600" cy="0"/>
          </a:xfrm>
          <a:prstGeom prst="line">
            <a:avLst/>
          </a:prstGeom>
          <a:ln w="19050">
            <a:solidFill>
              <a:srgbClr val="002060"/>
            </a:solidFill>
            <a:prstDash val="sysDot"/>
            <a:miter lim="800000"/>
          </a:ln>
        </p:spPr>
        <p:style>
          <a:lnRef idx="1">
            <a:schemeClr val="accent1"/>
          </a:lnRef>
          <a:fillRef idx="0">
            <a:schemeClr val="accent1"/>
          </a:fillRef>
          <a:effectRef idx="0">
            <a:schemeClr val="accent1"/>
          </a:effectRef>
          <a:fontRef idx="minor">
            <a:schemeClr val="tx1"/>
          </a:fontRef>
        </p:style>
      </p:cxnSp>
      <p:sp>
        <p:nvSpPr>
          <p:cNvPr id="247" name="Title 1"/>
          <p:cNvSpPr txBox="1">
            <a:spLocks/>
          </p:cNvSpPr>
          <p:nvPr/>
        </p:nvSpPr>
        <p:spPr>
          <a:xfrm>
            <a:off x="531812" y="406400"/>
            <a:ext cx="11125200" cy="533400"/>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tx1"/>
                </a:solidFill>
                <a:effectLst/>
                <a:uLnTx/>
                <a:uFillTx/>
                <a:latin typeface="+mj-lt"/>
                <a:ea typeface="+mj-ea"/>
                <a:cs typeface="+mj-cs"/>
              </a:rPr>
              <a:t>Re-Think Mobile: Beyond Mobile First</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45822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AutoShape 2" descr="data:image/jpeg;base64,/9j/4AAQSkZJRgABAQAAAQABAAD/2wCEAAkGBhAQEBASEhQQFBIUFRIYFBASDxQSEhITFBIXFRcUFRMYHCYeFxojGRUSHy8gIycpLCwsFR4xNTAqNSYrLCkBCQoKDgwOGg8PGiwlHyQ1KSwqMC0sLyopKSovLDEsLCwuLyksKiwtLyw0LCksLiwsLSwsLCwpLCwsLCwsLCksLP/AABEIAOEA4QMBIgACEQEDEQH/xAAbAAEAAgMBAQAAAAAAAAAAAAAABQYBBAcCA//EAEkQAAEDAgIFCAYEDAQHAAAAAAEAAgMEEQUSBgchMUETIlFhcYGRsTJCYnKhsjNDksEUFyM0RFJTc4KTwtE1VKLSFiQldIPi8P/EABoBAQADAQEBAAAAAAAAAAAAAAACAwQFAQb/xAA0EQACAgEBBAcHBAIDAAAAAAAAAQIDBBESITGRBRMyQVGBoRQiYXGx4fA0QsHRUmIzU4L/2gAMAwEAAhEDEQA/AO4oiIAiIgCIiAIiIAiIgCIiAIiIAvEjbgjpFvFe18KypEcb3u2BjS4nqAunA9SbeiInQ7FTUU/ON3xOdG89JYdju8WU6qJqqcXR1TjudKD3ltz5hXtV1PWKZqzalVfKCCIisMgREQBERAEREAREQBERAEREAREQBERAEREAREQBERAERYKAyuf6ydJg1n4JGec6xlI9Vu8N7T5DrW/pjpwymBihIdOd53ti2bz0u6vFVjQbRl9XN+EzXMbXXu762S9+8A7+4LNbPafVx4ncwcVUx9rv3RXBeL7i8aD4Saajja4We/nuHQXbgewWVgXkJdaIx2Vojj22O2bnLi956RYBWV6VhERAEREAREQBERAEREAREQBERAEREAREQBERAEReHvABJIAG8nZYIA6QAEmwA3kmwA7VzvS7WJfNDSGw2h0448LM6Pe8OlRemmmrqlzooSRAN5GwynpPs9XHetnQrQbl7T1APJb2R7jJ1n2fPs3452ub2IH0eNg1YtftGX5R+Px/PmaGiWhslY7lJMzYAdrj6UhvtDfvcusU8EcLA1oaxjBsG5rQFr4jiMNHCXvs2NosGgbzwa0LmdbjNZi04hju2MnZGDzWtHrSHj/9ZSWzStFvZXLruk5Ocns1x5L+2W/FdYULXclTNdUSk2AZ6F/e9bu8Vs4fhdZPz6yQsB3U0ByC3tyDnHsBWxo1opDRM5ozSEc6UjaeodA6lNkK2MZPfI511tUPdoX/AKfF/Lw+p5hgawBrQABuAFgO5fREVphCIiAIiIAiIgCIiAIiIAiIgCIiAIiIAiIgCIiAwVTNZ2LOip2RNNjMSHH2GgEjvJb3XVzIVF1q0JdDDKN0byHdQeBY+IA71VdrsPQ39GqLyoKfDUp+huBCsqmsd9GwZ5OsDc3vNh2Ls7I7AAWsBsG4bFzvVNbNVdNo+23O++y6Mq8aOkNfE19N3SnkuD4R0OQaf44aiqdGD+ThJa0cC4ek7x2dwV41fYO2CkY+3PmGZx4225W9gHmuV4xGW1E7TvEkl/tldQ1dYy2akbFcZ4eaRxLdpa7w2dyqplra2zp9J1OrBhGvs7teXHmWwLKwFlbj5IIiIAiIgCIiAIiIAiIgCIiAIiIAiIgCIiAIiIAiIgMLWxCiZNE+J4u14IPfx7f7LaRD1Np6o5NgxfhOI5Jfo380v9VzHHmvHYbX711YKI0l0bjrYcjtjxcskA2td94PEKP0PxSVpdRVOyeEc0k35SLcHA8bbvDjdUQXVvZ7u46mVYsyCuXbW6Xx8Gv5KxrLwAxzCpaOZJYP9mQC1+8DxHWqzgGNPpJ2Ss4bHN4PYd4P9+lduraNk0bo5BmY8WI6lw7HMMNNUSwk3yO2HpaRcHwss19bhLbR3OiMqOTS8azuXOP2O50VU2WNkjDdr2hzT1EXC+6hNDKdzKGma698gO3gHEuA8CFNrfF6refJWxUZyiuCbCLCL0rMosLKAIiIAiIgCIiAIiIAiIgCIiAIiIAiLCAXXiWoawZnFrQN5cQAO8qtadaQVVJE0wR5s180paXtit0tHE9J2Lk1RjMlRK11U+WVuYZm57HLfaGj0WnuW7Hw5XLa13epz8jOjTLZ01fJHY5dOKIOyNkMr/1IGOmJ7MosVIUWJOl28jNG3plDWn7OYnxCrWB6ZYREwNiIgGzmmJzT3uAObtuVMN00w8/pMP2rKqdLW5QfmW13prWU15fcm1oYjhLJix3oyxm8coHOaeIPS0jYR0Fav/GWH/5mH7a+btOMOH6TF3En7lT1M3+18i9ZEIvVSXMmi6w22AG83VApdHDiNdLVSAimzDJfYZgwACw/UNt/FTdVp7hhBa6UOB3gRvIPUbDaFqy6z8Pb6Jld7sNvmIR4lk9NYstp6Srx1JwktXu114L4FwaLLN1RhrQbIbQUtTKeoAfLmUxhWI4jUHM+GKmj6JC6SV3Y0WA7T4KcqJwWstxmjkwm9I7/ACJavq5GNHJxOlcfVD2sA63OduHYCq1i2kuJUwMj6OMxjeY6gvLR1kN2dtrK3gLDmqMJqPFJ8ydlcpcJNciuaM6eU9acgvHL+zeRzrb8jvW7Nh6lZlxDTSjFJiD+R5liyVgbsyE7dnRzgSuyYZVGWGGQ7C9jHEdGZoP3rRk0xgozhwZlxMiU3KufGPqbaLCysZvCIiAIiIAiIgCIiAIiIAiIgCIiAKLrNHKSXbJBC48SY23PeNqlF5duXqk1wIyipcUVes0Gwpu18bWXIAtK9tydwAvtPUvm7Vjhx9SUdk7/ALyqBimK11PXtmqGkyxvJa2QHkrbRZnC1jvCtVPreisM9PIDxySNcP8AVZdR05KScJN/JnJjfittTil80Sf4rsP/AFZv5zl9GassOH1ch7Z5P7rUZrYojvZOP4Gnycvp+NWg6J/5Q/uqXHL/ANi5Swv9SQi1f4c36hp95z3eZW/Bo1Rx+jTwD/xNJ8SFWJdblKPRind3MH9SjqnW+fq6cDrfLf4Bv3p1GVPjrzPfaMSHDTl9jpLGgCwAA6ALBelymh1pVj5m3iY9m4xRMdmPuuudq6Zh9dy0bX5JGX9SVhY8drSs92POrtmijJru7BtLXrqyOGN0kjg1jQS5x4BauMY/BStvK7afRjHOkf1NYNp4dW1U2twzEMWe3lAaWlBu1j/Td7RZvLu2wHWvKqtrfJ6L84C27Z3QWsvD+yrclLi+IuLQQ17gSf2cLbDb12A7SV2qCEMa1rRYNAAHQALAeCj8C0ego48kLbbszzte89LipRWZN6taUV7q3Ihi47qTlLtPiERFlNgREQBERAEREAREQBERAEREAREQBYS6XQHxqaSORuV7GPafVc0OHgVA1OgGGyE/kWtPHk3uZbuBt8F8tYVXVR0mamzDnflHMF3tjynaOjba54KhaOawZ6NnJ5GSsLi67nFr7uNyS8Xzd4J61uox7Zw2635anNyMimFmxbHz0LnJqpoTuM47JAfNq8DVNRfrVH22/wC1aMWuCP1qd492Vp8wFsDW7TfsZ/Fn91Zs5i8eaK9rBfhyZvQ6r8PbvbK7tlP9NlI02g2Hx7qeM+/d/wAxKrM2uCL1aeQ+9I0eQKjKvW3UuuI4oWdbi55+4fBOoy58W+Z71+FDekuR1CCkjjFmMY0ey0N8l9bKiaOazWTlsc7HNkPrRtc9juvKLub8Qr23csNtU63pM302wtjrA1ocLhY5z2saHuNy+13ntcdq2bL0irLUkuBhZREPQiIgCIiAIiIAiIgCIiAIiIAiIgMXUTjelNLRj8s8BxGyNvOe7saPM7FJVDXFjg0gOIOUncHW2E964djejdfHI908Ur3EkulAMjXdeYX2dRWvFohbLSb0/kxZmROmPuR1/g6LR6V1tbtpKZrYv29S+zT2NbtPcSpmio624MtREelkdNYdmYuv8AuZ4FrGqqRjInsZIxgAAcCx7WjcMw394VopNbdK76SKZh9nLIPMH4K67Fsi3sRWnP6menLqktZzevJehesqgcU0Goaglz4g1x3vjPJk9tth7wtaDWThzvrXN6nRPH3LbZpzhx/SYu8keYWWNd1b1SaNkrKLFpJpleqNUMB9CeZvU5rXj7itU6ntv5zs/wC3/wDdXBumFAf0mD7YWTpdQf5mD+YFoWRlLx5fYzPGxH4c/uVOLU/H61Q8+7E1vmSpWj1X0DLFwkkPtyG3g2ylHaaYeP0mH7d18H6f4cP0hh7GuPkFF25U/HkSVOJDw5ktQ4TBALRRxxj2GAE9p3nvW2FVJtZuHN3SPd7sL/MgLSfrWpybRQ1Mh4ANaL9wJPwVXs90t+yy72miO5SXl9i8XXiSUNBJtsBO02GwcTwVPj0nxSf6Ch5Mfr1Dy23XbYtgaL1VTb8OqC5nGmpxycZ6nO9JwXnU7PbaXq/Q96/a7Cb9F6k7g2LsqoWTMuGuvsO8Fri09u0Hat9RFditNQxsaS1gADY4GC73cA1jBtO1ScLyWtJGUkAlt75SRuvxVUl3rh3FsJa7m9/efRERRLAiIgCIiAIiIAiIgCIiAIiIAsLKwgPjPRxybHsY4dDmB3mofEdHcPAzPpoyOJZAXW7QwX+CnkspRnKPBlcq4y4pciiPwbAHm14WH9UzPiP2XEFZ/wCBMHf6Mn2asHzJV1no45BZ7GOHQ5od5qMn0NoH76aDujDflstMch/5S+pmlip/tj9Cvfi1ww/Wyfz4/wDasjVjh37Sb+cz/apZ2r3Dj9QB2SSD+pfJ2rfDz9W8dkz/AO6sWS/85cvuV+yr/rjz+xHt1dYWN73ntqQPKy9t0TwWP0jF/HVE/wBS2/xZ4d+zf/Nf/de2at8NH1N+2R/3FHenxsl+eY9na4Vx/PI0hLgEO78D2dA5U/esv1jYZALR5iOiODIP9WVS0Wg+Ht3U8X8WZ3mSt+nwOmj9CGFvuxMB8QFW7Knx2n5liruXZ2V8kU9+suWXZS0c0h4F17eDQfNYEOO1npGOkjPRYPt8XfEK+hizZR6+MexBee8l7POXbm38txW8A0HhpXcq5zpp/wBtJtI90cO3aVZViyyqJzlN6yZohXGtaRQREUSYREQBERAEREAREQBERAEREBhVvSnTIULo2mMvzhxuHhtrEDoKshXNNbH0tN7j/mCquk4w1R0OjaIX5Ea58Hr9C36L6TCuje8MLMjsti4Ovsvfcp1UbVR+bz/vR8gV3uvapOUE2V51UacicIcEz0i83WbqwxmUXlLoD0i8pdAekXkFLoD0iwsAoD0i83S6A9IsBZQBERAEREAREQBERAEREAREQGCuaa2Ppab3H/MF0srmmtj6Wm9x/wAwVGR2Gdbob9ZHz+jJPVT+bz/vR8gTTGtxPlxDSh+QsBzRx7b3IILzsG7qTVR+bz/vR8gV3Ua47VSWpLMuVOdObipfB8OByd2heLS855JPt1Nz5lRVQa/D5AHOmidvFnktcPi0rstTiEMf0kkbPee1vmVSNZGI081NHyckT3tlGxjw5waWuvu4XDVXZUox1T3/ADN+F0hbfaq7K1svdw4E7oXpIa2Al1hKwhrwNxuNjgOF7HvBVA0tqKmnrJmCacNLszAJngZX87YL8No7lM6pzz6oezH5uXvWrh22Ccdcbvmb/Ukm50qXee0QrxukZVae6/61Lbolif4RRwyE3dlyv27czOab+F+9bWPVXJUtRJuLY3kHiDlNviqXqpxHZPAeFpG9h5rvJvipnWRW8nQubxkcxvdfMfl+KujPWraOZbibOd1Pc5Lk95Q9Fa6pmrKZhmnIzgkGZ5Ba3nG4vbhbvXQtNa2shijNKCXOfldljzuF2kggcNx2qoarqDPUyS8I2WB9p5t5By6lZV0Rcq+PE19LXQry1pFNRW9dxyh2jOMVG15k7JJw3/SDYeCjsRwPEKGz38owX+kjlJAPWQdneuxzVLIxd7mtHS5waPEqA0mxmkkpKlnLQOJiflaJGklwF22F997JOlJdp6nuP0pdKaj1cdn4IhtCNLJKrPSzuu8sdkl3OIttBtxANwepW+iwsxvLuUe4EWDHEkN3btvUPj0rk2gh/wCoU/a75HLtKljyco7yjpimNF+le5Na6BERaTihERAEREAREQBERAEREAREQGCuaa2Ppab3H/MF0tc01sfS03uP+YKjI/42dbob9ZHz+hJ6qfzef96PkCi9ONNZeVfTwOLGs2Pe30nO4gHgBu2bfvlNVI/5ef8Ae/0Bc+xZro6qYOHObM8kHjzyfiLLPKTjVFI69FELekLZTWuzvSLThWrOaZgkml5Mu25cpe+x3ZiSBda2lmg7KKBsolc8l4bYsDRta432H2V0PDtI6WWJsjZYwLC4c8NLdm0OBOyypWsPSunqI2wQnPleHOkHobGuFgfW9Lh0KU4Vxhr3lOJl5t2Uoy1Udd600SR61TfSVPus+Yq3aZ4by9FO0ek1udvazneQI71UdU30lT7rPmK6Q5txtVlC1q0+Zi6Usdee5ru0fojimhmI8hWwO9VxyO7H7PO3gp/WriGaaGEH0Gl7h7TjYfAHxVVxqiNNVTRi4yPOXsvmafAtX1qZn4hW3A50zwAN+UbB8AFjUmous+klRCd8MvuUfz0bOi6tcN5Kjzn0pXF38I5rfInvXjT3S51IGxQ25Z4vmtfI3de3STu7CrVSUwiYxjfRY1rR2AWC5VrMicK653Ojjy91wfiPitlrddekT5zBjDNznKzg9Xp9DzgeiFViIM0kpDCSBJIS97rb8ovuUpierJkEEsvLPcY2Pdbk2gHK2/T1KY0C0ggNJHEXsbJGCC1zg0kXuHC+/eFnTHTGlZTzQseJJJGPZZhBDczSLuduFuhQUK9jVmqeVmyyuqrTST4JbtNf6KNoL/iFP2u+QrtS4roL/iFP2u+QrtS9xeyyrp/9RH5fywiItZ8+EREAREQBERAEREAREQBERAYXKNZ9cH1bWA35OMA9TnEut4ZVd9MsWnpqYyQMDjuc87eSB9fLx2rnGj+i9RXy53ZxGXXfO7edtzlJ3u+HksmQ3L3EfQdD1Rq1y7GlFar46l41Y0pZRFx9eR5HYLN8w5fXSfQOKsdyjXcnLxNrtfbdmHT1qyUVIyGNkbBZjAA0dAC+6vVa2dlnMlmWLIlfW9G2cvZqpnvzpoQOkNcT4bPNWCHV1Tsp5YwSZZG25d4BLdt+a3gPirgijGiC7i23pTKs4y5bir6I6HmgdKTKJM4aLBmW1iT0m6sy9IrIxUVojFddO6bnY9Wyn6T6Bisn5YSCM5WhwyZrkX23uOB+CxovoC2jn5Z0gkIaQwZMuUned54bO8q4oo9VHa2tN5o9vyOq6na93hp8DyobSXRiKuYA+7Xt9CQb233i3EdSm0U2k1ozLXZKuSnB6NHMJNVE97CaEjpLXA+G3zU7gWriCAh8p5Z43AttG09Ibx71ckVSognrob7elcq2OzKXLcUnBtXppqpk/LBwa5xycnbYQRa9+v4K7IisjBR4GS/IsvalY9WtwREUigIiIAiIgCIiAIiIAiIgCIiA0MX+gm/dv+Upg/0EXut8kRV/vLl/weZuhekRWFIREQBERAEREAREQBERAEREAREQBERAEREAREQH/9k="/>
          <p:cNvSpPr>
            <a:spLocks noChangeAspect="1" noChangeArrowheads="1"/>
          </p:cNvSpPr>
          <p:nvPr/>
        </p:nvSpPr>
        <p:spPr bwMode="gray">
          <a:xfrm>
            <a:off x="31751" y="-82551"/>
            <a:ext cx="152400" cy="152400"/>
          </a:xfrm>
          <a:prstGeom prst="rect">
            <a:avLst/>
          </a:prstGeom>
          <a:noFill/>
          <a:ln w="9525">
            <a:noFill/>
            <a:miter lim="800000"/>
            <a:headEnd/>
            <a:tailEnd/>
          </a:ln>
        </p:spPr>
        <p:txBody>
          <a:bodyPr lIns="45691" tIns="22847" rIns="45691" bIns="22847"/>
          <a:lstStyle/>
          <a:p>
            <a:endParaRPr lang="en-US" sz="400" dirty="0">
              <a:solidFill>
                <a:srgbClr val="5F5F5F"/>
              </a:solidFill>
              <a:latin typeface="Calibri" pitchFamily="34" charset="0"/>
            </a:endParaRPr>
          </a:p>
        </p:txBody>
      </p:sp>
      <p:sp>
        <p:nvSpPr>
          <p:cNvPr id="27651" name="AutoShape 4" descr="data:image/jpeg;base64,/9j/4AAQSkZJRgABAQAAAQABAAD/2wCEAAkGBhAQEBASEhQQFBIUFRIYFBASDxQSEhITFBIXFRcUFRMYHCYeFxojGRUSHy8gIycpLCwsFR4xNTAqNSYrLCkBCQoKDgwOGg8PGiwlHyQ1KSwqMC0sLyopKSovLDEsLCwuLyksKiwtLyw0LCksLiwsLSwsLCwpLCwsLCwsLCksLP/AABEIAOEA4QMBIgACEQEDEQH/xAAbAAEAAgMBAQAAAAAAAAAAAAAABQYBBAcCA//EAEkQAAEDAgIFCAYEDAQHAAAAAAEAAgMEEQUSBgchMUETIlFhcYGRsTJCYnKhsjNDksEUFyM0RFJTc4KTwtE1VKLSFiQldIPi8P/EABoBAQADAQEBAAAAAAAAAAAAAAACAwQFAQb/xAA0EQACAgEBBAcHBAIDAAAAAAAAAQIDBBESITGRBRMyQVGBoRQiYXGx4fA0QsHRUmIzU4L/2gAMAwEAAhEDEQA/AO4oiIAiIgCIiAIiIAiIgCIiAIiIAvEjbgjpFvFe18KypEcb3u2BjS4nqAunA9SbeiInQ7FTUU/ON3xOdG89JYdju8WU6qJqqcXR1TjudKD3ltz5hXtV1PWKZqzalVfKCCIisMgREQBERAEREAREQBERAEREAREQBERAEREAREQBERAERYKAyuf6ydJg1n4JGec6xlI9Vu8N7T5DrW/pjpwymBihIdOd53ti2bz0u6vFVjQbRl9XN+EzXMbXXu762S9+8A7+4LNbPafVx4ncwcVUx9rv3RXBeL7i8aD4Saajja4We/nuHQXbgewWVgXkJdaIx2Vojj22O2bnLi956RYBWV6VhERAEREAREQBERAEREAREQBERAEREAREQBERAEReHvABJIAG8nZYIA6QAEmwA3kmwA7VzvS7WJfNDSGw2h0448LM6Pe8OlRemmmrqlzooSRAN5GwynpPs9XHetnQrQbl7T1APJb2R7jJ1n2fPs3452ub2IH0eNg1YtftGX5R+Px/PmaGiWhslY7lJMzYAdrj6UhvtDfvcusU8EcLA1oaxjBsG5rQFr4jiMNHCXvs2NosGgbzwa0LmdbjNZi04hju2MnZGDzWtHrSHj/9ZSWzStFvZXLruk5Ocns1x5L+2W/FdYULXclTNdUSk2AZ6F/e9bu8Vs4fhdZPz6yQsB3U0ByC3tyDnHsBWxo1opDRM5ozSEc6UjaeodA6lNkK2MZPfI511tUPdoX/AKfF/Lw+p5hgawBrQABuAFgO5fREVphCIiAIiIAiIgCIiAIiIAiIgCIiAIiIAiIgCIiAwVTNZ2LOip2RNNjMSHH2GgEjvJb3XVzIVF1q0JdDDKN0byHdQeBY+IA71VdrsPQ39GqLyoKfDUp+huBCsqmsd9GwZ5OsDc3vNh2Ls7I7AAWsBsG4bFzvVNbNVdNo+23O++y6Mq8aOkNfE19N3SnkuD4R0OQaf44aiqdGD+ThJa0cC4ek7x2dwV41fYO2CkY+3PmGZx4225W9gHmuV4xGW1E7TvEkl/tldQ1dYy2akbFcZ4eaRxLdpa7w2dyqplra2zp9J1OrBhGvs7teXHmWwLKwFlbj5IIiIAiIgCIiAIiIAiIgCIiAIiIAiIgCIiAIiIAiIgMLWxCiZNE+J4u14IPfx7f7LaRD1Np6o5NgxfhOI5Jfo380v9VzHHmvHYbX711YKI0l0bjrYcjtjxcskA2td94PEKP0PxSVpdRVOyeEc0k35SLcHA8bbvDjdUQXVvZ7u46mVYsyCuXbW6Xx8Gv5KxrLwAxzCpaOZJYP9mQC1+8DxHWqzgGNPpJ2Ss4bHN4PYd4P9+lduraNk0bo5BmY8WI6lw7HMMNNUSwk3yO2HpaRcHwss19bhLbR3OiMqOTS8azuXOP2O50VU2WNkjDdr2hzT1EXC+6hNDKdzKGma698gO3gHEuA8CFNrfF6refJWxUZyiuCbCLCL0rMosLKAIiIAiIgCIiAIiIAiIgCIiAIiIAiLCAXXiWoawZnFrQN5cQAO8qtadaQVVJE0wR5s180paXtit0tHE9J2Lk1RjMlRK11U+WVuYZm57HLfaGj0WnuW7Hw5XLa13epz8jOjTLZ01fJHY5dOKIOyNkMr/1IGOmJ7MosVIUWJOl28jNG3plDWn7OYnxCrWB6ZYREwNiIgGzmmJzT3uAObtuVMN00w8/pMP2rKqdLW5QfmW13prWU15fcm1oYjhLJix3oyxm8coHOaeIPS0jYR0Fav/GWH/5mH7a+btOMOH6TF3En7lT1M3+18i9ZEIvVSXMmi6w22AG83VApdHDiNdLVSAimzDJfYZgwACw/UNt/FTdVp7hhBa6UOB3gRvIPUbDaFqy6z8Pb6Jld7sNvmIR4lk9NYstp6Srx1JwktXu114L4FwaLLN1RhrQbIbQUtTKeoAfLmUxhWI4jUHM+GKmj6JC6SV3Y0WA7T4KcqJwWstxmjkwm9I7/ACJavq5GNHJxOlcfVD2sA63OduHYCq1i2kuJUwMj6OMxjeY6gvLR1kN2dtrK3gLDmqMJqPFJ8ydlcpcJNciuaM6eU9acgvHL+zeRzrb8jvW7Nh6lZlxDTSjFJiD+R5liyVgbsyE7dnRzgSuyYZVGWGGQ7C9jHEdGZoP3rRk0xgozhwZlxMiU3KufGPqbaLCysZvCIiAIiIAiIgCIiAIiIAiIgCIiAKLrNHKSXbJBC48SY23PeNqlF5duXqk1wIyipcUVes0Gwpu18bWXIAtK9tydwAvtPUvm7Vjhx9SUdk7/ALyqBimK11PXtmqGkyxvJa2QHkrbRZnC1jvCtVPreisM9PIDxySNcP8AVZdR05KScJN/JnJjfittTil80Sf4rsP/AFZv5zl9GassOH1ch7Z5P7rUZrYojvZOP4Gnycvp+NWg6J/5Q/uqXHL/ANi5Swv9SQi1f4c36hp95z3eZW/Bo1Rx+jTwD/xNJ8SFWJdblKPRind3MH9SjqnW+fq6cDrfLf4Bv3p1GVPjrzPfaMSHDTl9jpLGgCwAA6ALBelymh1pVj5m3iY9m4xRMdmPuuudq6Zh9dy0bX5JGX9SVhY8drSs92POrtmijJru7BtLXrqyOGN0kjg1jQS5x4BauMY/BStvK7afRjHOkf1NYNp4dW1U2twzEMWe3lAaWlBu1j/Td7RZvLu2wHWvKqtrfJ6L84C27Z3QWsvD+yrclLi+IuLQQ17gSf2cLbDb12A7SV2qCEMa1rRYNAAHQALAeCj8C0ego48kLbbszzte89LipRWZN6taUV7q3Ihi47qTlLtPiERFlNgREQBERAEREAREQBERAEREAREQBYS6XQHxqaSORuV7GPafVc0OHgVA1OgGGyE/kWtPHk3uZbuBt8F8tYVXVR0mamzDnflHMF3tjynaOjba54KhaOawZ6NnJ5GSsLi67nFr7uNyS8Xzd4J61uox7Zw2635anNyMimFmxbHz0LnJqpoTuM47JAfNq8DVNRfrVH22/wC1aMWuCP1qd492Vp8wFsDW7TfsZ/Fn91Zs5i8eaK9rBfhyZvQ6r8PbvbK7tlP9NlI02g2Hx7qeM+/d/wAxKrM2uCL1aeQ+9I0eQKjKvW3UuuI4oWdbi55+4fBOoy58W+Z71+FDekuR1CCkjjFmMY0ey0N8l9bKiaOazWTlsc7HNkPrRtc9juvKLub8Qr23csNtU63pM302wtjrA1ocLhY5z2saHuNy+13ntcdq2bL0irLUkuBhZREPQiIgCIiAIiIAiIgCIiAIiIAiIgMXUTjelNLRj8s8BxGyNvOe7saPM7FJVDXFjg0gOIOUncHW2E964djejdfHI908Ur3EkulAMjXdeYX2dRWvFohbLSb0/kxZmROmPuR1/g6LR6V1tbtpKZrYv29S+zT2NbtPcSpmio624MtREelkdNYdmYuv8AuZ4FrGqqRjInsZIxgAAcCx7WjcMw394VopNbdK76SKZh9nLIPMH4K67Fsi3sRWnP6menLqktZzevJehesqgcU0Goaglz4g1x3vjPJk9tth7wtaDWThzvrXN6nRPH3LbZpzhx/SYu8keYWWNd1b1SaNkrKLFpJpleqNUMB9CeZvU5rXj7itU6ntv5zs/wC3/wDdXBumFAf0mD7YWTpdQf5mD+YFoWRlLx5fYzPGxH4c/uVOLU/H61Q8+7E1vmSpWj1X0DLFwkkPtyG3g2ylHaaYeP0mH7d18H6f4cP0hh7GuPkFF25U/HkSVOJDw5ktQ4TBALRRxxj2GAE9p3nvW2FVJtZuHN3SPd7sL/MgLSfrWpybRQ1Mh4ANaL9wJPwVXs90t+yy72miO5SXl9i8XXiSUNBJtsBO02GwcTwVPj0nxSf6Ch5Mfr1Dy23XbYtgaL1VTb8OqC5nGmpxycZ6nO9JwXnU7PbaXq/Q96/a7Cb9F6k7g2LsqoWTMuGuvsO8Fri09u0Hat9RFditNQxsaS1gADY4GC73cA1jBtO1ScLyWtJGUkAlt75SRuvxVUl3rh3FsJa7m9/efRERRLAiIgCIiAIiIAiIgCIiAIiIAsLKwgPjPRxybHsY4dDmB3mofEdHcPAzPpoyOJZAXW7QwX+CnkspRnKPBlcq4y4pciiPwbAHm14WH9UzPiP2XEFZ/wCBMHf6Mn2asHzJV1no45BZ7GOHQ5od5qMn0NoH76aDujDflstMch/5S+pmlip/tj9Cvfi1ww/Wyfz4/wDasjVjh37Sb+cz/apZ2r3Dj9QB2SSD+pfJ2rfDz9W8dkz/AO6sWS/85cvuV+yr/rjz+xHt1dYWN73ntqQPKy9t0TwWP0jF/HVE/wBS2/xZ4d+zf/Nf/de2at8NH1N+2R/3FHenxsl+eY9na4Vx/PI0hLgEO78D2dA5U/esv1jYZALR5iOiODIP9WVS0Wg+Ht3U8X8WZ3mSt+nwOmj9CGFvuxMB8QFW7Knx2n5liruXZ2V8kU9+suWXZS0c0h4F17eDQfNYEOO1npGOkjPRYPt8XfEK+hizZR6+MexBee8l7POXbm38txW8A0HhpXcq5zpp/wBtJtI90cO3aVZViyyqJzlN6yZohXGtaRQREUSYREQBERAEREAREQBERAEREBhVvSnTIULo2mMvzhxuHhtrEDoKshXNNbH0tN7j/mCquk4w1R0OjaIX5Ea58Hr9C36L6TCuje8MLMjsti4Ovsvfcp1UbVR+bz/vR8gV3uvapOUE2V51UacicIcEz0i83WbqwxmUXlLoD0i8pdAekXkFLoD0iwsAoD0i83S6A9IsBZQBERAEREAREQBERAEREAREQGCuaa2Ppab3H/MF0srmmtj6Wm9x/wAwVGR2Gdbob9ZHz+jJPVT+bz/vR8gTTGtxPlxDSh+QsBzRx7b3IILzsG7qTVR+bz/vR8gV3Ua47VSWpLMuVOdObipfB8OByd2heLS855JPt1Nz5lRVQa/D5AHOmidvFnktcPi0rstTiEMf0kkbPee1vmVSNZGI081NHyckT3tlGxjw5waWuvu4XDVXZUox1T3/ADN+F0hbfaq7K1svdw4E7oXpIa2Al1hKwhrwNxuNjgOF7HvBVA0tqKmnrJmCacNLszAJngZX87YL8No7lM6pzz6oezH5uXvWrh22Ccdcbvmb/Ukm50qXee0QrxukZVae6/61Lbolif4RRwyE3dlyv27czOab+F+9bWPVXJUtRJuLY3kHiDlNviqXqpxHZPAeFpG9h5rvJvipnWRW8nQubxkcxvdfMfl+KujPWraOZbibOd1Pc5Lk95Q9Fa6pmrKZhmnIzgkGZ5Ba3nG4vbhbvXQtNa2shijNKCXOfldljzuF2kggcNx2qoarqDPUyS8I2WB9p5t5By6lZV0Rcq+PE19LXQry1pFNRW9dxyh2jOMVG15k7JJw3/SDYeCjsRwPEKGz38owX+kjlJAPWQdneuxzVLIxd7mtHS5waPEqA0mxmkkpKlnLQOJiflaJGklwF22F997JOlJdp6nuP0pdKaj1cdn4IhtCNLJKrPSzuu8sdkl3OIttBtxANwepW+iwsxvLuUe4EWDHEkN3btvUPj0rk2gh/wCoU/a75HLtKljyco7yjpimNF+le5Na6BERaTihERAEREAREQBERAEREAREQGCuaa2Ppab3H/MF0tc01sfS03uP+YKjI/42dbob9ZHz+hJ6qfzef96PkCi9ONNZeVfTwOLGs2Pe30nO4gHgBu2bfvlNVI/5ef8Ae/0Bc+xZro6qYOHObM8kHjzyfiLLPKTjVFI69FELekLZTWuzvSLThWrOaZgkml5Mu25cpe+x3ZiSBda2lmg7KKBsolc8l4bYsDRta432H2V0PDtI6WWJsjZYwLC4c8NLdm0OBOyypWsPSunqI2wQnPleHOkHobGuFgfW9Lh0KU4Vxhr3lOJl5t2Uoy1Udd600SR61TfSVPus+Yq3aZ4by9FO0ek1udvazneQI71UdU30lT7rPmK6Q5txtVlC1q0+Zi6Usdee5ru0fojimhmI8hWwO9VxyO7H7PO3gp/WriGaaGEH0Gl7h7TjYfAHxVVxqiNNVTRi4yPOXsvmafAtX1qZn4hW3A50zwAN+UbB8AFjUmous+klRCd8MvuUfz0bOi6tcN5Kjzn0pXF38I5rfInvXjT3S51IGxQ25Z4vmtfI3de3STu7CrVSUwiYxjfRY1rR2AWC5VrMicK653Ojjy91wfiPitlrddekT5zBjDNznKzg9Xp9DzgeiFViIM0kpDCSBJIS97rb8ovuUpierJkEEsvLPcY2Pdbk2gHK2/T1KY0C0ggNJHEXsbJGCC1zg0kXuHC+/eFnTHTGlZTzQseJJJGPZZhBDczSLuduFuhQUK9jVmqeVmyyuqrTST4JbtNf6KNoL/iFP2u+QrtS4roL/iFP2u+QrtS9xeyyrp/9RH5fywiItZ8+EREAREQBERAEREAREQBERAYXKNZ9cH1bWA35OMA9TnEut4ZVd9MsWnpqYyQMDjuc87eSB9fLx2rnGj+i9RXy53ZxGXXfO7edtzlJ3u+HksmQ3L3EfQdD1Rq1y7GlFar46l41Y0pZRFx9eR5HYLN8w5fXSfQOKsdyjXcnLxNrtfbdmHT1qyUVIyGNkbBZjAA0dAC+6vVa2dlnMlmWLIlfW9G2cvZqpnvzpoQOkNcT4bPNWCHV1Tsp5YwSZZG25d4BLdt+a3gPirgijGiC7i23pTKs4y5bir6I6HmgdKTKJM4aLBmW1iT0m6sy9IrIxUVojFddO6bnY9Wyn6T6Bisn5YSCM5WhwyZrkX23uOB+CxovoC2jn5Z0gkIaQwZMuUned54bO8q4oo9VHa2tN5o9vyOq6na93hp8DyobSXRiKuYA+7Xt9CQb233i3EdSm0U2k1ozLXZKuSnB6NHMJNVE97CaEjpLXA+G3zU7gWriCAh8p5Z43AttG09Ibx71ckVSognrob7elcq2OzKXLcUnBtXppqpk/LBwa5xycnbYQRa9+v4K7IisjBR4GS/IsvalY9WtwREUigIiIAiIgCIiAIiIAiIgCIiA0MX+gm/dv+Upg/0EXut8kRV/vLl/weZuhekRWFIREQBERAEREAREQBERAEREAREQBERAEREAREQH/9k="/>
          <p:cNvSpPr>
            <a:spLocks noChangeAspect="1" noChangeArrowheads="1"/>
          </p:cNvSpPr>
          <p:nvPr/>
        </p:nvSpPr>
        <p:spPr bwMode="gray">
          <a:xfrm>
            <a:off x="31751" y="-82551"/>
            <a:ext cx="152400" cy="152400"/>
          </a:xfrm>
          <a:prstGeom prst="rect">
            <a:avLst/>
          </a:prstGeom>
          <a:noFill/>
          <a:ln w="9525">
            <a:noFill/>
            <a:miter lim="800000"/>
            <a:headEnd/>
            <a:tailEnd/>
          </a:ln>
        </p:spPr>
        <p:txBody>
          <a:bodyPr lIns="45691" tIns="22847" rIns="45691" bIns="22847"/>
          <a:lstStyle/>
          <a:p>
            <a:endParaRPr lang="en-US" sz="400" dirty="0">
              <a:solidFill>
                <a:srgbClr val="5F5F5F"/>
              </a:solidFill>
              <a:latin typeface="Calibri" pitchFamily="34" charset="0"/>
            </a:endParaRPr>
          </a:p>
        </p:txBody>
      </p:sp>
      <p:sp>
        <p:nvSpPr>
          <p:cNvPr id="27652" name="AutoShape 8" descr="data:image/jpeg;base64,/9j/4AAQSkZJRgABAQAAAQABAAD/2wCEAAkGBhAREBAPDxAQFQ8QEA0UDw8QDw8PDxAQFRAVFBQQFRYYGycfFxojGRQUHy8gIycpLSwsFR89NTArNSYrLCkBCQoKDgwOGg8PGjQkHCQsLy4sLDItLCo0KS00LCkwLCwuLCwsLywsLCw0LCwpKTEwLTIpLCwsMCwsLy0pKTQpKv/AABEIAOAAnAMBIgACEQEDEQH/xAAcAAABBQEBAQAAAAAAAAAAAAAAAgMEBQYBBwj/xAA/EAACAgEBBAYIBQMCBQUAAAABAgADEQQFEiExBhMiQVFxIzJhgZGhscEHFEJScmKS0TOyQ2Oi4fAkZIKjwv/EABoBAQACAwEAAAAAAAAAAAAAAAACAwEEBgX/xAAxEQACAQMCAggFBAMAAAAAAAAAAQIDBBEhMRJBBVFhgZGhsfAGMjNx0RMiweEUcvH/2gAMAwEAAhEDEQA/APcYRFloXiYj80sAehGfzAnDqIA/CRzqIk6j2wCVCQzqIdae4H4QCXvCc3xIuW/afhO7j+HzgEnrBOdaIx1L+z4zv5c/uHwgDvXCc6+I/Lf1Gd/LD2/GAd/MTn5mAoXw+ZnerXwEA5+aE6NSPA/CdxCAdFw8D8IsGNRyvlAGtYOz7xIUnaodk+76yDACdzKtNvKdY2i3H31rDmw43OK7wHjxAbj/AEyzgnKEoY4lus9xK01KkZI74+KV8B8I1o/VPn9pIggcCjwE7CEAJyEq9p7frqUMhSwjUaelwLF9GbLAmWxnBGc4OOUw3jcsp05VHwxWWWkJSW9MdGvV+lLC31WRHZQvWdVvsQOyu/2d48CZA6T9KH02r0lSlRWxDane3c9W9i1IVz4MWJx3CYckjYp2NepNQ4cN53023/H3NTEWXKoJZgAASSxAAA5nj5j4zGbR6d3p12NPUAPzQodrGfeai9anLqAMA72Rgyj2tteyw6pruqNtWi1lWVX0Vpr1tfaVWz3d3skXUXI3aHRFabXHon9n77T1GQ7NqVhxWCWY29Ud1SwSzq+sw5/T2cfETDbW1uosTVKr6xrzq7EatBetVFSm0VEdWoJ3gE/VzIJ4TlHRvU2KwFTpZY9bvqLCBkNsxqmzk72RazZ4fr+GONvZEo9GQjFyrVMe11779Wv2Ztbdu6Vdze1FPpG3a/SKd9t4KQMc+JAi9BtSq8M1TFlViu9uOqsR3qSMMPaOEyWj6EXcHbqa8liakJcV9rTYCkKAcihieXF+/jL7o7sD8qLcurG2wMRXWaqlwMdlN5sE8zx+kknJvY17iha06b4KmZ9XLf3zLgmPV8owTHquQkzzDmo9U+Ur5Y2+qfIyugGcFpG1ipdipoG6pN24jdVndA39zJClvV8eOZo5ln7O1l3ixL1+jLWaXArZG3lVcdbgMvIHHEzUzCNq5WOD/VEzRcj5/aQulLMNFqihYMtFpVlYqwIXOQRxHKTNFyPundoVVvVYl2BU1dgsJbdAQqd4k93DPGHsVUZKNSMnya9TyrQ7bv0iallFqWWaLSW1I9v5lDvOqtqck9k8eCn3ngJK2jtrVdSht1aEJdqvQrqlr1F6BKyi7+nyN9S57PDO8Ofdsti7H2bVW5060FHxXYzMLN7liti5PPI7Pfw9kkNtLSacKiCpakewN1YVVqZa3c9kDi2EPLjKeB43Okn0hTlUzCjl55rD+XHa14t68mYltNZqNa5pS9NWNTpmNhLlNNQ2jBsrZuQO8cY5nEXouhGoeso9ApxVo6rB1iA3Omq6yy/Kf0cATx4zV6LbWm65jVVaH1Dp1thTdAcNZSoYMcjjS44DunNn9IHbWW6ewAITYKCFwH6skOQ2eOOAI8Tw4cZngXMhO+uYrFOGFGMXrnOnf99Hy13KevoBYWpa2yhhSgpG9U1maEs3q3AyoFm6Spzkd/Ey82j0R0+osutvBc3V1VrkLmlUJOazjIJJ4mUtWq1u6epa5s7i3OyvZuW79wJrDKcjhVkDhxHLiZOOzNa9iF7H3EvHq2isvUpV1sPAg87FK94x5jKS6imtO44syrJYzjGj5P1xz8iEvRbTfltRZZegOqNjDUs5KrRbd1qAByACwxnlk+MthtLZ9Ho16pepV8KleQgIywDYxxx48TINHRS1OrYPVvoKVBCb2AvVDLFsb4XqRujh65llX0W04UK2+yqiKAzY4KpUcu/tGZSa2RVWrUp/UquSznC7l6e1zabpWjNWtNbt1jVgO2FQgsgbBznIDg8sGXhkQbMp761Y8ONnpGJG7xJbOT2F/tEkkyazzPLrSpPH6awBM4TAmJJmSgCZIq5CRiZJq5CAKYcD5GVmZaSrgGW2lZUdq6Ydk2qqjPW7jKALWZShI38h6yMA8jnumpmX2/catbpLD13VMfSBWvesFeyCEUFVwDknAz4zTzCNu4+Sm+XD/LJeiPre77zm1tMbKLqhxNlNyAZxkshUDPvnNFzPukuZNaMnGSkuRkr+jF1/pLOrRnKB6CzMpQac1Esy827RPDu4ZGcibd0VDC/0mOs60ogD9ShdLlZipc8T1xJKlclRwHfoJyR4Ubkr+s8JPCXL3/0qNk9H0pRQ+GdSu6cEBFV3atB47u+3E8TkywTRVK7WLXWHcgs4RQ7HGMlsZMehM4NadadSTlJ7hOQJjDatB+oeQ7R+UyVD04TI51n7Uc+4KPmY0+qs7gg8yXP2gEsmcJkXT2sWIZs9nPIADjJBMACZwmBMSTAAmTK+Q8hIJMnV8h5D6QBUrHHE+Z+ss5W3es3mYBkOlgJ1mhVAyWbx6rUsKjQpLAlO1xL9j1QVyGxk92slD0m2jZU+lC9VuWXoti2hMEb6bpBbvHEjHHIHgZfTCNqs26VPTTD9STouZ8vvJchaP1j5fcSZMmqNPqkBwWGfAcT8BG21w7lY+4L9ZGPrP/NoQB1tW55BR5ksftGy7nm592FhOiAI6kHmM/yJb6xxVgSBz+cbbVIO/wCHGBkdJjBMh6ra+DuqpPiScCQ319p5YHkP8yxUpMplWguZdac9s/x//QkkmVGxmbefeJPZHPzlqTIyjwvBZCSksoCYkmBMQTIkgJlinIeQlYTLReQgHZXan1z/AOd0sZX6z1z5CAZLprWoOku3a+sGpqRWJ3bOOSEVt4boznJzwGeB4g6fMzPT4f8ApkOF4W97vWcGt8gMpGMjhx4YPGaOpN1QpYsVABZsbzYGN447zzmOZt1daFN/f+CVoz2vcZMkLSHte4ybMmoVV2pRWfeYDttwzx5CMNtRO7J8hj6xnX0Zuc+37CJTTzYjSTWWak7hptJDh2ix9VQPPjAWWHmx93CLSmLLASXDHkit1Zc2N9VEW8OA5/SONYe7hG92SUSmVXqI4oihVH8TmJPJRkd2cMM38fvJ5Mg6P1j/AB+8lkzTqfMz1bf6aAmJJgTEEyBeBMuJSg8R5iXUAJA13re4SfIO0OY8vvAMl032bqL6EWhA4DlrKiEJYAdnG8Rnj3Ag8fdNEjEgEjBIGR4HwhmGYLZVXKEYclnzH9Ke0PfJ0r9Me0P/ADuk+CoqdQnpH/l9hBUjlo7b+Y/2iIsOOE2o7I8yppJsQ7dwiMTs5LDXbycxAwzEs4HMgecGDs4TE7xPJSfbjA+cOqY8yB5do/4kHUii6NCcuQ9pD2j/AB+8lEyJpkwx4k9nv85IJmtJ5eT0qUHCCiwJiCYExBMiWCkPaHmPrLyUNJ7a/wAl+ol9ACQtpfp/+X2k2Q9pDsr5/aAQcwzE5hmAPac9pfOWErKD2l85YwCDYe2/sI/2iR2bvj+pXLOMkcU5Yz6gjBoQcT8WOfrLo1Ekak7dzlnOg31oPLJ/iM/PlO7rnuA8zk/Af5josz6oJ8hw+PKKFLn9q/8AUflw+sw6rZKNrBb6jH5fxYny7I+UOwp4Yz7OLf5kkaQfqLN5nA+AjioBwAAHsGJW23uXxio7Ii4Y8lPmx3R/n5Q/Ln9Te5Rj5mSSYhmmCQhKlXlz7ySSfnAmU20umOipyGuVm/ZV6Q/LgPjMrtL8UGORp6QPB7TvH+1eHzMg5xR6lt0ReXPyQeOt6Lz/AIPQCZUbR6T6SjIsuTeH6EO+/lheXvnl+0ukerv/ANW191gcKOwhGfAYBlvtXoojHQUaIFtTdpVs1FZcdliquGbPBeBPDwA8ZW6reyPbp/D1OlKP+VU3ztssLLzJ7LuNDoPxAW3V6emmo7tl1al7CAcFu5R9z7p6bPBOh+mZdp6at1IZNQAynmrLnIPkR8p73JUpOSeTQ6es6FpUhCgtHHO+c6hM/wBN9t/k9MNQU31F1SuoODutkEj2zQTIfitVnZd/9LUH4Wr/AJlj2PItIRnXhGWzaQ5snbNOqrFtDhl7xyZT+1h3GTcz5/2Vte7TWC2hyrDn3qw/aw5ET1bot07p1eK7MV6j9hPYsPihP+08fOYUsnpX/RFS3zOnrDzX3/JrKT2l8x9ZZkyqrPEeY+ssyZI8Qj2aXLFt4gHHAYHIY5+6dXSoOO6CfFu0fnHiY1feqAs7KqjmzEKo8yeEGUs6IWTEkzM7T/ETQ05C2G1vCkZH9xwJktp/inqHyKK0qHczels+eFHwlbqRR69t0Je3Gqhhdb0/vyPT7LAASSABzJOAPMzPbT6d6GnI63rGH6aRv/8AV6vznk+0Ns6i85vusf2Mx3R5LyEhSp1nyOjtvhWC1rzz2LTzf4Rutp/ila2Rp6VQfvsPWP54GAPnMrtHb+p1H+tc7A/pzhP7RwlfCVOTe50dt0ba230oJPr3fi9QhCTNj2VrqKGux1QupNmRkbgcb2R3jGZE3Zy4Yt4ybPZms0uto0dOp0zLTpFVLNV1vVjfZsLUoCkvvdk44EcTyGS4OlybP11wbQFSzv1lj2FtQyZO7uZAUJwGAOGAOPCO9IOkNNu1tFWllZ0lNlRO5jquuZuLkjgcdgZ7uPtiPxksrNulUY61a7d/xCFl3M+8PLnom09jkaUI1a1OjVg1GpGTxxS/bq358+W2mVl0vRXWnUbZqvI3TbqLX3eeMq5x7Z7fPCvw5XO0tN7Daf8A62nusso7M8r4nSjcwitlBerCZv8AEWvOy9YP+WD8HU/aaSU3TKre2frB/wC2vPwQt9pa9jnrZ4rQfavU+dqdBY9dlqqTXT1fWNwwu+SFz5kH4Sx2psRadLotSrtv6kXllOBu7jgAr344/KWfRnRvXpLtW19a6Vn6rU0tX1jWqACEUfuJYgcRjnmaDS2aGnaSjUae2tmSsaY3OjaZKzXhRukDdxxXiWwc8ZVg7WveSjNqKyo5eFzwtU89rzpnTBX9E/xIasrTrSWr4Bb+diD+v9w9vPzm12n+JmhqyKy9zf8ALXCf3Nj5Azx/pCtQ1WoFG71Qts6vdwVxn9Ps54iV5DyEjKbjsW0uhLS6n+rJNZWcLT33G02n+KWrsyKVrpXxA6yz+5uHwAmV1207rjvXWu58XYtjyHIe6RoSlyb3Oht7G3tvpQS9fHcIQhIm2EIQgBCEk6LZt1x3aa3c/wBIJA8zyHvgjKcYLik8IjQmx2b+HVpwdRYqD9idt/jyHzmn2f0Z0tGClQLD9dnbbzGeA90tjSkzn7r4itKGkHxvs28fxk872d0a1N+ClRCn9b9hPPJ5+6ajRdAk9bU2s7cMqmQvAYwWPE/Ka5mjTNLo0orc5a7+IruvpD9i7N/H8YHujGzqablFVaKMNkgcTw7zzM18y+wf9cfxf6TUS05+c5TfFJ5faEjbS0otptqbO7ZVajY54ZCpx8ZJnDBhNp5R87dINj6rQg0MxbSvYHRgPRu6jAyO5sd31xLf8RduafVV6Kyl1LlbS6j1qw252G8DvBvgfGeg6zSpajVWqGRhhlPI/wDf2zy7pX0LfSk21ZfTE8+bVexvZ/VK2sHVWN7TuqkP1dKkc46pZWPH32GYk5OQ8h9JBk6vkPISiZ2dpuxUIQlRvhCW+y+iur1GDXU24f8AiP2Ex4gnn7prtmfhnWuDqbS570r7Cf3HifgJOMJPY8u76XtLXSc9epav+u888rqZiFUEseSqCSfICaPZnQHV24LgVJ42et7lHH44npOh2XRQMU1IniVHaPm3Mx9mlyormctdfFNSWlvHHa9X4bepmtm9AdLVg2BrW/r4J/aPuTL9K1QBUVVUclUBVHkBFs0bZpcopbHMXF3XuXmtNv31bIGaNs0GaNmZNY4zRvieA4nwEeWgmTdNp8chAHdh6F1frGwBukAZyeM0AMg6ZDJogColjFRq0wDL28GYeDN9Y22CCCAQQQQRkEHmCJO2jSM7w59/tldvQDAdLOghXev0i5TiXoHEr7U8R7OY+lBsvZd1+FpqdzgZ3VJA8zyHvnr29LbSKBWoUADGcAADJ5nhK5U+I6Sz+IK1tTcZR4nybfr1nnWyvwwubDamxax+xPSWfH1R85r9mdEdHp8FKgzj/iW+kbPiM8B7hLkmIJmY04o0Lrpi7utJzwupaL++8CYgtAmNs0meUDNEM0S9oiOJgAzRGc8o/XpCZLq0MAr1oJkqrRSyq0ckppxAIFWhkuvS4kpa4oCANpXiOYnYQAjdixycIgFVq9PmVGo05mnsrzK/U6SAZ0mW+lb0a+X3kPVaSO0XBUUHmByHnAJRMbewDmYw1zHlw+s6mlJ5wDjajwESK2bnJ1WhkyrRwCsq0Um1aGT004joSARa9KJIWoRwCdgCQsViEIAQhCAEIQgBCEIARqyvMdhAK2/SZkT8jLspEdUIBXVaGSq9KJJCRWIA2tUWFioQAxCEIAQhCAEIQgBCEIAQhCAf/9k="/>
          <p:cNvSpPr>
            <a:spLocks noChangeAspect="1" noChangeArrowheads="1"/>
          </p:cNvSpPr>
          <p:nvPr/>
        </p:nvSpPr>
        <p:spPr bwMode="gray">
          <a:xfrm>
            <a:off x="31751" y="-82551"/>
            <a:ext cx="152400" cy="152400"/>
          </a:xfrm>
          <a:prstGeom prst="rect">
            <a:avLst/>
          </a:prstGeom>
          <a:noFill/>
          <a:ln w="9525">
            <a:noFill/>
            <a:miter lim="800000"/>
            <a:headEnd/>
            <a:tailEnd/>
          </a:ln>
        </p:spPr>
        <p:txBody>
          <a:bodyPr lIns="45691" tIns="22847" rIns="45691" bIns="22847"/>
          <a:lstStyle/>
          <a:p>
            <a:endParaRPr lang="en-US" sz="400" dirty="0">
              <a:solidFill>
                <a:srgbClr val="5F5F5F"/>
              </a:solidFill>
              <a:latin typeface="Calibri" pitchFamily="34" charset="0"/>
            </a:endParaRPr>
          </a:p>
        </p:txBody>
      </p:sp>
      <p:sp>
        <p:nvSpPr>
          <p:cNvPr id="14" name="Rectangle 13"/>
          <p:cNvSpPr/>
          <p:nvPr/>
        </p:nvSpPr>
        <p:spPr bwMode="gray">
          <a:xfrm>
            <a:off x="6884984" y="2140664"/>
            <a:ext cx="4924428" cy="2765324"/>
          </a:xfrm>
          <a:prstGeom prst="rect">
            <a:avLst/>
          </a:prstGeom>
        </p:spPr>
        <p:txBody>
          <a:bodyPr wrap="square" lIns="121873" tIns="60936" rIns="121873" bIns="60936">
            <a:spAutoFit/>
          </a:bodyPr>
          <a:lstStyle/>
          <a:p>
            <a:pPr marL="228600" lvl="2" indent="-228600">
              <a:lnSpc>
                <a:spcPct val="90000"/>
              </a:lnSpc>
              <a:spcBef>
                <a:spcPts val="1200"/>
              </a:spcBef>
              <a:buClr>
                <a:srgbClr val="5F5F5F">
                  <a:lumMod val="60000"/>
                  <a:lumOff val="40000"/>
                </a:srgbClr>
              </a:buClr>
              <a:buFont typeface="Arial" panose="020B0604020202020204" pitchFamily="34" charset="0"/>
              <a:buChar char="•"/>
              <a:defRPr/>
            </a:pPr>
            <a:r>
              <a:rPr lang="en-US" sz="1600" b="1" dirty="0" smtClean="0">
                <a:solidFill>
                  <a:srgbClr val="5F5F5F"/>
                </a:solidFill>
                <a:sym typeface="Arial" pitchFamily="34" charset="0"/>
              </a:rPr>
              <a:t>Speed </a:t>
            </a:r>
            <a:r>
              <a:rPr lang="en-US" sz="1600" b="1" dirty="0">
                <a:solidFill>
                  <a:srgbClr val="5F5F5F"/>
                </a:solidFill>
                <a:sym typeface="Arial" pitchFamily="34" charset="0"/>
              </a:rPr>
              <a:t>Innovation &amp; Agility</a:t>
            </a:r>
            <a:r>
              <a:rPr lang="en-US" sz="1600" dirty="0">
                <a:solidFill>
                  <a:srgbClr val="5F5F5F"/>
                </a:solidFill>
                <a:sym typeface="Arial" pitchFamily="34" charset="0"/>
              </a:rPr>
              <a:t>: Keep pace with business </a:t>
            </a:r>
            <a:r>
              <a:rPr lang="en-US" sz="1600" dirty="0" smtClean="0">
                <a:solidFill>
                  <a:srgbClr val="5F5F5F"/>
                </a:solidFill>
                <a:sym typeface="Arial" pitchFamily="34" charset="0"/>
              </a:rPr>
              <a:t>needs</a:t>
            </a:r>
            <a:r>
              <a:rPr lang="en-US" sz="1600" dirty="0">
                <a:solidFill>
                  <a:srgbClr val="5F5F5F"/>
                </a:solidFill>
                <a:sym typeface="Arial" pitchFamily="34" charset="0"/>
              </a:rPr>
              <a:t> </a:t>
            </a:r>
            <a:r>
              <a:rPr lang="en-US" sz="1600" dirty="0" smtClean="0">
                <a:solidFill>
                  <a:srgbClr val="5F5F5F"/>
                </a:solidFill>
                <a:sym typeface="Arial" pitchFamily="34" charset="0"/>
              </a:rPr>
              <a:t>&amp; keeps business competitive</a:t>
            </a:r>
            <a:endParaRPr lang="en-US" sz="1600" dirty="0">
              <a:solidFill>
                <a:srgbClr val="5F5F5F"/>
              </a:solidFill>
              <a:sym typeface="Arial" pitchFamily="34" charset="0"/>
            </a:endParaRPr>
          </a:p>
          <a:p>
            <a:pPr marL="228600" lvl="2" indent="-228600">
              <a:lnSpc>
                <a:spcPct val="90000"/>
              </a:lnSpc>
              <a:spcBef>
                <a:spcPts val="1200"/>
              </a:spcBef>
              <a:buClr>
                <a:srgbClr val="5F5F5F">
                  <a:lumMod val="60000"/>
                  <a:lumOff val="40000"/>
                </a:srgbClr>
              </a:buClr>
              <a:buFont typeface="Arial" panose="020B0604020202020204" pitchFamily="34" charset="0"/>
              <a:buChar char="•"/>
              <a:defRPr/>
            </a:pPr>
            <a:r>
              <a:rPr lang="en-US" sz="1600" b="1" dirty="0">
                <a:solidFill>
                  <a:srgbClr val="5F5F5F"/>
                </a:solidFill>
                <a:sym typeface="Arial" pitchFamily="34" charset="0"/>
              </a:rPr>
              <a:t>Reduce Cost</a:t>
            </a:r>
            <a:r>
              <a:rPr lang="en-US" sz="1600" dirty="0">
                <a:solidFill>
                  <a:srgbClr val="5F5F5F"/>
                </a:solidFill>
                <a:sym typeface="Arial" pitchFamily="34" charset="0"/>
              </a:rPr>
              <a:t>: Reduce cost &amp; </a:t>
            </a:r>
            <a:r>
              <a:rPr lang="en-US" sz="1600" dirty="0" smtClean="0">
                <a:solidFill>
                  <a:srgbClr val="5F5F5F"/>
                </a:solidFill>
                <a:sym typeface="Arial" pitchFamily="34" charset="0"/>
              </a:rPr>
              <a:t>scale as business needs grow</a:t>
            </a:r>
            <a:endParaRPr lang="en-US" sz="1600" dirty="0">
              <a:solidFill>
                <a:srgbClr val="5F5F5F"/>
              </a:solidFill>
              <a:sym typeface="Arial" pitchFamily="34" charset="0"/>
            </a:endParaRPr>
          </a:p>
          <a:p>
            <a:pPr marL="228600" lvl="2" indent="-228600">
              <a:lnSpc>
                <a:spcPct val="90000"/>
              </a:lnSpc>
              <a:spcBef>
                <a:spcPts val="1200"/>
              </a:spcBef>
              <a:buClr>
                <a:srgbClr val="5F5F5F">
                  <a:lumMod val="60000"/>
                  <a:lumOff val="40000"/>
                </a:srgbClr>
              </a:buClr>
              <a:buFont typeface="Arial" panose="020B0604020202020204" pitchFamily="34" charset="0"/>
              <a:buChar char="•"/>
              <a:defRPr/>
            </a:pPr>
            <a:r>
              <a:rPr lang="en-US" sz="1600" b="1" dirty="0" smtClean="0">
                <a:solidFill>
                  <a:srgbClr val="5F5F5F"/>
                </a:solidFill>
                <a:sym typeface="Arial" pitchFamily="34" charset="0"/>
              </a:rPr>
              <a:t>Personalize </a:t>
            </a:r>
            <a:r>
              <a:rPr lang="en-US" sz="1600" b="1" dirty="0">
                <a:solidFill>
                  <a:srgbClr val="5F5F5F"/>
                </a:solidFill>
                <a:sym typeface="Arial" pitchFamily="34" charset="0"/>
              </a:rPr>
              <a:t>Engagements</a:t>
            </a:r>
            <a:r>
              <a:rPr lang="en-US" sz="1600" dirty="0">
                <a:solidFill>
                  <a:srgbClr val="5F5F5F"/>
                </a:solidFill>
                <a:sym typeface="Arial" pitchFamily="34" charset="0"/>
              </a:rPr>
              <a:t>: Measure, analyze, engage and increase mobile </a:t>
            </a:r>
            <a:r>
              <a:rPr lang="en-US" sz="1600" dirty="0" smtClean="0">
                <a:solidFill>
                  <a:srgbClr val="5F5F5F"/>
                </a:solidFill>
                <a:sym typeface="Arial" pitchFamily="34" charset="0"/>
              </a:rPr>
              <a:t>ROI</a:t>
            </a:r>
          </a:p>
          <a:p>
            <a:pPr marL="228600" lvl="2" indent="-228600">
              <a:lnSpc>
                <a:spcPct val="90000"/>
              </a:lnSpc>
              <a:spcBef>
                <a:spcPts val="1200"/>
              </a:spcBef>
              <a:buClr>
                <a:srgbClr val="5F5F5F">
                  <a:lumMod val="60000"/>
                  <a:lumOff val="40000"/>
                </a:srgbClr>
              </a:buClr>
              <a:buFont typeface="Arial" panose="020B0604020202020204" pitchFamily="34" charset="0"/>
              <a:buChar char="•"/>
              <a:defRPr/>
            </a:pPr>
            <a:r>
              <a:rPr lang="en-US" sz="1600" b="1" dirty="0" smtClean="0">
                <a:solidFill>
                  <a:srgbClr val="5F5F5F"/>
                </a:solidFill>
                <a:sym typeface="Arial" pitchFamily="34" charset="0"/>
              </a:rPr>
              <a:t>Simplify Enterprise Mobility</a:t>
            </a:r>
            <a:r>
              <a:rPr lang="en-US" sz="1600" dirty="0" smtClean="0">
                <a:solidFill>
                  <a:srgbClr val="5F5F5F"/>
                </a:solidFill>
                <a:sym typeface="Arial" pitchFamily="34" charset="0"/>
              </a:rPr>
              <a:t>: Easily &amp; securely connect mobile app to enterprise backend services</a:t>
            </a:r>
          </a:p>
          <a:p>
            <a:pPr marL="228600" lvl="2" indent="-228600">
              <a:lnSpc>
                <a:spcPct val="90000"/>
              </a:lnSpc>
              <a:spcBef>
                <a:spcPts val="1200"/>
              </a:spcBef>
              <a:buClr>
                <a:srgbClr val="5F5F5F">
                  <a:lumMod val="60000"/>
                  <a:lumOff val="40000"/>
                </a:srgbClr>
              </a:buClr>
              <a:buFont typeface="Arial" panose="020B0604020202020204" pitchFamily="34" charset="0"/>
              <a:buChar char="•"/>
              <a:defRPr/>
            </a:pPr>
            <a:endParaRPr lang="en-US" dirty="0">
              <a:solidFill>
                <a:srgbClr val="5F5F5F"/>
              </a:solidFill>
              <a:sym typeface="Arial" pitchFamily="34" charset="0"/>
            </a:endParaRPr>
          </a:p>
        </p:txBody>
      </p:sp>
      <p:sp>
        <p:nvSpPr>
          <p:cNvPr id="11" name="Title 3"/>
          <p:cNvSpPr>
            <a:spLocks noGrp="1"/>
          </p:cNvSpPr>
          <p:nvPr>
            <p:ph type="title"/>
          </p:nvPr>
        </p:nvSpPr>
        <p:spPr bwMode="gray"/>
        <p:txBody>
          <a:bodyPr/>
          <a:lstStyle/>
          <a:p>
            <a:r>
              <a:rPr lang="en-US" dirty="0" smtClean="0"/>
              <a:t>Oracle Mobile Cloud Service</a:t>
            </a:r>
            <a:endParaRPr lang="en-US" b="1" dirty="0"/>
          </a:p>
        </p:txBody>
      </p:sp>
      <p:sp>
        <p:nvSpPr>
          <p:cNvPr id="4" name="Oval 3"/>
          <p:cNvSpPr/>
          <p:nvPr/>
        </p:nvSpPr>
        <p:spPr bwMode="gray">
          <a:xfrm>
            <a:off x="6922875" y="2209800"/>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9" name="Oval 18"/>
          <p:cNvSpPr/>
          <p:nvPr/>
        </p:nvSpPr>
        <p:spPr bwMode="gray">
          <a:xfrm>
            <a:off x="6932612" y="2819400"/>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20" name="Oval 19"/>
          <p:cNvSpPr/>
          <p:nvPr/>
        </p:nvSpPr>
        <p:spPr bwMode="gray">
          <a:xfrm>
            <a:off x="6932612" y="3429000"/>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21" name="Oval 20"/>
          <p:cNvSpPr/>
          <p:nvPr/>
        </p:nvSpPr>
        <p:spPr bwMode="gray">
          <a:xfrm>
            <a:off x="6932612" y="4038600"/>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cxnSp>
        <p:nvCxnSpPr>
          <p:cNvPr id="6" name="Straight Connector 5"/>
          <p:cNvCxnSpPr>
            <a:endCxn id="19" idx="0"/>
          </p:cNvCxnSpPr>
          <p:nvPr/>
        </p:nvCxnSpPr>
        <p:spPr bwMode="gray">
          <a:xfrm>
            <a:off x="7008812" y="2362200"/>
            <a:ext cx="0" cy="457200"/>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9" idx="4"/>
            <a:endCxn id="20" idx="0"/>
          </p:cNvCxnSpPr>
          <p:nvPr/>
        </p:nvCxnSpPr>
        <p:spPr bwMode="gray">
          <a:xfrm>
            <a:off x="7008812" y="2971800"/>
            <a:ext cx="0" cy="457200"/>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0" idx="4"/>
            <a:endCxn id="21" idx="0"/>
          </p:cNvCxnSpPr>
          <p:nvPr/>
        </p:nvCxnSpPr>
        <p:spPr bwMode="gray">
          <a:xfrm>
            <a:off x="7008812" y="3581400"/>
            <a:ext cx="0" cy="457200"/>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27" name="Slide Number Placeholder 26"/>
          <p:cNvSpPr>
            <a:spLocks noGrp="1"/>
          </p:cNvSpPr>
          <p:nvPr>
            <p:ph type="sldNum" sz="quarter" idx="4294967295"/>
          </p:nvPr>
        </p:nvSpPr>
        <p:spPr bwMode="gray">
          <a:xfrm>
            <a:off x="11276011" y="6556248"/>
            <a:ext cx="381661" cy="182880"/>
          </a:xfrm>
          <a:prstGeom prst="rect">
            <a:avLst/>
          </a:prstGeom>
        </p:spPr>
        <p:txBody>
          <a:bodyPr/>
          <a:lstStyle/>
          <a:p>
            <a:fld id="{C51EAA63-D034-42AE-91FA-B13B9518C7BE}" type="slidenum">
              <a:rPr lang="en-US" smtClean="0">
                <a:solidFill>
                  <a:srgbClr val="5F5F5F">
                    <a:lumMod val="60000"/>
                    <a:lumOff val="40000"/>
                  </a:srgbClr>
                </a:solidFill>
              </a:rPr>
              <a:pPr/>
              <a:t>32</a:t>
            </a:fld>
            <a:endParaRPr lang="en-US" dirty="0">
              <a:solidFill>
                <a:srgbClr val="5F5F5F">
                  <a:lumMod val="60000"/>
                  <a:lumOff val="40000"/>
                </a:srgbClr>
              </a:solidFill>
            </a:endParaRPr>
          </a:p>
        </p:txBody>
      </p:sp>
      <p:sp>
        <p:nvSpPr>
          <p:cNvPr id="102" name="Text Placeholder 101"/>
          <p:cNvSpPr>
            <a:spLocks noGrp="1"/>
          </p:cNvSpPr>
          <p:nvPr>
            <p:ph type="body" sz="quarter" idx="13"/>
          </p:nvPr>
        </p:nvSpPr>
        <p:spPr/>
        <p:txBody>
          <a:bodyPr/>
          <a:lstStyle/>
          <a:p>
            <a:r>
              <a:rPr lang="en-US" dirty="0" smtClean="0"/>
              <a:t>Business Drivers</a:t>
            </a:r>
            <a:endParaRPr lang="en-US" dirty="0"/>
          </a:p>
        </p:txBody>
      </p:sp>
      <p:cxnSp>
        <p:nvCxnSpPr>
          <p:cNvPr id="104" name="Straight Connector 103"/>
          <p:cNvCxnSpPr/>
          <p:nvPr/>
        </p:nvCxnSpPr>
        <p:spPr bwMode="gray">
          <a:xfrm flipH="1" flipV="1">
            <a:off x="1847661" y="3335729"/>
            <a:ext cx="2405725" cy="17993"/>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nvGrpSpPr>
          <p:cNvPr id="2" name="Group 23"/>
          <p:cNvGrpSpPr/>
          <p:nvPr/>
        </p:nvGrpSpPr>
        <p:grpSpPr bwMode="gray">
          <a:xfrm>
            <a:off x="4278847" y="2571301"/>
            <a:ext cx="642268" cy="1286713"/>
            <a:chOff x="8345860" y="484408"/>
            <a:chExt cx="342997" cy="703134"/>
          </a:xfrm>
        </p:grpSpPr>
        <p:sp>
          <p:nvSpPr>
            <p:cNvPr id="175" name="Freeform 1010"/>
            <p:cNvSpPr>
              <a:spLocks/>
            </p:cNvSpPr>
            <p:nvPr/>
          </p:nvSpPr>
          <p:spPr bwMode="gray">
            <a:xfrm>
              <a:off x="8345860" y="524425"/>
              <a:ext cx="342997" cy="611666"/>
            </a:xfrm>
            <a:custGeom>
              <a:avLst/>
              <a:gdLst/>
              <a:ahLst/>
              <a:cxnLst>
                <a:cxn ang="0">
                  <a:pos x="0" y="161"/>
                </a:cxn>
                <a:cxn ang="0">
                  <a:pos x="0" y="6"/>
                </a:cxn>
                <a:cxn ang="0">
                  <a:pos x="0" y="3"/>
                </a:cxn>
                <a:cxn ang="0">
                  <a:pos x="3" y="0"/>
                </a:cxn>
                <a:cxn ang="0">
                  <a:pos x="6" y="0"/>
                </a:cxn>
                <a:cxn ang="0">
                  <a:pos x="176" y="0"/>
                </a:cxn>
                <a:cxn ang="0">
                  <a:pos x="181" y="6"/>
                </a:cxn>
                <a:cxn ang="0">
                  <a:pos x="181" y="315"/>
                </a:cxn>
                <a:cxn ang="0">
                  <a:pos x="176" y="321"/>
                </a:cxn>
                <a:cxn ang="0">
                  <a:pos x="6" y="321"/>
                </a:cxn>
                <a:cxn ang="0">
                  <a:pos x="0" y="315"/>
                </a:cxn>
                <a:cxn ang="0">
                  <a:pos x="0" y="161"/>
                </a:cxn>
              </a:cxnLst>
              <a:rect l="0" t="0" r="r" b="b"/>
              <a:pathLst>
                <a:path w="181" h="321">
                  <a:moveTo>
                    <a:pt x="0" y="161"/>
                  </a:moveTo>
                  <a:cubicBezTo>
                    <a:pt x="0" y="109"/>
                    <a:pt x="0" y="57"/>
                    <a:pt x="0" y="6"/>
                  </a:cubicBezTo>
                  <a:cubicBezTo>
                    <a:pt x="0" y="5"/>
                    <a:pt x="0" y="4"/>
                    <a:pt x="0" y="3"/>
                  </a:cubicBezTo>
                  <a:cubicBezTo>
                    <a:pt x="0" y="1"/>
                    <a:pt x="1" y="0"/>
                    <a:pt x="3" y="0"/>
                  </a:cubicBezTo>
                  <a:cubicBezTo>
                    <a:pt x="4" y="0"/>
                    <a:pt x="5" y="0"/>
                    <a:pt x="6" y="0"/>
                  </a:cubicBezTo>
                  <a:cubicBezTo>
                    <a:pt x="62" y="0"/>
                    <a:pt x="119" y="0"/>
                    <a:pt x="176" y="0"/>
                  </a:cubicBezTo>
                  <a:cubicBezTo>
                    <a:pt x="181" y="0"/>
                    <a:pt x="181" y="1"/>
                    <a:pt x="181" y="6"/>
                  </a:cubicBezTo>
                  <a:cubicBezTo>
                    <a:pt x="181" y="109"/>
                    <a:pt x="181" y="212"/>
                    <a:pt x="181" y="315"/>
                  </a:cubicBezTo>
                  <a:cubicBezTo>
                    <a:pt x="181" y="320"/>
                    <a:pt x="181" y="321"/>
                    <a:pt x="176" y="321"/>
                  </a:cubicBezTo>
                  <a:cubicBezTo>
                    <a:pt x="119" y="321"/>
                    <a:pt x="62" y="321"/>
                    <a:pt x="6" y="321"/>
                  </a:cubicBezTo>
                  <a:cubicBezTo>
                    <a:pt x="1" y="321"/>
                    <a:pt x="0" y="320"/>
                    <a:pt x="0" y="315"/>
                  </a:cubicBezTo>
                  <a:cubicBezTo>
                    <a:pt x="0" y="264"/>
                    <a:pt x="0" y="212"/>
                    <a:pt x="0" y="1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76" name="Freeform 1011"/>
            <p:cNvSpPr>
              <a:spLocks/>
            </p:cNvSpPr>
            <p:nvPr/>
          </p:nvSpPr>
          <p:spPr bwMode="gray">
            <a:xfrm>
              <a:off x="8477343" y="1158957"/>
              <a:ext cx="80031" cy="28585"/>
            </a:xfrm>
            <a:custGeom>
              <a:avLst/>
              <a:gdLst/>
              <a:ahLst/>
              <a:cxnLst>
                <a:cxn ang="0">
                  <a:pos x="21" y="14"/>
                </a:cxn>
                <a:cxn ang="0">
                  <a:pos x="7" y="14"/>
                </a:cxn>
                <a:cxn ang="0">
                  <a:pos x="1" y="8"/>
                </a:cxn>
                <a:cxn ang="0">
                  <a:pos x="7" y="0"/>
                </a:cxn>
                <a:cxn ang="0">
                  <a:pos x="35" y="0"/>
                </a:cxn>
                <a:cxn ang="0">
                  <a:pos x="41" y="6"/>
                </a:cxn>
                <a:cxn ang="0">
                  <a:pos x="41" y="9"/>
                </a:cxn>
                <a:cxn ang="0">
                  <a:pos x="35" y="14"/>
                </a:cxn>
                <a:cxn ang="0">
                  <a:pos x="21" y="14"/>
                </a:cxn>
              </a:cxnLst>
              <a:rect l="0" t="0" r="r" b="b"/>
              <a:pathLst>
                <a:path w="41" h="15">
                  <a:moveTo>
                    <a:pt x="21" y="14"/>
                  </a:moveTo>
                  <a:cubicBezTo>
                    <a:pt x="16" y="14"/>
                    <a:pt x="12" y="14"/>
                    <a:pt x="7" y="14"/>
                  </a:cubicBezTo>
                  <a:cubicBezTo>
                    <a:pt x="3" y="14"/>
                    <a:pt x="1" y="12"/>
                    <a:pt x="1" y="8"/>
                  </a:cubicBezTo>
                  <a:cubicBezTo>
                    <a:pt x="0" y="3"/>
                    <a:pt x="2" y="0"/>
                    <a:pt x="7" y="0"/>
                  </a:cubicBezTo>
                  <a:cubicBezTo>
                    <a:pt x="16" y="0"/>
                    <a:pt x="26" y="0"/>
                    <a:pt x="35" y="0"/>
                  </a:cubicBezTo>
                  <a:cubicBezTo>
                    <a:pt x="38" y="0"/>
                    <a:pt x="41" y="2"/>
                    <a:pt x="41" y="6"/>
                  </a:cubicBezTo>
                  <a:cubicBezTo>
                    <a:pt x="41" y="7"/>
                    <a:pt x="41" y="8"/>
                    <a:pt x="41" y="9"/>
                  </a:cubicBezTo>
                  <a:cubicBezTo>
                    <a:pt x="40" y="12"/>
                    <a:pt x="38" y="14"/>
                    <a:pt x="35" y="14"/>
                  </a:cubicBezTo>
                  <a:cubicBezTo>
                    <a:pt x="30" y="15"/>
                    <a:pt x="25" y="14"/>
                    <a:pt x="21"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77" name="Freeform 1012"/>
            <p:cNvSpPr>
              <a:spLocks/>
            </p:cNvSpPr>
            <p:nvPr/>
          </p:nvSpPr>
          <p:spPr bwMode="gray">
            <a:xfrm>
              <a:off x="8477343" y="484408"/>
              <a:ext cx="80031" cy="11432"/>
            </a:xfrm>
            <a:custGeom>
              <a:avLst/>
              <a:gdLst/>
              <a:ahLst/>
              <a:cxnLst>
                <a:cxn ang="0">
                  <a:pos x="21" y="0"/>
                </a:cxn>
                <a:cxn ang="0">
                  <a:pos x="38" y="0"/>
                </a:cxn>
                <a:cxn ang="0">
                  <a:pos x="42" y="2"/>
                </a:cxn>
                <a:cxn ang="0">
                  <a:pos x="38" y="5"/>
                </a:cxn>
                <a:cxn ang="0">
                  <a:pos x="3" y="5"/>
                </a:cxn>
                <a:cxn ang="0">
                  <a:pos x="0" y="2"/>
                </a:cxn>
                <a:cxn ang="0">
                  <a:pos x="3" y="0"/>
                </a:cxn>
                <a:cxn ang="0">
                  <a:pos x="21" y="0"/>
                </a:cxn>
              </a:cxnLst>
              <a:rect l="0" t="0" r="r" b="b"/>
              <a:pathLst>
                <a:path w="42" h="5">
                  <a:moveTo>
                    <a:pt x="21" y="0"/>
                  </a:moveTo>
                  <a:cubicBezTo>
                    <a:pt x="27" y="0"/>
                    <a:pt x="32" y="0"/>
                    <a:pt x="38" y="0"/>
                  </a:cubicBezTo>
                  <a:cubicBezTo>
                    <a:pt x="40" y="0"/>
                    <a:pt x="42" y="0"/>
                    <a:pt x="42" y="2"/>
                  </a:cubicBezTo>
                  <a:cubicBezTo>
                    <a:pt x="42" y="4"/>
                    <a:pt x="40" y="5"/>
                    <a:pt x="38" y="5"/>
                  </a:cubicBezTo>
                  <a:cubicBezTo>
                    <a:pt x="27" y="5"/>
                    <a:pt x="15" y="5"/>
                    <a:pt x="3" y="5"/>
                  </a:cubicBezTo>
                  <a:cubicBezTo>
                    <a:pt x="1" y="5"/>
                    <a:pt x="0" y="4"/>
                    <a:pt x="0" y="2"/>
                  </a:cubicBezTo>
                  <a:cubicBezTo>
                    <a:pt x="0" y="0"/>
                    <a:pt x="1" y="0"/>
                    <a:pt x="3" y="0"/>
                  </a:cubicBezTo>
                  <a:cubicBezTo>
                    <a:pt x="9" y="0"/>
                    <a:pt x="15" y="0"/>
                    <a:pt x="21"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nvGrpSpPr>
          <p:cNvPr id="3" name="Group 244"/>
          <p:cNvGrpSpPr>
            <a:grpSpLocks noChangeAspect="1"/>
          </p:cNvGrpSpPr>
          <p:nvPr/>
        </p:nvGrpSpPr>
        <p:grpSpPr bwMode="gray">
          <a:xfrm>
            <a:off x="893921" y="3401870"/>
            <a:ext cx="115583" cy="118996"/>
            <a:chOff x="4210" y="1998"/>
            <a:chExt cx="121" cy="131"/>
          </a:xfrm>
        </p:grpSpPr>
        <p:sp>
          <p:nvSpPr>
            <p:cNvPr id="156" name="Freeform 248"/>
            <p:cNvSpPr>
              <a:spLocks noEditPoints="1"/>
            </p:cNvSpPr>
            <p:nvPr/>
          </p:nvSpPr>
          <p:spPr bwMode="gray">
            <a:xfrm>
              <a:off x="4210" y="1998"/>
              <a:ext cx="121" cy="55"/>
            </a:xfrm>
            <a:custGeom>
              <a:avLst/>
              <a:gdLst/>
              <a:ahLst/>
              <a:cxnLst>
                <a:cxn ang="0">
                  <a:pos x="1" y="40"/>
                </a:cxn>
                <a:cxn ang="0">
                  <a:pos x="1" y="25"/>
                </a:cxn>
                <a:cxn ang="0">
                  <a:pos x="9" y="13"/>
                </a:cxn>
                <a:cxn ang="0">
                  <a:pos x="36" y="5"/>
                </a:cxn>
                <a:cxn ang="0">
                  <a:pos x="143" y="5"/>
                </a:cxn>
                <a:cxn ang="0">
                  <a:pos x="170" y="13"/>
                </a:cxn>
                <a:cxn ang="0">
                  <a:pos x="178" y="25"/>
                </a:cxn>
                <a:cxn ang="0">
                  <a:pos x="178" y="56"/>
                </a:cxn>
                <a:cxn ang="0">
                  <a:pos x="170" y="69"/>
                </a:cxn>
                <a:cxn ang="0">
                  <a:pos x="137" y="77"/>
                </a:cxn>
                <a:cxn ang="0">
                  <a:pos x="43" y="77"/>
                </a:cxn>
                <a:cxn ang="0">
                  <a:pos x="12" y="70"/>
                </a:cxn>
                <a:cxn ang="0">
                  <a:pos x="1" y="55"/>
                </a:cxn>
                <a:cxn ang="0">
                  <a:pos x="1" y="40"/>
                </a:cxn>
                <a:cxn ang="0">
                  <a:pos x="169" y="22"/>
                </a:cxn>
                <a:cxn ang="0">
                  <a:pos x="169" y="20"/>
                </a:cxn>
                <a:cxn ang="0">
                  <a:pos x="152" y="15"/>
                </a:cxn>
                <a:cxn ang="0">
                  <a:pos x="75" y="10"/>
                </a:cxn>
                <a:cxn ang="0">
                  <a:pos x="20" y="17"/>
                </a:cxn>
                <a:cxn ang="0">
                  <a:pos x="10" y="21"/>
                </a:cxn>
                <a:cxn ang="0">
                  <a:pos x="10" y="22"/>
                </a:cxn>
                <a:cxn ang="0">
                  <a:pos x="16" y="25"/>
                </a:cxn>
                <a:cxn ang="0">
                  <a:pos x="31" y="29"/>
                </a:cxn>
                <a:cxn ang="0">
                  <a:pos x="144" y="30"/>
                </a:cxn>
                <a:cxn ang="0">
                  <a:pos x="169" y="22"/>
                </a:cxn>
                <a:cxn ang="0">
                  <a:pos x="122" y="53"/>
                </a:cxn>
                <a:cxn ang="0">
                  <a:pos x="123" y="54"/>
                </a:cxn>
                <a:cxn ang="0">
                  <a:pos x="162" y="47"/>
                </a:cxn>
                <a:cxn ang="0">
                  <a:pos x="166" y="41"/>
                </a:cxn>
                <a:cxn ang="0">
                  <a:pos x="159" y="39"/>
                </a:cxn>
                <a:cxn ang="0">
                  <a:pos x="143" y="43"/>
                </a:cxn>
                <a:cxn ang="0">
                  <a:pos x="119" y="45"/>
                </a:cxn>
                <a:cxn ang="0">
                  <a:pos x="115" y="49"/>
                </a:cxn>
                <a:cxn ang="0">
                  <a:pos x="120" y="53"/>
                </a:cxn>
                <a:cxn ang="0">
                  <a:pos x="122" y="53"/>
                </a:cxn>
              </a:cxnLst>
              <a:rect l="0" t="0" r="r" b="b"/>
              <a:pathLst>
                <a:path w="178" h="81">
                  <a:moveTo>
                    <a:pt x="1" y="40"/>
                  </a:moveTo>
                  <a:cubicBezTo>
                    <a:pt x="1" y="35"/>
                    <a:pt x="2" y="30"/>
                    <a:pt x="1" y="25"/>
                  </a:cubicBezTo>
                  <a:cubicBezTo>
                    <a:pt x="1" y="19"/>
                    <a:pt x="4" y="14"/>
                    <a:pt x="9" y="13"/>
                  </a:cubicBezTo>
                  <a:cubicBezTo>
                    <a:pt x="18" y="10"/>
                    <a:pt x="27" y="7"/>
                    <a:pt x="36" y="5"/>
                  </a:cubicBezTo>
                  <a:cubicBezTo>
                    <a:pt x="72" y="0"/>
                    <a:pt x="108" y="0"/>
                    <a:pt x="143" y="5"/>
                  </a:cubicBezTo>
                  <a:cubicBezTo>
                    <a:pt x="152" y="7"/>
                    <a:pt x="161" y="10"/>
                    <a:pt x="170" y="13"/>
                  </a:cubicBezTo>
                  <a:cubicBezTo>
                    <a:pt x="176" y="14"/>
                    <a:pt x="178" y="19"/>
                    <a:pt x="178" y="25"/>
                  </a:cubicBezTo>
                  <a:cubicBezTo>
                    <a:pt x="178" y="35"/>
                    <a:pt x="178" y="46"/>
                    <a:pt x="178" y="56"/>
                  </a:cubicBezTo>
                  <a:cubicBezTo>
                    <a:pt x="178" y="62"/>
                    <a:pt x="176" y="67"/>
                    <a:pt x="170" y="69"/>
                  </a:cubicBezTo>
                  <a:cubicBezTo>
                    <a:pt x="159" y="72"/>
                    <a:pt x="148" y="75"/>
                    <a:pt x="137" y="77"/>
                  </a:cubicBezTo>
                  <a:cubicBezTo>
                    <a:pt x="105" y="81"/>
                    <a:pt x="74" y="81"/>
                    <a:pt x="43" y="77"/>
                  </a:cubicBezTo>
                  <a:cubicBezTo>
                    <a:pt x="32" y="76"/>
                    <a:pt x="22" y="73"/>
                    <a:pt x="12" y="70"/>
                  </a:cubicBezTo>
                  <a:cubicBezTo>
                    <a:pt x="4" y="68"/>
                    <a:pt x="0" y="63"/>
                    <a:pt x="1" y="55"/>
                  </a:cubicBezTo>
                  <a:cubicBezTo>
                    <a:pt x="2" y="50"/>
                    <a:pt x="1" y="45"/>
                    <a:pt x="1" y="40"/>
                  </a:cubicBezTo>
                  <a:close/>
                  <a:moveTo>
                    <a:pt x="169" y="22"/>
                  </a:moveTo>
                  <a:cubicBezTo>
                    <a:pt x="169" y="21"/>
                    <a:pt x="169" y="21"/>
                    <a:pt x="169" y="20"/>
                  </a:cubicBezTo>
                  <a:cubicBezTo>
                    <a:pt x="163" y="18"/>
                    <a:pt x="158" y="16"/>
                    <a:pt x="152" y="15"/>
                  </a:cubicBezTo>
                  <a:cubicBezTo>
                    <a:pt x="127" y="9"/>
                    <a:pt x="101" y="9"/>
                    <a:pt x="75" y="10"/>
                  </a:cubicBezTo>
                  <a:cubicBezTo>
                    <a:pt x="57" y="10"/>
                    <a:pt x="38" y="12"/>
                    <a:pt x="20" y="17"/>
                  </a:cubicBezTo>
                  <a:cubicBezTo>
                    <a:pt x="17" y="18"/>
                    <a:pt x="13" y="19"/>
                    <a:pt x="10" y="21"/>
                  </a:cubicBezTo>
                  <a:cubicBezTo>
                    <a:pt x="10" y="21"/>
                    <a:pt x="10" y="22"/>
                    <a:pt x="10" y="22"/>
                  </a:cubicBezTo>
                  <a:cubicBezTo>
                    <a:pt x="12" y="23"/>
                    <a:pt x="14" y="24"/>
                    <a:pt x="16" y="25"/>
                  </a:cubicBezTo>
                  <a:cubicBezTo>
                    <a:pt x="21" y="26"/>
                    <a:pt x="25" y="28"/>
                    <a:pt x="31" y="29"/>
                  </a:cubicBezTo>
                  <a:cubicBezTo>
                    <a:pt x="68" y="35"/>
                    <a:pt x="106" y="35"/>
                    <a:pt x="144" y="30"/>
                  </a:cubicBezTo>
                  <a:cubicBezTo>
                    <a:pt x="153" y="28"/>
                    <a:pt x="161" y="27"/>
                    <a:pt x="169" y="22"/>
                  </a:cubicBezTo>
                  <a:close/>
                  <a:moveTo>
                    <a:pt x="122" y="53"/>
                  </a:moveTo>
                  <a:cubicBezTo>
                    <a:pt x="122" y="53"/>
                    <a:pt x="123" y="54"/>
                    <a:pt x="123" y="54"/>
                  </a:cubicBezTo>
                  <a:cubicBezTo>
                    <a:pt x="136" y="52"/>
                    <a:pt x="149" y="49"/>
                    <a:pt x="162" y="47"/>
                  </a:cubicBezTo>
                  <a:cubicBezTo>
                    <a:pt x="164" y="46"/>
                    <a:pt x="167" y="44"/>
                    <a:pt x="166" y="41"/>
                  </a:cubicBezTo>
                  <a:cubicBezTo>
                    <a:pt x="165" y="37"/>
                    <a:pt x="162" y="38"/>
                    <a:pt x="159" y="39"/>
                  </a:cubicBezTo>
                  <a:cubicBezTo>
                    <a:pt x="154" y="40"/>
                    <a:pt x="148" y="42"/>
                    <a:pt x="143" y="43"/>
                  </a:cubicBezTo>
                  <a:cubicBezTo>
                    <a:pt x="135" y="44"/>
                    <a:pt x="127" y="44"/>
                    <a:pt x="119" y="45"/>
                  </a:cubicBezTo>
                  <a:cubicBezTo>
                    <a:pt x="118" y="46"/>
                    <a:pt x="116" y="48"/>
                    <a:pt x="115" y="49"/>
                  </a:cubicBezTo>
                  <a:cubicBezTo>
                    <a:pt x="117" y="50"/>
                    <a:pt x="118" y="52"/>
                    <a:pt x="120" y="53"/>
                  </a:cubicBezTo>
                  <a:cubicBezTo>
                    <a:pt x="120" y="53"/>
                    <a:pt x="121" y="53"/>
                    <a:pt x="122" y="5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57" name="Freeform 249"/>
            <p:cNvSpPr>
              <a:spLocks noEditPoints="1"/>
            </p:cNvSpPr>
            <p:nvPr/>
          </p:nvSpPr>
          <p:spPr bwMode="gray">
            <a:xfrm>
              <a:off x="4211" y="2049"/>
              <a:ext cx="120" cy="42"/>
            </a:xfrm>
            <a:custGeom>
              <a:avLst/>
              <a:gdLst/>
              <a:ahLst/>
              <a:cxnLst>
                <a:cxn ang="0">
                  <a:pos x="0" y="0"/>
                </a:cxn>
                <a:cxn ang="0">
                  <a:pos x="60" y="14"/>
                </a:cxn>
                <a:cxn ang="0">
                  <a:pos x="142" y="12"/>
                </a:cxn>
                <a:cxn ang="0">
                  <a:pos x="177" y="0"/>
                </a:cxn>
                <a:cxn ang="0">
                  <a:pos x="177" y="5"/>
                </a:cxn>
                <a:cxn ang="0">
                  <a:pos x="177" y="38"/>
                </a:cxn>
                <a:cxn ang="0">
                  <a:pos x="170" y="49"/>
                </a:cxn>
                <a:cxn ang="0">
                  <a:pos x="136" y="58"/>
                </a:cxn>
                <a:cxn ang="0">
                  <a:pos x="41" y="58"/>
                </a:cxn>
                <a:cxn ang="0">
                  <a:pos x="11" y="51"/>
                </a:cxn>
                <a:cxn ang="0">
                  <a:pos x="0" y="35"/>
                </a:cxn>
                <a:cxn ang="0">
                  <a:pos x="0" y="0"/>
                </a:cxn>
                <a:cxn ang="0">
                  <a:pos x="123" y="34"/>
                </a:cxn>
                <a:cxn ang="0">
                  <a:pos x="135" y="33"/>
                </a:cxn>
                <a:cxn ang="0">
                  <a:pos x="162" y="27"/>
                </a:cxn>
                <a:cxn ang="0">
                  <a:pos x="165" y="22"/>
                </a:cxn>
                <a:cxn ang="0">
                  <a:pos x="160" y="19"/>
                </a:cxn>
                <a:cxn ang="0">
                  <a:pos x="121" y="26"/>
                </a:cxn>
                <a:cxn ang="0">
                  <a:pos x="114" y="30"/>
                </a:cxn>
                <a:cxn ang="0">
                  <a:pos x="123" y="34"/>
                </a:cxn>
              </a:cxnLst>
              <a:rect l="0" t="0" r="r" b="b"/>
              <a:pathLst>
                <a:path w="177" h="62">
                  <a:moveTo>
                    <a:pt x="0" y="0"/>
                  </a:moveTo>
                  <a:cubicBezTo>
                    <a:pt x="19" y="12"/>
                    <a:pt x="39" y="13"/>
                    <a:pt x="60" y="14"/>
                  </a:cubicBezTo>
                  <a:cubicBezTo>
                    <a:pt x="87" y="16"/>
                    <a:pt x="115" y="16"/>
                    <a:pt x="142" y="12"/>
                  </a:cubicBezTo>
                  <a:cubicBezTo>
                    <a:pt x="154" y="10"/>
                    <a:pt x="166" y="8"/>
                    <a:pt x="177" y="0"/>
                  </a:cubicBezTo>
                  <a:cubicBezTo>
                    <a:pt x="177" y="2"/>
                    <a:pt x="177" y="3"/>
                    <a:pt x="177" y="5"/>
                  </a:cubicBezTo>
                  <a:cubicBezTo>
                    <a:pt x="177" y="16"/>
                    <a:pt x="177" y="27"/>
                    <a:pt x="177" y="38"/>
                  </a:cubicBezTo>
                  <a:cubicBezTo>
                    <a:pt x="177" y="43"/>
                    <a:pt x="175" y="47"/>
                    <a:pt x="170" y="49"/>
                  </a:cubicBezTo>
                  <a:cubicBezTo>
                    <a:pt x="159" y="55"/>
                    <a:pt x="148" y="56"/>
                    <a:pt x="136" y="58"/>
                  </a:cubicBezTo>
                  <a:cubicBezTo>
                    <a:pt x="105" y="62"/>
                    <a:pt x="73" y="62"/>
                    <a:pt x="41" y="58"/>
                  </a:cubicBezTo>
                  <a:cubicBezTo>
                    <a:pt x="31" y="56"/>
                    <a:pt x="21" y="54"/>
                    <a:pt x="11" y="51"/>
                  </a:cubicBezTo>
                  <a:cubicBezTo>
                    <a:pt x="2" y="48"/>
                    <a:pt x="0" y="45"/>
                    <a:pt x="0" y="35"/>
                  </a:cubicBezTo>
                  <a:cubicBezTo>
                    <a:pt x="0" y="24"/>
                    <a:pt x="0" y="12"/>
                    <a:pt x="0" y="0"/>
                  </a:cubicBezTo>
                  <a:close/>
                  <a:moveTo>
                    <a:pt x="123" y="34"/>
                  </a:moveTo>
                  <a:cubicBezTo>
                    <a:pt x="126" y="33"/>
                    <a:pt x="131" y="33"/>
                    <a:pt x="135" y="33"/>
                  </a:cubicBezTo>
                  <a:cubicBezTo>
                    <a:pt x="144" y="31"/>
                    <a:pt x="153" y="29"/>
                    <a:pt x="162" y="27"/>
                  </a:cubicBezTo>
                  <a:cubicBezTo>
                    <a:pt x="163" y="26"/>
                    <a:pt x="164" y="23"/>
                    <a:pt x="165" y="22"/>
                  </a:cubicBezTo>
                  <a:cubicBezTo>
                    <a:pt x="163" y="21"/>
                    <a:pt x="161" y="19"/>
                    <a:pt x="160" y="19"/>
                  </a:cubicBezTo>
                  <a:cubicBezTo>
                    <a:pt x="147" y="21"/>
                    <a:pt x="134" y="24"/>
                    <a:pt x="121" y="26"/>
                  </a:cubicBezTo>
                  <a:cubicBezTo>
                    <a:pt x="118" y="26"/>
                    <a:pt x="114" y="25"/>
                    <a:pt x="114" y="30"/>
                  </a:cubicBezTo>
                  <a:cubicBezTo>
                    <a:pt x="115" y="35"/>
                    <a:pt x="119" y="33"/>
                    <a:pt x="123"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58" name="Freeform 250"/>
            <p:cNvSpPr>
              <a:spLocks noEditPoints="1"/>
            </p:cNvSpPr>
            <p:nvPr/>
          </p:nvSpPr>
          <p:spPr bwMode="gray">
            <a:xfrm>
              <a:off x="4211" y="2087"/>
              <a:ext cx="120" cy="42"/>
            </a:xfrm>
            <a:custGeom>
              <a:avLst/>
              <a:gdLst/>
              <a:ahLst/>
              <a:cxnLst>
                <a:cxn ang="0">
                  <a:pos x="0" y="0"/>
                </a:cxn>
                <a:cxn ang="0">
                  <a:pos x="48" y="13"/>
                </a:cxn>
                <a:cxn ang="0">
                  <a:pos x="137" y="12"/>
                </a:cxn>
                <a:cxn ang="0">
                  <a:pos x="161" y="7"/>
                </a:cxn>
                <a:cxn ang="0">
                  <a:pos x="177" y="0"/>
                </a:cxn>
                <a:cxn ang="0">
                  <a:pos x="177" y="11"/>
                </a:cxn>
                <a:cxn ang="0">
                  <a:pos x="177" y="37"/>
                </a:cxn>
                <a:cxn ang="0">
                  <a:pos x="169" y="49"/>
                </a:cxn>
                <a:cxn ang="0">
                  <a:pos x="145" y="56"/>
                </a:cxn>
                <a:cxn ang="0">
                  <a:pos x="28" y="55"/>
                </a:cxn>
                <a:cxn ang="0">
                  <a:pos x="8" y="49"/>
                </a:cxn>
                <a:cxn ang="0">
                  <a:pos x="0" y="37"/>
                </a:cxn>
                <a:cxn ang="0">
                  <a:pos x="0" y="0"/>
                </a:cxn>
                <a:cxn ang="0">
                  <a:pos x="123" y="33"/>
                </a:cxn>
                <a:cxn ang="0">
                  <a:pos x="123" y="35"/>
                </a:cxn>
                <a:cxn ang="0">
                  <a:pos x="161" y="27"/>
                </a:cxn>
                <a:cxn ang="0">
                  <a:pos x="165" y="21"/>
                </a:cxn>
                <a:cxn ang="0">
                  <a:pos x="159" y="19"/>
                </a:cxn>
                <a:cxn ang="0">
                  <a:pos x="143" y="23"/>
                </a:cxn>
                <a:cxn ang="0">
                  <a:pos x="118" y="26"/>
                </a:cxn>
                <a:cxn ang="0">
                  <a:pos x="114" y="30"/>
                </a:cxn>
                <a:cxn ang="0">
                  <a:pos x="118" y="33"/>
                </a:cxn>
                <a:cxn ang="0">
                  <a:pos x="123" y="33"/>
                </a:cxn>
              </a:cxnLst>
              <a:rect l="0" t="0" r="r" b="b"/>
              <a:pathLst>
                <a:path w="177" h="62">
                  <a:moveTo>
                    <a:pt x="0" y="0"/>
                  </a:moveTo>
                  <a:cubicBezTo>
                    <a:pt x="15" y="10"/>
                    <a:pt x="32" y="11"/>
                    <a:pt x="48" y="13"/>
                  </a:cubicBezTo>
                  <a:cubicBezTo>
                    <a:pt x="78" y="16"/>
                    <a:pt x="107" y="16"/>
                    <a:pt x="137" y="12"/>
                  </a:cubicBezTo>
                  <a:cubicBezTo>
                    <a:pt x="145" y="11"/>
                    <a:pt x="153" y="9"/>
                    <a:pt x="161" y="7"/>
                  </a:cubicBezTo>
                  <a:cubicBezTo>
                    <a:pt x="166" y="6"/>
                    <a:pt x="171" y="3"/>
                    <a:pt x="177" y="0"/>
                  </a:cubicBezTo>
                  <a:cubicBezTo>
                    <a:pt x="177" y="4"/>
                    <a:pt x="177" y="7"/>
                    <a:pt x="177" y="11"/>
                  </a:cubicBezTo>
                  <a:cubicBezTo>
                    <a:pt x="177" y="19"/>
                    <a:pt x="177" y="28"/>
                    <a:pt x="177" y="37"/>
                  </a:cubicBezTo>
                  <a:cubicBezTo>
                    <a:pt x="177" y="43"/>
                    <a:pt x="175" y="47"/>
                    <a:pt x="169" y="49"/>
                  </a:cubicBezTo>
                  <a:cubicBezTo>
                    <a:pt x="161" y="52"/>
                    <a:pt x="153" y="55"/>
                    <a:pt x="145" y="56"/>
                  </a:cubicBezTo>
                  <a:cubicBezTo>
                    <a:pt x="106" y="62"/>
                    <a:pt x="67" y="62"/>
                    <a:pt x="28" y="55"/>
                  </a:cubicBezTo>
                  <a:cubicBezTo>
                    <a:pt x="21" y="54"/>
                    <a:pt x="14" y="52"/>
                    <a:pt x="8" y="49"/>
                  </a:cubicBezTo>
                  <a:cubicBezTo>
                    <a:pt x="3" y="47"/>
                    <a:pt x="0" y="43"/>
                    <a:pt x="0" y="37"/>
                  </a:cubicBezTo>
                  <a:cubicBezTo>
                    <a:pt x="1" y="25"/>
                    <a:pt x="0" y="13"/>
                    <a:pt x="0" y="0"/>
                  </a:cubicBezTo>
                  <a:close/>
                  <a:moveTo>
                    <a:pt x="123" y="33"/>
                  </a:moveTo>
                  <a:cubicBezTo>
                    <a:pt x="123" y="34"/>
                    <a:pt x="123" y="34"/>
                    <a:pt x="123" y="35"/>
                  </a:cubicBezTo>
                  <a:cubicBezTo>
                    <a:pt x="136" y="32"/>
                    <a:pt x="148" y="30"/>
                    <a:pt x="161" y="27"/>
                  </a:cubicBezTo>
                  <a:cubicBezTo>
                    <a:pt x="164" y="26"/>
                    <a:pt x="166" y="25"/>
                    <a:pt x="165" y="21"/>
                  </a:cubicBezTo>
                  <a:cubicBezTo>
                    <a:pt x="164" y="18"/>
                    <a:pt x="161" y="19"/>
                    <a:pt x="159" y="19"/>
                  </a:cubicBezTo>
                  <a:cubicBezTo>
                    <a:pt x="153" y="21"/>
                    <a:pt x="148" y="22"/>
                    <a:pt x="143" y="23"/>
                  </a:cubicBezTo>
                  <a:cubicBezTo>
                    <a:pt x="135" y="24"/>
                    <a:pt x="126" y="25"/>
                    <a:pt x="118" y="26"/>
                  </a:cubicBezTo>
                  <a:cubicBezTo>
                    <a:pt x="117" y="26"/>
                    <a:pt x="115" y="29"/>
                    <a:pt x="114" y="30"/>
                  </a:cubicBezTo>
                  <a:cubicBezTo>
                    <a:pt x="116" y="31"/>
                    <a:pt x="117" y="33"/>
                    <a:pt x="118" y="33"/>
                  </a:cubicBezTo>
                  <a:cubicBezTo>
                    <a:pt x="120" y="34"/>
                    <a:pt x="121" y="33"/>
                    <a:pt x="123"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59" name="Freeform 251"/>
            <p:cNvSpPr>
              <a:spLocks/>
            </p:cNvSpPr>
            <p:nvPr/>
          </p:nvSpPr>
          <p:spPr bwMode="gray">
            <a:xfrm>
              <a:off x="4217" y="2004"/>
              <a:ext cx="108" cy="18"/>
            </a:xfrm>
            <a:custGeom>
              <a:avLst/>
              <a:gdLst/>
              <a:ahLst/>
              <a:cxnLst>
                <a:cxn ang="0">
                  <a:pos x="159" y="13"/>
                </a:cxn>
                <a:cxn ang="0">
                  <a:pos x="134" y="21"/>
                </a:cxn>
                <a:cxn ang="0">
                  <a:pos x="21" y="20"/>
                </a:cxn>
                <a:cxn ang="0">
                  <a:pos x="6" y="16"/>
                </a:cxn>
                <a:cxn ang="0">
                  <a:pos x="0" y="13"/>
                </a:cxn>
                <a:cxn ang="0">
                  <a:pos x="0" y="12"/>
                </a:cxn>
                <a:cxn ang="0">
                  <a:pos x="10" y="8"/>
                </a:cxn>
                <a:cxn ang="0">
                  <a:pos x="65" y="1"/>
                </a:cxn>
                <a:cxn ang="0">
                  <a:pos x="142" y="6"/>
                </a:cxn>
                <a:cxn ang="0">
                  <a:pos x="159" y="11"/>
                </a:cxn>
                <a:cxn ang="0">
                  <a:pos x="159" y="13"/>
                </a:cxn>
              </a:cxnLst>
              <a:rect l="0" t="0" r="r" b="b"/>
              <a:pathLst>
                <a:path w="159" h="26">
                  <a:moveTo>
                    <a:pt x="159" y="13"/>
                  </a:moveTo>
                  <a:cubicBezTo>
                    <a:pt x="151" y="18"/>
                    <a:pt x="143" y="19"/>
                    <a:pt x="134" y="21"/>
                  </a:cubicBezTo>
                  <a:cubicBezTo>
                    <a:pt x="96" y="26"/>
                    <a:pt x="58" y="26"/>
                    <a:pt x="21" y="20"/>
                  </a:cubicBezTo>
                  <a:cubicBezTo>
                    <a:pt x="15" y="19"/>
                    <a:pt x="11" y="17"/>
                    <a:pt x="6" y="16"/>
                  </a:cubicBezTo>
                  <a:cubicBezTo>
                    <a:pt x="4" y="15"/>
                    <a:pt x="2" y="14"/>
                    <a:pt x="0" y="13"/>
                  </a:cubicBezTo>
                  <a:cubicBezTo>
                    <a:pt x="0" y="13"/>
                    <a:pt x="0" y="12"/>
                    <a:pt x="0" y="12"/>
                  </a:cubicBezTo>
                  <a:cubicBezTo>
                    <a:pt x="3" y="10"/>
                    <a:pt x="7" y="9"/>
                    <a:pt x="10" y="8"/>
                  </a:cubicBezTo>
                  <a:cubicBezTo>
                    <a:pt x="28" y="3"/>
                    <a:pt x="47" y="1"/>
                    <a:pt x="65" y="1"/>
                  </a:cubicBezTo>
                  <a:cubicBezTo>
                    <a:pt x="91" y="0"/>
                    <a:pt x="117" y="0"/>
                    <a:pt x="142" y="6"/>
                  </a:cubicBezTo>
                  <a:cubicBezTo>
                    <a:pt x="148" y="7"/>
                    <a:pt x="153" y="9"/>
                    <a:pt x="159" y="11"/>
                  </a:cubicBezTo>
                  <a:cubicBezTo>
                    <a:pt x="159" y="12"/>
                    <a:pt x="159" y="12"/>
                    <a:pt x="159" y="13"/>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60" name="Freeform 252"/>
            <p:cNvSpPr>
              <a:spLocks/>
            </p:cNvSpPr>
            <p:nvPr/>
          </p:nvSpPr>
          <p:spPr bwMode="gray">
            <a:xfrm>
              <a:off x="4288" y="2023"/>
              <a:ext cx="35" cy="12"/>
            </a:xfrm>
            <a:custGeom>
              <a:avLst/>
              <a:gdLst/>
              <a:ahLst/>
              <a:cxnLst>
                <a:cxn ang="0">
                  <a:pos x="7" y="16"/>
                </a:cxn>
                <a:cxn ang="0">
                  <a:pos x="5" y="16"/>
                </a:cxn>
                <a:cxn ang="0">
                  <a:pos x="0" y="12"/>
                </a:cxn>
                <a:cxn ang="0">
                  <a:pos x="4" y="8"/>
                </a:cxn>
                <a:cxn ang="0">
                  <a:pos x="28" y="6"/>
                </a:cxn>
                <a:cxn ang="0">
                  <a:pos x="44" y="2"/>
                </a:cxn>
                <a:cxn ang="0">
                  <a:pos x="51" y="4"/>
                </a:cxn>
                <a:cxn ang="0">
                  <a:pos x="47" y="10"/>
                </a:cxn>
                <a:cxn ang="0">
                  <a:pos x="8" y="17"/>
                </a:cxn>
                <a:cxn ang="0">
                  <a:pos x="7" y="16"/>
                </a:cxn>
              </a:cxnLst>
              <a:rect l="0" t="0" r="r" b="b"/>
              <a:pathLst>
                <a:path w="52" h="17">
                  <a:moveTo>
                    <a:pt x="7" y="16"/>
                  </a:moveTo>
                  <a:cubicBezTo>
                    <a:pt x="6" y="16"/>
                    <a:pt x="5" y="16"/>
                    <a:pt x="5" y="16"/>
                  </a:cubicBezTo>
                  <a:cubicBezTo>
                    <a:pt x="3" y="15"/>
                    <a:pt x="2" y="13"/>
                    <a:pt x="0" y="12"/>
                  </a:cubicBezTo>
                  <a:cubicBezTo>
                    <a:pt x="1" y="11"/>
                    <a:pt x="3" y="9"/>
                    <a:pt x="4" y="8"/>
                  </a:cubicBezTo>
                  <a:cubicBezTo>
                    <a:pt x="12" y="7"/>
                    <a:pt x="20" y="7"/>
                    <a:pt x="28" y="6"/>
                  </a:cubicBezTo>
                  <a:cubicBezTo>
                    <a:pt x="33" y="5"/>
                    <a:pt x="39" y="3"/>
                    <a:pt x="44" y="2"/>
                  </a:cubicBezTo>
                  <a:cubicBezTo>
                    <a:pt x="47" y="1"/>
                    <a:pt x="50" y="0"/>
                    <a:pt x="51" y="4"/>
                  </a:cubicBezTo>
                  <a:cubicBezTo>
                    <a:pt x="52" y="7"/>
                    <a:pt x="49" y="9"/>
                    <a:pt x="47" y="10"/>
                  </a:cubicBezTo>
                  <a:cubicBezTo>
                    <a:pt x="34" y="12"/>
                    <a:pt x="21" y="15"/>
                    <a:pt x="8" y="17"/>
                  </a:cubicBezTo>
                  <a:cubicBezTo>
                    <a:pt x="8" y="17"/>
                    <a:pt x="7" y="16"/>
                    <a:pt x="7" y="16"/>
                  </a:cubicBezTo>
                  <a:close/>
                </a:path>
              </a:pathLst>
            </a:custGeom>
            <a:ln>
              <a:headEnd/>
              <a:tailEn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1" name="Freeform 253"/>
            <p:cNvSpPr>
              <a:spLocks/>
            </p:cNvSpPr>
            <p:nvPr/>
          </p:nvSpPr>
          <p:spPr bwMode="gray">
            <a:xfrm>
              <a:off x="4288" y="2062"/>
              <a:ext cx="35" cy="11"/>
            </a:xfrm>
            <a:custGeom>
              <a:avLst/>
              <a:gdLst/>
              <a:ahLst/>
              <a:cxnLst>
                <a:cxn ang="0">
                  <a:pos x="9" y="15"/>
                </a:cxn>
                <a:cxn ang="0">
                  <a:pos x="0" y="11"/>
                </a:cxn>
                <a:cxn ang="0">
                  <a:pos x="7" y="7"/>
                </a:cxn>
                <a:cxn ang="0">
                  <a:pos x="46" y="0"/>
                </a:cxn>
                <a:cxn ang="0">
                  <a:pos x="51" y="3"/>
                </a:cxn>
                <a:cxn ang="0">
                  <a:pos x="48" y="8"/>
                </a:cxn>
                <a:cxn ang="0">
                  <a:pos x="21" y="14"/>
                </a:cxn>
                <a:cxn ang="0">
                  <a:pos x="9" y="15"/>
                </a:cxn>
              </a:cxnLst>
              <a:rect l="0" t="0" r="r" b="b"/>
              <a:pathLst>
                <a:path w="51" h="16">
                  <a:moveTo>
                    <a:pt x="9" y="15"/>
                  </a:moveTo>
                  <a:cubicBezTo>
                    <a:pt x="5" y="14"/>
                    <a:pt x="1" y="16"/>
                    <a:pt x="0" y="11"/>
                  </a:cubicBezTo>
                  <a:cubicBezTo>
                    <a:pt x="0" y="6"/>
                    <a:pt x="4" y="7"/>
                    <a:pt x="7" y="7"/>
                  </a:cubicBezTo>
                  <a:cubicBezTo>
                    <a:pt x="20" y="5"/>
                    <a:pt x="33" y="2"/>
                    <a:pt x="46" y="0"/>
                  </a:cubicBezTo>
                  <a:cubicBezTo>
                    <a:pt x="47" y="0"/>
                    <a:pt x="49" y="2"/>
                    <a:pt x="51" y="3"/>
                  </a:cubicBezTo>
                  <a:cubicBezTo>
                    <a:pt x="50" y="4"/>
                    <a:pt x="49" y="7"/>
                    <a:pt x="48" y="8"/>
                  </a:cubicBezTo>
                  <a:cubicBezTo>
                    <a:pt x="39" y="10"/>
                    <a:pt x="30" y="12"/>
                    <a:pt x="21" y="14"/>
                  </a:cubicBezTo>
                  <a:cubicBezTo>
                    <a:pt x="17" y="14"/>
                    <a:pt x="12" y="14"/>
                    <a:pt x="9" y="15"/>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62" name="Freeform 254"/>
            <p:cNvSpPr>
              <a:spLocks/>
            </p:cNvSpPr>
            <p:nvPr/>
          </p:nvSpPr>
          <p:spPr bwMode="gray">
            <a:xfrm>
              <a:off x="4288" y="2099"/>
              <a:ext cx="35" cy="11"/>
            </a:xfrm>
            <a:custGeom>
              <a:avLst/>
              <a:gdLst/>
              <a:ahLst/>
              <a:cxnLst>
                <a:cxn ang="0">
                  <a:pos x="9" y="15"/>
                </a:cxn>
                <a:cxn ang="0">
                  <a:pos x="4" y="15"/>
                </a:cxn>
                <a:cxn ang="0">
                  <a:pos x="0" y="12"/>
                </a:cxn>
                <a:cxn ang="0">
                  <a:pos x="4" y="8"/>
                </a:cxn>
                <a:cxn ang="0">
                  <a:pos x="29" y="5"/>
                </a:cxn>
                <a:cxn ang="0">
                  <a:pos x="45" y="1"/>
                </a:cxn>
                <a:cxn ang="0">
                  <a:pos x="51" y="3"/>
                </a:cxn>
                <a:cxn ang="0">
                  <a:pos x="47" y="9"/>
                </a:cxn>
                <a:cxn ang="0">
                  <a:pos x="9" y="17"/>
                </a:cxn>
                <a:cxn ang="0">
                  <a:pos x="9" y="15"/>
                </a:cxn>
              </a:cxnLst>
              <a:rect l="0" t="0" r="r" b="b"/>
              <a:pathLst>
                <a:path w="52" h="17">
                  <a:moveTo>
                    <a:pt x="9" y="15"/>
                  </a:moveTo>
                  <a:cubicBezTo>
                    <a:pt x="7" y="15"/>
                    <a:pt x="6" y="16"/>
                    <a:pt x="4" y="15"/>
                  </a:cubicBezTo>
                  <a:cubicBezTo>
                    <a:pt x="3" y="15"/>
                    <a:pt x="2" y="13"/>
                    <a:pt x="0" y="12"/>
                  </a:cubicBezTo>
                  <a:cubicBezTo>
                    <a:pt x="1" y="11"/>
                    <a:pt x="3" y="8"/>
                    <a:pt x="4" y="8"/>
                  </a:cubicBezTo>
                  <a:cubicBezTo>
                    <a:pt x="12" y="7"/>
                    <a:pt x="21" y="6"/>
                    <a:pt x="29" y="5"/>
                  </a:cubicBezTo>
                  <a:cubicBezTo>
                    <a:pt x="34" y="4"/>
                    <a:pt x="39" y="3"/>
                    <a:pt x="45" y="1"/>
                  </a:cubicBezTo>
                  <a:cubicBezTo>
                    <a:pt x="47" y="1"/>
                    <a:pt x="50" y="0"/>
                    <a:pt x="51" y="3"/>
                  </a:cubicBezTo>
                  <a:cubicBezTo>
                    <a:pt x="52" y="7"/>
                    <a:pt x="50" y="8"/>
                    <a:pt x="47" y="9"/>
                  </a:cubicBezTo>
                  <a:cubicBezTo>
                    <a:pt x="34" y="12"/>
                    <a:pt x="22" y="14"/>
                    <a:pt x="9" y="17"/>
                  </a:cubicBezTo>
                  <a:cubicBezTo>
                    <a:pt x="9" y="16"/>
                    <a:pt x="9" y="16"/>
                    <a:pt x="9" y="15"/>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sp>
        <p:nvSpPr>
          <p:cNvPr id="138" name="AutoShape 48"/>
          <p:cNvSpPr>
            <a:spLocks noChangeAspect="1" noChangeArrowheads="1" noTextEdit="1"/>
          </p:cNvSpPr>
          <p:nvPr/>
        </p:nvSpPr>
        <p:spPr bwMode="gray">
          <a:xfrm>
            <a:off x="4570121" y="3122796"/>
            <a:ext cx="1318375" cy="7522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16" name="Oval 115"/>
          <p:cNvSpPr/>
          <p:nvPr/>
        </p:nvSpPr>
        <p:spPr bwMode="gray">
          <a:xfrm>
            <a:off x="1801541" y="2346617"/>
            <a:ext cx="49954" cy="47503"/>
          </a:xfrm>
          <a:prstGeom prst="ellipse">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17" name="AutoShape 18"/>
          <p:cNvSpPr>
            <a:spLocks noChangeAspect="1" noChangeArrowheads="1" noTextEdit="1"/>
          </p:cNvSpPr>
          <p:nvPr/>
        </p:nvSpPr>
        <p:spPr bwMode="gray">
          <a:xfrm>
            <a:off x="2741612" y="5791200"/>
            <a:ext cx="657215" cy="6249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19" name="Oval 118"/>
          <p:cNvSpPr/>
          <p:nvPr/>
        </p:nvSpPr>
        <p:spPr bwMode="gray">
          <a:xfrm>
            <a:off x="1801541" y="3309888"/>
            <a:ext cx="49954" cy="47503"/>
          </a:xfrm>
          <a:prstGeom prst="ellipse">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20" name="Oval 119"/>
          <p:cNvSpPr/>
          <p:nvPr/>
        </p:nvSpPr>
        <p:spPr bwMode="gray">
          <a:xfrm>
            <a:off x="1801541" y="4417650"/>
            <a:ext cx="49954" cy="47503"/>
          </a:xfrm>
          <a:prstGeom prst="ellipse">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nvGrpSpPr>
          <p:cNvPr id="5" name="Group 205"/>
          <p:cNvGrpSpPr/>
          <p:nvPr/>
        </p:nvGrpSpPr>
        <p:grpSpPr>
          <a:xfrm>
            <a:off x="4875212" y="2667000"/>
            <a:ext cx="1686137" cy="1265144"/>
            <a:chOff x="3439662" y="2468656"/>
            <a:chExt cx="2685080" cy="1265144"/>
          </a:xfrm>
        </p:grpSpPr>
        <p:sp>
          <p:nvSpPr>
            <p:cNvPr id="178" name="TextBox 177"/>
            <p:cNvSpPr txBox="1"/>
            <p:nvPr/>
          </p:nvSpPr>
          <p:spPr bwMode="gray">
            <a:xfrm>
              <a:off x="3439662" y="3256769"/>
              <a:ext cx="2685080" cy="477031"/>
            </a:xfrm>
            <a:prstGeom prst="rect">
              <a:avLst/>
            </a:prstGeom>
            <a:noFill/>
            <a:ln>
              <a:noFill/>
            </a:ln>
          </p:spPr>
          <p:txBody>
            <a:bodyPr wrap="square" lIns="45700" tIns="22849" rIns="45700" bIns="22849">
              <a:spAutoFit/>
            </a:bodyPr>
            <a:lstStyle/>
            <a:p>
              <a:pPr algn="ctr">
                <a:defRPr/>
              </a:pPr>
              <a:r>
                <a:rPr lang="en-US" sz="1400" b="1" cap="all" dirty="0">
                  <a:solidFill>
                    <a:srgbClr val="FF0000"/>
                  </a:solidFill>
                </a:rPr>
                <a:t>Mobile </a:t>
              </a:r>
            </a:p>
            <a:p>
              <a:pPr algn="ctr">
                <a:defRPr/>
              </a:pPr>
              <a:r>
                <a:rPr lang="en-US" sz="1400" b="1" cap="all" dirty="0">
                  <a:solidFill>
                    <a:srgbClr val="FF0000"/>
                  </a:solidFill>
                </a:rPr>
                <a:t>Cloud Service</a:t>
              </a:r>
            </a:p>
          </p:txBody>
        </p:sp>
        <p:sp>
          <p:nvSpPr>
            <p:cNvPr id="179" name="Freeform 12"/>
            <p:cNvSpPr>
              <a:spLocks noChangeArrowheads="1"/>
            </p:cNvSpPr>
            <p:nvPr/>
          </p:nvSpPr>
          <p:spPr bwMode="gray">
            <a:xfrm>
              <a:off x="3682349" y="2468656"/>
              <a:ext cx="2378050" cy="579344"/>
            </a:xfrm>
            <a:custGeom>
              <a:avLst/>
              <a:gdLst>
                <a:gd name="T0" fmla="*/ 344 w 6844"/>
                <a:gd name="T1" fmla="*/ 2749 h 2750"/>
                <a:gd name="T2" fmla="*/ 344 w 6844"/>
                <a:gd name="T3" fmla="*/ 2749 h 2750"/>
                <a:gd name="T4" fmla="*/ 1344 w 6844"/>
                <a:gd name="T5" fmla="*/ 1406 h 2750"/>
                <a:gd name="T6" fmla="*/ 1500 w 6844"/>
                <a:gd name="T7" fmla="*/ 1375 h 2750"/>
                <a:gd name="T8" fmla="*/ 1531 w 6844"/>
                <a:gd name="T9" fmla="*/ 1437 h 2750"/>
                <a:gd name="T10" fmla="*/ 1563 w 6844"/>
                <a:gd name="T11" fmla="*/ 1719 h 2750"/>
                <a:gd name="T12" fmla="*/ 1625 w 6844"/>
                <a:gd name="T13" fmla="*/ 1781 h 2750"/>
                <a:gd name="T14" fmla="*/ 1875 w 6844"/>
                <a:gd name="T15" fmla="*/ 1844 h 2750"/>
                <a:gd name="T16" fmla="*/ 1844 w 6844"/>
                <a:gd name="T17" fmla="*/ 1656 h 2750"/>
                <a:gd name="T18" fmla="*/ 2031 w 6844"/>
                <a:gd name="T19" fmla="*/ 875 h 2750"/>
                <a:gd name="T20" fmla="*/ 3999 w 6844"/>
                <a:gd name="T21" fmla="*/ 937 h 2750"/>
                <a:gd name="T22" fmla="*/ 4030 w 6844"/>
                <a:gd name="T23" fmla="*/ 969 h 2750"/>
                <a:gd name="T24" fmla="*/ 3593 w 6844"/>
                <a:gd name="T25" fmla="*/ 1281 h 2750"/>
                <a:gd name="T26" fmla="*/ 3843 w 6844"/>
                <a:gd name="T27" fmla="*/ 1375 h 2750"/>
                <a:gd name="T28" fmla="*/ 3874 w 6844"/>
                <a:gd name="T29" fmla="*/ 1375 h 2750"/>
                <a:gd name="T30" fmla="*/ 4718 w 6844"/>
                <a:gd name="T31" fmla="*/ 1219 h 2750"/>
                <a:gd name="T32" fmla="*/ 5468 w 6844"/>
                <a:gd name="T33" fmla="*/ 1812 h 2750"/>
                <a:gd name="T34" fmla="*/ 5562 w 6844"/>
                <a:gd name="T35" fmla="*/ 1844 h 2750"/>
                <a:gd name="T36" fmla="*/ 6218 w 6844"/>
                <a:gd name="T37" fmla="*/ 2000 h 2750"/>
                <a:gd name="T38" fmla="*/ 6530 w 6844"/>
                <a:gd name="T39" fmla="*/ 2405 h 2750"/>
                <a:gd name="T40" fmla="*/ 6843 w 6844"/>
                <a:gd name="T41" fmla="*/ 2405 h 2750"/>
                <a:gd name="T42" fmla="*/ 5687 w 6844"/>
                <a:gd name="T43" fmla="*/ 1562 h 2750"/>
                <a:gd name="T44" fmla="*/ 5624 w 6844"/>
                <a:gd name="T45" fmla="*/ 1531 h 2750"/>
                <a:gd name="T46" fmla="*/ 4343 w 6844"/>
                <a:gd name="T47" fmla="*/ 906 h 2750"/>
                <a:gd name="T48" fmla="*/ 4280 w 6844"/>
                <a:gd name="T49" fmla="*/ 875 h 2750"/>
                <a:gd name="T50" fmla="*/ 2781 w 6844"/>
                <a:gd name="T51" fmla="*/ 93 h 2750"/>
                <a:gd name="T52" fmla="*/ 1625 w 6844"/>
                <a:gd name="T53" fmla="*/ 1062 h 2750"/>
                <a:gd name="T54" fmla="*/ 1563 w 6844"/>
                <a:gd name="T55" fmla="*/ 1094 h 2750"/>
                <a:gd name="T56" fmla="*/ 469 w 6844"/>
                <a:gd name="T57" fmla="*/ 1562 h 2750"/>
                <a:gd name="T58" fmla="*/ 63 w 6844"/>
                <a:gd name="T59" fmla="*/ 2749 h 2750"/>
                <a:gd name="T60" fmla="*/ 344 w 6844"/>
                <a:gd name="T61" fmla="*/ 2749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844" h="2750">
                  <a:moveTo>
                    <a:pt x="344" y="2749"/>
                  </a:moveTo>
                  <a:lnTo>
                    <a:pt x="344" y="2749"/>
                  </a:lnTo>
                  <a:cubicBezTo>
                    <a:pt x="281" y="2093"/>
                    <a:pt x="688" y="1531"/>
                    <a:pt x="1344" y="1406"/>
                  </a:cubicBezTo>
                  <a:cubicBezTo>
                    <a:pt x="1406" y="1406"/>
                    <a:pt x="1438" y="1406"/>
                    <a:pt x="1500" y="1375"/>
                  </a:cubicBezTo>
                  <a:cubicBezTo>
                    <a:pt x="1531" y="1375"/>
                    <a:pt x="1531" y="1406"/>
                    <a:pt x="1531" y="1437"/>
                  </a:cubicBezTo>
                  <a:cubicBezTo>
                    <a:pt x="1531" y="1531"/>
                    <a:pt x="1563" y="1625"/>
                    <a:pt x="1563" y="1719"/>
                  </a:cubicBezTo>
                  <a:cubicBezTo>
                    <a:pt x="1563" y="1750"/>
                    <a:pt x="1594" y="1750"/>
                    <a:pt x="1625" y="1781"/>
                  </a:cubicBezTo>
                  <a:cubicBezTo>
                    <a:pt x="1688" y="1781"/>
                    <a:pt x="1781" y="1812"/>
                    <a:pt x="1875" y="1844"/>
                  </a:cubicBezTo>
                  <a:cubicBezTo>
                    <a:pt x="1875" y="1781"/>
                    <a:pt x="1844" y="1719"/>
                    <a:pt x="1844" y="1656"/>
                  </a:cubicBezTo>
                  <a:cubicBezTo>
                    <a:pt x="1781" y="1375"/>
                    <a:pt x="1875" y="1094"/>
                    <a:pt x="2031" y="875"/>
                  </a:cubicBezTo>
                  <a:cubicBezTo>
                    <a:pt x="2531" y="187"/>
                    <a:pt x="3562" y="219"/>
                    <a:pt x="3999" y="937"/>
                  </a:cubicBezTo>
                  <a:cubicBezTo>
                    <a:pt x="3999" y="937"/>
                    <a:pt x="3999" y="969"/>
                    <a:pt x="4030" y="969"/>
                  </a:cubicBezTo>
                  <a:cubicBezTo>
                    <a:pt x="3843" y="1031"/>
                    <a:pt x="3718" y="1125"/>
                    <a:pt x="3593" y="1281"/>
                  </a:cubicBezTo>
                  <a:cubicBezTo>
                    <a:pt x="3655" y="1312"/>
                    <a:pt x="3749" y="1344"/>
                    <a:pt x="3843" y="1375"/>
                  </a:cubicBezTo>
                  <a:cubicBezTo>
                    <a:pt x="3843" y="1406"/>
                    <a:pt x="3843" y="1375"/>
                    <a:pt x="3874" y="1375"/>
                  </a:cubicBezTo>
                  <a:cubicBezTo>
                    <a:pt x="4124" y="1156"/>
                    <a:pt x="4405" y="1156"/>
                    <a:pt x="4718" y="1219"/>
                  </a:cubicBezTo>
                  <a:cubicBezTo>
                    <a:pt x="5062" y="1312"/>
                    <a:pt x="5280" y="1500"/>
                    <a:pt x="5468" y="1812"/>
                  </a:cubicBezTo>
                  <a:cubicBezTo>
                    <a:pt x="5468" y="1844"/>
                    <a:pt x="5499" y="1875"/>
                    <a:pt x="5562" y="1844"/>
                  </a:cubicBezTo>
                  <a:cubicBezTo>
                    <a:pt x="5780" y="1844"/>
                    <a:pt x="5999" y="1875"/>
                    <a:pt x="6218" y="2000"/>
                  </a:cubicBezTo>
                  <a:cubicBezTo>
                    <a:pt x="6374" y="2124"/>
                    <a:pt x="6468" y="2249"/>
                    <a:pt x="6530" y="2405"/>
                  </a:cubicBezTo>
                  <a:cubicBezTo>
                    <a:pt x="6624" y="2405"/>
                    <a:pt x="6749" y="2405"/>
                    <a:pt x="6843" y="2405"/>
                  </a:cubicBezTo>
                  <a:cubicBezTo>
                    <a:pt x="6687" y="1906"/>
                    <a:pt x="6218" y="1562"/>
                    <a:pt x="5687" y="1562"/>
                  </a:cubicBezTo>
                  <a:cubicBezTo>
                    <a:pt x="5655" y="1562"/>
                    <a:pt x="5655" y="1562"/>
                    <a:pt x="5624" y="1531"/>
                  </a:cubicBezTo>
                  <a:cubicBezTo>
                    <a:pt x="5312" y="1094"/>
                    <a:pt x="4874" y="906"/>
                    <a:pt x="4343" y="906"/>
                  </a:cubicBezTo>
                  <a:cubicBezTo>
                    <a:pt x="4312" y="906"/>
                    <a:pt x="4312" y="906"/>
                    <a:pt x="4280" y="875"/>
                  </a:cubicBezTo>
                  <a:cubicBezTo>
                    <a:pt x="3999" y="312"/>
                    <a:pt x="3406" y="0"/>
                    <a:pt x="2781" y="93"/>
                  </a:cubicBezTo>
                  <a:cubicBezTo>
                    <a:pt x="2219" y="187"/>
                    <a:pt x="1813" y="531"/>
                    <a:pt x="1625" y="1062"/>
                  </a:cubicBezTo>
                  <a:cubicBezTo>
                    <a:pt x="1594" y="1094"/>
                    <a:pt x="1594" y="1094"/>
                    <a:pt x="1563" y="1094"/>
                  </a:cubicBezTo>
                  <a:cubicBezTo>
                    <a:pt x="1125" y="1094"/>
                    <a:pt x="781" y="1250"/>
                    <a:pt x="469" y="1562"/>
                  </a:cubicBezTo>
                  <a:cubicBezTo>
                    <a:pt x="156" y="1875"/>
                    <a:pt x="0" y="2311"/>
                    <a:pt x="63" y="2749"/>
                  </a:cubicBezTo>
                  <a:cubicBezTo>
                    <a:pt x="156" y="2749"/>
                    <a:pt x="250" y="2749"/>
                    <a:pt x="344" y="2749"/>
                  </a:cubicBezTo>
                </a:path>
              </a:pathLst>
            </a:custGeom>
            <a:ln/>
            <a:extLst/>
          </p:spPr>
          <p:style>
            <a:lnRef idx="1">
              <a:schemeClr val="accent3"/>
            </a:lnRef>
            <a:fillRef idx="3">
              <a:schemeClr val="accent3"/>
            </a:fillRef>
            <a:effectRef idx="2">
              <a:schemeClr val="accent3"/>
            </a:effectRef>
            <a:fontRef idx="minor">
              <a:schemeClr val="lt1"/>
            </a:fontRef>
          </p:style>
          <p:txBody>
            <a:bodyPr wrap="none" anchor="ctr"/>
            <a:lstStyle/>
            <a:p>
              <a:endParaRPr lang="en-US" dirty="0">
                <a:solidFill>
                  <a:srgbClr val="5F5F5F"/>
                </a:solidFill>
              </a:endParaRPr>
            </a:p>
          </p:txBody>
        </p:sp>
        <p:grpSp>
          <p:nvGrpSpPr>
            <p:cNvPr id="7" name="Group 151"/>
            <p:cNvGrpSpPr/>
            <p:nvPr/>
          </p:nvGrpSpPr>
          <p:grpSpPr bwMode="gray">
            <a:xfrm>
              <a:off x="4389007" y="2883652"/>
              <a:ext cx="778090" cy="352933"/>
              <a:chOff x="3385805" y="4038822"/>
              <a:chExt cx="790963" cy="592101"/>
            </a:xfrm>
          </p:grpSpPr>
          <p:sp>
            <p:nvSpPr>
              <p:cNvPr id="181" name="Freeform 242"/>
              <p:cNvSpPr>
                <a:spLocks noEditPoints="1"/>
              </p:cNvSpPr>
              <p:nvPr/>
            </p:nvSpPr>
            <p:spPr bwMode="gray">
              <a:xfrm>
                <a:off x="3385805" y="4038822"/>
                <a:ext cx="790963" cy="592101"/>
              </a:xfrm>
              <a:custGeom>
                <a:avLst/>
                <a:gdLst/>
                <a:ahLst/>
                <a:cxnLst>
                  <a:cxn ang="0">
                    <a:pos x="98" y="0"/>
                  </a:cxn>
                  <a:cxn ang="0">
                    <a:pos x="686" y="0"/>
                  </a:cxn>
                  <a:cxn ang="0">
                    <a:pos x="686" y="6"/>
                  </a:cxn>
                  <a:cxn ang="0">
                    <a:pos x="686" y="408"/>
                  </a:cxn>
                  <a:cxn ang="0">
                    <a:pos x="691" y="421"/>
                  </a:cxn>
                  <a:cxn ang="0">
                    <a:pos x="780" y="510"/>
                  </a:cxn>
                  <a:cxn ang="0">
                    <a:pos x="784" y="519"/>
                  </a:cxn>
                  <a:cxn ang="0">
                    <a:pos x="717" y="587"/>
                  </a:cxn>
                  <a:cxn ang="0">
                    <a:pos x="702" y="588"/>
                  </a:cxn>
                  <a:cxn ang="0">
                    <a:pos x="76" y="588"/>
                  </a:cxn>
                  <a:cxn ang="0">
                    <a:pos x="3" y="535"/>
                  </a:cxn>
                  <a:cxn ang="0">
                    <a:pos x="0" y="517"/>
                  </a:cxn>
                  <a:cxn ang="0">
                    <a:pos x="3" y="511"/>
                  </a:cxn>
                  <a:cxn ang="0">
                    <a:pos x="94" y="420"/>
                  </a:cxn>
                  <a:cxn ang="0">
                    <a:pos x="98" y="410"/>
                  </a:cxn>
                  <a:cxn ang="0">
                    <a:pos x="98" y="7"/>
                  </a:cxn>
                  <a:cxn ang="0">
                    <a:pos x="98" y="0"/>
                  </a:cxn>
                  <a:cxn ang="0">
                    <a:pos x="637" y="49"/>
                  </a:cxn>
                  <a:cxn ang="0">
                    <a:pos x="147" y="49"/>
                  </a:cxn>
                  <a:cxn ang="0">
                    <a:pos x="147" y="391"/>
                  </a:cxn>
                  <a:cxn ang="0">
                    <a:pos x="637" y="391"/>
                  </a:cxn>
                  <a:cxn ang="0">
                    <a:pos x="637" y="49"/>
                  </a:cxn>
                  <a:cxn ang="0">
                    <a:pos x="294" y="514"/>
                  </a:cxn>
                  <a:cxn ang="0">
                    <a:pos x="489" y="514"/>
                  </a:cxn>
                  <a:cxn ang="0">
                    <a:pos x="488" y="510"/>
                  </a:cxn>
                  <a:cxn ang="0">
                    <a:pos x="475" y="469"/>
                  </a:cxn>
                  <a:cxn ang="0">
                    <a:pos x="469" y="465"/>
                  </a:cxn>
                  <a:cxn ang="0">
                    <a:pos x="404" y="465"/>
                  </a:cxn>
                  <a:cxn ang="0">
                    <a:pos x="315" y="465"/>
                  </a:cxn>
                  <a:cxn ang="0">
                    <a:pos x="310" y="467"/>
                  </a:cxn>
                  <a:cxn ang="0">
                    <a:pos x="294" y="514"/>
                  </a:cxn>
                </a:cxnLst>
                <a:rect l="0" t="0" r="r" b="b"/>
                <a:pathLst>
                  <a:path w="784" h="588">
                    <a:moveTo>
                      <a:pt x="98" y="0"/>
                    </a:moveTo>
                    <a:cubicBezTo>
                      <a:pt x="294" y="0"/>
                      <a:pt x="489" y="0"/>
                      <a:pt x="686" y="0"/>
                    </a:cubicBezTo>
                    <a:cubicBezTo>
                      <a:pt x="686" y="2"/>
                      <a:pt x="686" y="4"/>
                      <a:pt x="686" y="6"/>
                    </a:cubicBezTo>
                    <a:cubicBezTo>
                      <a:pt x="686" y="140"/>
                      <a:pt x="686" y="274"/>
                      <a:pt x="686" y="408"/>
                    </a:cubicBezTo>
                    <a:cubicBezTo>
                      <a:pt x="686" y="414"/>
                      <a:pt x="687" y="417"/>
                      <a:pt x="691" y="421"/>
                    </a:cubicBezTo>
                    <a:cubicBezTo>
                      <a:pt x="721" y="451"/>
                      <a:pt x="751" y="481"/>
                      <a:pt x="780" y="510"/>
                    </a:cubicBezTo>
                    <a:cubicBezTo>
                      <a:pt x="783" y="513"/>
                      <a:pt x="784" y="515"/>
                      <a:pt x="784" y="519"/>
                    </a:cubicBezTo>
                    <a:cubicBezTo>
                      <a:pt x="782" y="555"/>
                      <a:pt x="753" y="584"/>
                      <a:pt x="717" y="587"/>
                    </a:cubicBezTo>
                    <a:cubicBezTo>
                      <a:pt x="712" y="587"/>
                      <a:pt x="707" y="588"/>
                      <a:pt x="702" y="588"/>
                    </a:cubicBezTo>
                    <a:cubicBezTo>
                      <a:pt x="494" y="588"/>
                      <a:pt x="285" y="588"/>
                      <a:pt x="76" y="588"/>
                    </a:cubicBezTo>
                    <a:cubicBezTo>
                      <a:pt x="41" y="588"/>
                      <a:pt x="13" y="567"/>
                      <a:pt x="3" y="535"/>
                    </a:cubicBezTo>
                    <a:cubicBezTo>
                      <a:pt x="1" y="529"/>
                      <a:pt x="0" y="523"/>
                      <a:pt x="0" y="517"/>
                    </a:cubicBezTo>
                    <a:cubicBezTo>
                      <a:pt x="0" y="515"/>
                      <a:pt x="1" y="513"/>
                      <a:pt x="3" y="511"/>
                    </a:cubicBezTo>
                    <a:cubicBezTo>
                      <a:pt x="33" y="481"/>
                      <a:pt x="63" y="450"/>
                      <a:pt x="94" y="420"/>
                    </a:cubicBezTo>
                    <a:cubicBezTo>
                      <a:pt x="97" y="417"/>
                      <a:pt x="98" y="414"/>
                      <a:pt x="98" y="410"/>
                    </a:cubicBezTo>
                    <a:cubicBezTo>
                      <a:pt x="98" y="276"/>
                      <a:pt x="98" y="141"/>
                      <a:pt x="98" y="7"/>
                    </a:cubicBezTo>
                    <a:cubicBezTo>
                      <a:pt x="98" y="4"/>
                      <a:pt x="98" y="2"/>
                      <a:pt x="98" y="0"/>
                    </a:cubicBezTo>
                    <a:close/>
                    <a:moveTo>
                      <a:pt x="637" y="49"/>
                    </a:moveTo>
                    <a:cubicBezTo>
                      <a:pt x="473" y="49"/>
                      <a:pt x="310" y="49"/>
                      <a:pt x="147" y="49"/>
                    </a:cubicBezTo>
                    <a:cubicBezTo>
                      <a:pt x="147" y="163"/>
                      <a:pt x="147" y="277"/>
                      <a:pt x="147" y="391"/>
                    </a:cubicBezTo>
                    <a:cubicBezTo>
                      <a:pt x="311" y="391"/>
                      <a:pt x="473" y="391"/>
                      <a:pt x="637" y="391"/>
                    </a:cubicBezTo>
                    <a:cubicBezTo>
                      <a:pt x="637" y="277"/>
                      <a:pt x="637" y="163"/>
                      <a:pt x="637" y="49"/>
                    </a:cubicBezTo>
                    <a:close/>
                    <a:moveTo>
                      <a:pt x="294" y="514"/>
                    </a:moveTo>
                    <a:cubicBezTo>
                      <a:pt x="359" y="514"/>
                      <a:pt x="424" y="514"/>
                      <a:pt x="489" y="514"/>
                    </a:cubicBezTo>
                    <a:cubicBezTo>
                      <a:pt x="489" y="512"/>
                      <a:pt x="489" y="511"/>
                      <a:pt x="488" y="510"/>
                    </a:cubicBezTo>
                    <a:cubicBezTo>
                      <a:pt x="484" y="496"/>
                      <a:pt x="479" y="483"/>
                      <a:pt x="475" y="469"/>
                    </a:cubicBezTo>
                    <a:cubicBezTo>
                      <a:pt x="474" y="466"/>
                      <a:pt x="472" y="465"/>
                      <a:pt x="469" y="465"/>
                    </a:cubicBezTo>
                    <a:cubicBezTo>
                      <a:pt x="447" y="465"/>
                      <a:pt x="425" y="465"/>
                      <a:pt x="404" y="465"/>
                    </a:cubicBezTo>
                    <a:cubicBezTo>
                      <a:pt x="374" y="465"/>
                      <a:pt x="344" y="465"/>
                      <a:pt x="315" y="465"/>
                    </a:cubicBezTo>
                    <a:cubicBezTo>
                      <a:pt x="313" y="465"/>
                      <a:pt x="310" y="466"/>
                      <a:pt x="310" y="467"/>
                    </a:cubicBezTo>
                    <a:cubicBezTo>
                      <a:pt x="304" y="482"/>
                      <a:pt x="299" y="498"/>
                      <a:pt x="294" y="514"/>
                    </a:cubicBezTo>
                    <a:close/>
                  </a:path>
                </a:pathLst>
              </a:cu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82" name="Freeform 243"/>
              <p:cNvSpPr>
                <a:spLocks noEditPoints="1"/>
              </p:cNvSpPr>
              <p:nvPr/>
            </p:nvSpPr>
            <p:spPr bwMode="gray">
              <a:xfrm>
                <a:off x="3533831" y="4088163"/>
                <a:ext cx="494913" cy="343897"/>
              </a:xfrm>
              <a:custGeom>
                <a:avLst/>
                <a:gdLst/>
                <a:ahLst/>
                <a:cxnLst>
                  <a:cxn ang="0">
                    <a:pos x="490" y="0"/>
                  </a:cxn>
                  <a:cxn ang="0">
                    <a:pos x="490" y="342"/>
                  </a:cxn>
                  <a:cxn ang="0">
                    <a:pos x="0" y="342"/>
                  </a:cxn>
                  <a:cxn ang="0">
                    <a:pos x="0" y="0"/>
                  </a:cxn>
                  <a:cxn ang="0">
                    <a:pos x="490" y="0"/>
                  </a:cxn>
                  <a:cxn ang="0">
                    <a:pos x="139" y="75"/>
                  </a:cxn>
                  <a:cxn ang="0">
                    <a:pos x="139" y="81"/>
                  </a:cxn>
                  <a:cxn ang="0">
                    <a:pos x="138" y="168"/>
                  </a:cxn>
                  <a:cxn ang="0">
                    <a:pos x="158" y="238"/>
                  </a:cxn>
                  <a:cxn ang="0">
                    <a:pos x="243" y="312"/>
                  </a:cxn>
                  <a:cxn ang="0">
                    <a:pos x="248" y="312"/>
                  </a:cxn>
                  <a:cxn ang="0">
                    <a:pos x="299" y="278"/>
                  </a:cxn>
                  <a:cxn ang="0">
                    <a:pos x="349" y="195"/>
                  </a:cxn>
                  <a:cxn ang="0">
                    <a:pos x="351" y="172"/>
                  </a:cxn>
                  <a:cxn ang="0">
                    <a:pos x="351" y="76"/>
                  </a:cxn>
                  <a:cxn ang="0">
                    <a:pos x="349" y="75"/>
                  </a:cxn>
                  <a:cxn ang="0">
                    <a:pos x="248" y="31"/>
                  </a:cxn>
                  <a:cxn ang="0">
                    <a:pos x="241" y="32"/>
                  </a:cxn>
                  <a:cxn ang="0">
                    <a:pos x="189" y="54"/>
                  </a:cxn>
                  <a:cxn ang="0">
                    <a:pos x="139" y="75"/>
                  </a:cxn>
                </a:cxnLst>
                <a:rect l="0" t="0" r="r" b="b"/>
                <a:pathLst>
                  <a:path w="490" h="342">
                    <a:moveTo>
                      <a:pt x="490" y="0"/>
                    </a:moveTo>
                    <a:cubicBezTo>
                      <a:pt x="490" y="114"/>
                      <a:pt x="490" y="228"/>
                      <a:pt x="490" y="342"/>
                    </a:cubicBezTo>
                    <a:cubicBezTo>
                      <a:pt x="326" y="342"/>
                      <a:pt x="164" y="342"/>
                      <a:pt x="0" y="342"/>
                    </a:cubicBezTo>
                    <a:cubicBezTo>
                      <a:pt x="0" y="228"/>
                      <a:pt x="0" y="114"/>
                      <a:pt x="0" y="0"/>
                    </a:cubicBezTo>
                    <a:cubicBezTo>
                      <a:pt x="163" y="0"/>
                      <a:pt x="326" y="0"/>
                      <a:pt x="490" y="0"/>
                    </a:cubicBezTo>
                    <a:close/>
                    <a:moveTo>
                      <a:pt x="139" y="75"/>
                    </a:moveTo>
                    <a:cubicBezTo>
                      <a:pt x="139" y="77"/>
                      <a:pt x="139" y="79"/>
                      <a:pt x="139" y="81"/>
                    </a:cubicBezTo>
                    <a:cubicBezTo>
                      <a:pt x="139" y="110"/>
                      <a:pt x="139" y="139"/>
                      <a:pt x="138" y="168"/>
                    </a:cubicBezTo>
                    <a:cubicBezTo>
                      <a:pt x="138" y="193"/>
                      <a:pt x="145" y="216"/>
                      <a:pt x="158" y="238"/>
                    </a:cubicBezTo>
                    <a:cubicBezTo>
                      <a:pt x="178" y="271"/>
                      <a:pt x="208" y="295"/>
                      <a:pt x="243" y="312"/>
                    </a:cubicBezTo>
                    <a:cubicBezTo>
                      <a:pt x="244" y="313"/>
                      <a:pt x="247" y="313"/>
                      <a:pt x="248" y="312"/>
                    </a:cubicBezTo>
                    <a:cubicBezTo>
                      <a:pt x="267" y="303"/>
                      <a:pt x="284" y="291"/>
                      <a:pt x="299" y="278"/>
                    </a:cubicBezTo>
                    <a:cubicBezTo>
                      <a:pt x="324" y="255"/>
                      <a:pt x="342" y="228"/>
                      <a:pt x="349" y="195"/>
                    </a:cubicBezTo>
                    <a:cubicBezTo>
                      <a:pt x="350" y="188"/>
                      <a:pt x="351" y="180"/>
                      <a:pt x="351" y="172"/>
                    </a:cubicBezTo>
                    <a:cubicBezTo>
                      <a:pt x="352" y="140"/>
                      <a:pt x="351" y="108"/>
                      <a:pt x="351" y="76"/>
                    </a:cubicBezTo>
                    <a:cubicBezTo>
                      <a:pt x="351" y="75"/>
                      <a:pt x="350" y="75"/>
                      <a:pt x="349" y="75"/>
                    </a:cubicBezTo>
                    <a:cubicBezTo>
                      <a:pt x="315" y="60"/>
                      <a:pt x="282" y="46"/>
                      <a:pt x="248" y="31"/>
                    </a:cubicBezTo>
                    <a:cubicBezTo>
                      <a:pt x="246" y="30"/>
                      <a:pt x="243" y="31"/>
                      <a:pt x="241" y="32"/>
                    </a:cubicBezTo>
                    <a:cubicBezTo>
                      <a:pt x="224" y="39"/>
                      <a:pt x="206" y="46"/>
                      <a:pt x="189" y="54"/>
                    </a:cubicBezTo>
                    <a:cubicBezTo>
                      <a:pt x="172" y="61"/>
                      <a:pt x="155" y="68"/>
                      <a:pt x="139" y="7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83" name="Freeform 244"/>
              <p:cNvSpPr>
                <a:spLocks/>
              </p:cNvSpPr>
              <p:nvPr/>
            </p:nvSpPr>
            <p:spPr bwMode="gray">
              <a:xfrm>
                <a:off x="3681856" y="4506821"/>
                <a:ext cx="197367" cy="49342"/>
              </a:xfrm>
              <a:custGeom>
                <a:avLst/>
                <a:gdLst/>
                <a:ahLst/>
                <a:cxnLst>
                  <a:cxn ang="0">
                    <a:pos x="0" y="49"/>
                  </a:cxn>
                  <a:cxn ang="0">
                    <a:pos x="16" y="2"/>
                  </a:cxn>
                  <a:cxn ang="0">
                    <a:pos x="21" y="0"/>
                  </a:cxn>
                  <a:cxn ang="0">
                    <a:pos x="110" y="0"/>
                  </a:cxn>
                  <a:cxn ang="0">
                    <a:pos x="175" y="0"/>
                  </a:cxn>
                  <a:cxn ang="0">
                    <a:pos x="181" y="4"/>
                  </a:cxn>
                  <a:cxn ang="0">
                    <a:pos x="194" y="45"/>
                  </a:cxn>
                  <a:cxn ang="0">
                    <a:pos x="195" y="49"/>
                  </a:cxn>
                  <a:cxn ang="0">
                    <a:pos x="0" y="49"/>
                  </a:cxn>
                </a:cxnLst>
                <a:rect l="0" t="0" r="r" b="b"/>
                <a:pathLst>
                  <a:path w="195" h="49">
                    <a:moveTo>
                      <a:pt x="0" y="49"/>
                    </a:moveTo>
                    <a:cubicBezTo>
                      <a:pt x="5" y="33"/>
                      <a:pt x="10" y="17"/>
                      <a:pt x="16" y="2"/>
                    </a:cubicBezTo>
                    <a:cubicBezTo>
                      <a:pt x="16" y="1"/>
                      <a:pt x="19" y="0"/>
                      <a:pt x="21" y="0"/>
                    </a:cubicBezTo>
                    <a:cubicBezTo>
                      <a:pt x="50" y="0"/>
                      <a:pt x="80" y="0"/>
                      <a:pt x="110" y="0"/>
                    </a:cubicBezTo>
                    <a:cubicBezTo>
                      <a:pt x="131" y="0"/>
                      <a:pt x="153" y="0"/>
                      <a:pt x="175" y="0"/>
                    </a:cubicBezTo>
                    <a:cubicBezTo>
                      <a:pt x="178" y="0"/>
                      <a:pt x="180" y="1"/>
                      <a:pt x="181" y="4"/>
                    </a:cubicBezTo>
                    <a:cubicBezTo>
                      <a:pt x="185" y="18"/>
                      <a:pt x="190" y="31"/>
                      <a:pt x="194" y="45"/>
                    </a:cubicBezTo>
                    <a:cubicBezTo>
                      <a:pt x="195" y="46"/>
                      <a:pt x="195" y="47"/>
                      <a:pt x="195" y="49"/>
                    </a:cubicBezTo>
                    <a:cubicBezTo>
                      <a:pt x="130" y="49"/>
                      <a:pt x="65" y="49"/>
                      <a:pt x="0" y="4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84" name="Freeform 245"/>
              <p:cNvSpPr>
                <a:spLocks noEditPoints="1"/>
              </p:cNvSpPr>
              <p:nvPr/>
            </p:nvSpPr>
            <p:spPr bwMode="gray">
              <a:xfrm>
                <a:off x="3672885" y="4118067"/>
                <a:ext cx="216805" cy="285584"/>
              </a:xfrm>
              <a:custGeom>
                <a:avLst/>
                <a:gdLst/>
                <a:ahLst/>
                <a:cxnLst>
                  <a:cxn ang="0">
                    <a:pos x="1" y="45"/>
                  </a:cxn>
                  <a:cxn ang="0">
                    <a:pos x="51" y="24"/>
                  </a:cxn>
                  <a:cxn ang="0">
                    <a:pos x="103" y="2"/>
                  </a:cxn>
                  <a:cxn ang="0">
                    <a:pos x="110" y="1"/>
                  </a:cxn>
                  <a:cxn ang="0">
                    <a:pos x="211" y="45"/>
                  </a:cxn>
                  <a:cxn ang="0">
                    <a:pos x="213" y="46"/>
                  </a:cxn>
                  <a:cxn ang="0">
                    <a:pos x="213" y="142"/>
                  </a:cxn>
                  <a:cxn ang="0">
                    <a:pos x="211" y="165"/>
                  </a:cxn>
                  <a:cxn ang="0">
                    <a:pos x="161" y="248"/>
                  </a:cxn>
                  <a:cxn ang="0">
                    <a:pos x="110" y="282"/>
                  </a:cxn>
                  <a:cxn ang="0">
                    <a:pos x="105" y="282"/>
                  </a:cxn>
                  <a:cxn ang="0">
                    <a:pos x="20" y="208"/>
                  </a:cxn>
                  <a:cxn ang="0">
                    <a:pos x="0" y="138"/>
                  </a:cxn>
                  <a:cxn ang="0">
                    <a:pos x="1" y="51"/>
                  </a:cxn>
                  <a:cxn ang="0">
                    <a:pos x="1" y="45"/>
                  </a:cxn>
                  <a:cxn ang="0">
                    <a:pos x="49" y="108"/>
                  </a:cxn>
                  <a:cxn ang="0">
                    <a:pos x="48" y="112"/>
                  </a:cxn>
                  <a:cxn ang="0">
                    <a:pos x="48" y="183"/>
                  </a:cxn>
                  <a:cxn ang="0">
                    <a:pos x="53" y="188"/>
                  </a:cxn>
                  <a:cxn ang="0">
                    <a:pos x="103" y="210"/>
                  </a:cxn>
                  <a:cxn ang="0">
                    <a:pos x="110" y="210"/>
                  </a:cxn>
                  <a:cxn ang="0">
                    <a:pos x="161" y="188"/>
                  </a:cxn>
                  <a:cxn ang="0">
                    <a:pos x="166" y="182"/>
                  </a:cxn>
                  <a:cxn ang="0">
                    <a:pos x="166" y="113"/>
                  </a:cxn>
                  <a:cxn ang="0">
                    <a:pos x="165" y="108"/>
                  </a:cxn>
                  <a:cxn ang="0">
                    <a:pos x="149" y="108"/>
                  </a:cxn>
                  <a:cxn ang="0">
                    <a:pos x="149" y="86"/>
                  </a:cxn>
                  <a:cxn ang="0">
                    <a:pos x="125" y="50"/>
                  </a:cxn>
                  <a:cxn ang="0">
                    <a:pos x="83" y="53"/>
                  </a:cxn>
                  <a:cxn ang="0">
                    <a:pos x="64" y="88"/>
                  </a:cxn>
                  <a:cxn ang="0">
                    <a:pos x="64" y="108"/>
                  </a:cxn>
                  <a:cxn ang="0">
                    <a:pos x="49" y="108"/>
                  </a:cxn>
                </a:cxnLst>
                <a:rect l="0" t="0" r="r" b="b"/>
                <a:pathLst>
                  <a:path w="214" h="283">
                    <a:moveTo>
                      <a:pt x="1" y="45"/>
                    </a:moveTo>
                    <a:cubicBezTo>
                      <a:pt x="17" y="38"/>
                      <a:pt x="34" y="31"/>
                      <a:pt x="51" y="24"/>
                    </a:cubicBezTo>
                    <a:cubicBezTo>
                      <a:pt x="68" y="16"/>
                      <a:pt x="86" y="9"/>
                      <a:pt x="103" y="2"/>
                    </a:cubicBezTo>
                    <a:cubicBezTo>
                      <a:pt x="105" y="1"/>
                      <a:pt x="108" y="0"/>
                      <a:pt x="110" y="1"/>
                    </a:cubicBezTo>
                    <a:cubicBezTo>
                      <a:pt x="144" y="16"/>
                      <a:pt x="177" y="30"/>
                      <a:pt x="211" y="45"/>
                    </a:cubicBezTo>
                    <a:cubicBezTo>
                      <a:pt x="212" y="45"/>
                      <a:pt x="213" y="45"/>
                      <a:pt x="213" y="46"/>
                    </a:cubicBezTo>
                    <a:cubicBezTo>
                      <a:pt x="213" y="78"/>
                      <a:pt x="214" y="110"/>
                      <a:pt x="213" y="142"/>
                    </a:cubicBezTo>
                    <a:cubicBezTo>
                      <a:pt x="213" y="150"/>
                      <a:pt x="212" y="158"/>
                      <a:pt x="211" y="165"/>
                    </a:cubicBezTo>
                    <a:cubicBezTo>
                      <a:pt x="204" y="198"/>
                      <a:pt x="186" y="225"/>
                      <a:pt x="161" y="248"/>
                    </a:cubicBezTo>
                    <a:cubicBezTo>
                      <a:pt x="146" y="261"/>
                      <a:pt x="129" y="273"/>
                      <a:pt x="110" y="282"/>
                    </a:cubicBezTo>
                    <a:cubicBezTo>
                      <a:pt x="109" y="283"/>
                      <a:pt x="106" y="283"/>
                      <a:pt x="105" y="282"/>
                    </a:cubicBezTo>
                    <a:cubicBezTo>
                      <a:pt x="70" y="265"/>
                      <a:pt x="40" y="241"/>
                      <a:pt x="20" y="208"/>
                    </a:cubicBezTo>
                    <a:cubicBezTo>
                      <a:pt x="7" y="186"/>
                      <a:pt x="0" y="163"/>
                      <a:pt x="0" y="138"/>
                    </a:cubicBezTo>
                    <a:cubicBezTo>
                      <a:pt x="1" y="109"/>
                      <a:pt x="1" y="80"/>
                      <a:pt x="1" y="51"/>
                    </a:cubicBezTo>
                    <a:cubicBezTo>
                      <a:pt x="1" y="49"/>
                      <a:pt x="1" y="47"/>
                      <a:pt x="1" y="45"/>
                    </a:cubicBezTo>
                    <a:close/>
                    <a:moveTo>
                      <a:pt x="49" y="108"/>
                    </a:moveTo>
                    <a:cubicBezTo>
                      <a:pt x="49" y="110"/>
                      <a:pt x="48" y="111"/>
                      <a:pt x="48" y="112"/>
                    </a:cubicBezTo>
                    <a:cubicBezTo>
                      <a:pt x="48" y="135"/>
                      <a:pt x="48" y="159"/>
                      <a:pt x="48" y="183"/>
                    </a:cubicBezTo>
                    <a:cubicBezTo>
                      <a:pt x="48" y="186"/>
                      <a:pt x="50" y="187"/>
                      <a:pt x="53" y="188"/>
                    </a:cubicBezTo>
                    <a:cubicBezTo>
                      <a:pt x="70" y="195"/>
                      <a:pt x="86" y="203"/>
                      <a:pt x="103" y="210"/>
                    </a:cubicBezTo>
                    <a:cubicBezTo>
                      <a:pt x="105" y="211"/>
                      <a:pt x="108" y="211"/>
                      <a:pt x="110" y="210"/>
                    </a:cubicBezTo>
                    <a:cubicBezTo>
                      <a:pt x="127" y="203"/>
                      <a:pt x="144" y="195"/>
                      <a:pt x="161" y="188"/>
                    </a:cubicBezTo>
                    <a:cubicBezTo>
                      <a:pt x="164" y="187"/>
                      <a:pt x="166" y="185"/>
                      <a:pt x="166" y="182"/>
                    </a:cubicBezTo>
                    <a:cubicBezTo>
                      <a:pt x="165" y="159"/>
                      <a:pt x="166" y="136"/>
                      <a:pt x="166" y="113"/>
                    </a:cubicBezTo>
                    <a:cubicBezTo>
                      <a:pt x="166" y="111"/>
                      <a:pt x="165" y="110"/>
                      <a:pt x="165" y="108"/>
                    </a:cubicBezTo>
                    <a:cubicBezTo>
                      <a:pt x="160" y="108"/>
                      <a:pt x="155" y="108"/>
                      <a:pt x="149" y="108"/>
                    </a:cubicBezTo>
                    <a:cubicBezTo>
                      <a:pt x="149" y="100"/>
                      <a:pt x="150" y="93"/>
                      <a:pt x="149" y="86"/>
                    </a:cubicBezTo>
                    <a:cubicBezTo>
                      <a:pt x="148" y="69"/>
                      <a:pt x="140" y="57"/>
                      <a:pt x="125" y="50"/>
                    </a:cubicBezTo>
                    <a:cubicBezTo>
                      <a:pt x="111" y="43"/>
                      <a:pt x="96" y="44"/>
                      <a:pt x="83" y="53"/>
                    </a:cubicBezTo>
                    <a:cubicBezTo>
                      <a:pt x="71" y="62"/>
                      <a:pt x="65" y="74"/>
                      <a:pt x="64" y="88"/>
                    </a:cubicBezTo>
                    <a:cubicBezTo>
                      <a:pt x="64" y="95"/>
                      <a:pt x="64" y="101"/>
                      <a:pt x="64" y="108"/>
                    </a:cubicBezTo>
                    <a:cubicBezTo>
                      <a:pt x="59" y="108"/>
                      <a:pt x="54" y="108"/>
                      <a:pt x="49" y="108"/>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85" name="Freeform 246"/>
              <p:cNvSpPr>
                <a:spLocks noEditPoints="1"/>
              </p:cNvSpPr>
              <p:nvPr/>
            </p:nvSpPr>
            <p:spPr bwMode="gray">
              <a:xfrm>
                <a:off x="3722226" y="4161428"/>
                <a:ext cx="118121" cy="168958"/>
              </a:xfrm>
              <a:custGeom>
                <a:avLst/>
                <a:gdLst/>
                <a:ahLst/>
                <a:cxnLst>
                  <a:cxn ang="0">
                    <a:pos x="1" y="65"/>
                  </a:cxn>
                  <a:cxn ang="0">
                    <a:pos x="16" y="65"/>
                  </a:cxn>
                  <a:cxn ang="0">
                    <a:pos x="16" y="45"/>
                  </a:cxn>
                  <a:cxn ang="0">
                    <a:pos x="35" y="10"/>
                  </a:cxn>
                  <a:cxn ang="0">
                    <a:pos x="77" y="7"/>
                  </a:cxn>
                  <a:cxn ang="0">
                    <a:pos x="101" y="43"/>
                  </a:cxn>
                  <a:cxn ang="0">
                    <a:pos x="101" y="65"/>
                  </a:cxn>
                  <a:cxn ang="0">
                    <a:pos x="117" y="65"/>
                  </a:cxn>
                  <a:cxn ang="0">
                    <a:pos x="118" y="70"/>
                  </a:cxn>
                  <a:cxn ang="0">
                    <a:pos x="118" y="139"/>
                  </a:cxn>
                  <a:cxn ang="0">
                    <a:pos x="113" y="145"/>
                  </a:cxn>
                  <a:cxn ang="0">
                    <a:pos x="62" y="167"/>
                  </a:cxn>
                  <a:cxn ang="0">
                    <a:pos x="55" y="167"/>
                  </a:cxn>
                  <a:cxn ang="0">
                    <a:pos x="5" y="145"/>
                  </a:cxn>
                  <a:cxn ang="0">
                    <a:pos x="0" y="140"/>
                  </a:cxn>
                  <a:cxn ang="0">
                    <a:pos x="0" y="69"/>
                  </a:cxn>
                  <a:cxn ang="0">
                    <a:pos x="1" y="65"/>
                  </a:cxn>
                  <a:cxn ang="0">
                    <a:pos x="32" y="64"/>
                  </a:cxn>
                  <a:cxn ang="0">
                    <a:pos x="85" y="64"/>
                  </a:cxn>
                  <a:cxn ang="0">
                    <a:pos x="85" y="43"/>
                  </a:cxn>
                  <a:cxn ang="0">
                    <a:pos x="62" y="19"/>
                  </a:cxn>
                  <a:cxn ang="0">
                    <a:pos x="34" y="38"/>
                  </a:cxn>
                  <a:cxn ang="0">
                    <a:pos x="32" y="64"/>
                  </a:cxn>
                  <a:cxn ang="0">
                    <a:pos x="68" y="133"/>
                  </a:cxn>
                  <a:cxn ang="0">
                    <a:pos x="64" y="113"/>
                  </a:cxn>
                  <a:cxn ang="0">
                    <a:pos x="66" y="109"/>
                  </a:cxn>
                  <a:cxn ang="0">
                    <a:pos x="74" y="90"/>
                  </a:cxn>
                  <a:cxn ang="0">
                    <a:pos x="60" y="79"/>
                  </a:cxn>
                  <a:cxn ang="0">
                    <a:pos x="44" y="90"/>
                  </a:cxn>
                  <a:cxn ang="0">
                    <a:pos x="51" y="108"/>
                  </a:cxn>
                  <a:cxn ang="0">
                    <a:pos x="53" y="114"/>
                  </a:cxn>
                  <a:cxn ang="0">
                    <a:pos x="50" y="133"/>
                  </a:cxn>
                  <a:cxn ang="0">
                    <a:pos x="68" y="133"/>
                  </a:cxn>
                </a:cxnLst>
                <a:rect l="0" t="0" r="r" b="b"/>
                <a:pathLst>
                  <a:path w="118" h="168">
                    <a:moveTo>
                      <a:pt x="1" y="65"/>
                    </a:moveTo>
                    <a:cubicBezTo>
                      <a:pt x="6" y="65"/>
                      <a:pt x="11" y="65"/>
                      <a:pt x="16" y="65"/>
                    </a:cubicBezTo>
                    <a:cubicBezTo>
                      <a:pt x="16" y="58"/>
                      <a:pt x="16" y="52"/>
                      <a:pt x="16" y="45"/>
                    </a:cubicBezTo>
                    <a:cubicBezTo>
                      <a:pt x="17" y="31"/>
                      <a:pt x="23" y="19"/>
                      <a:pt x="35" y="10"/>
                    </a:cubicBezTo>
                    <a:cubicBezTo>
                      <a:pt x="48" y="1"/>
                      <a:pt x="63" y="0"/>
                      <a:pt x="77" y="7"/>
                    </a:cubicBezTo>
                    <a:cubicBezTo>
                      <a:pt x="92" y="14"/>
                      <a:pt x="100" y="26"/>
                      <a:pt x="101" y="43"/>
                    </a:cubicBezTo>
                    <a:cubicBezTo>
                      <a:pt x="102" y="50"/>
                      <a:pt x="101" y="57"/>
                      <a:pt x="101" y="65"/>
                    </a:cubicBezTo>
                    <a:cubicBezTo>
                      <a:pt x="107" y="65"/>
                      <a:pt x="112" y="65"/>
                      <a:pt x="117" y="65"/>
                    </a:cubicBezTo>
                    <a:cubicBezTo>
                      <a:pt x="117" y="67"/>
                      <a:pt x="118" y="68"/>
                      <a:pt x="118" y="70"/>
                    </a:cubicBezTo>
                    <a:cubicBezTo>
                      <a:pt x="118" y="93"/>
                      <a:pt x="117" y="116"/>
                      <a:pt x="118" y="139"/>
                    </a:cubicBezTo>
                    <a:cubicBezTo>
                      <a:pt x="118" y="142"/>
                      <a:pt x="116" y="144"/>
                      <a:pt x="113" y="145"/>
                    </a:cubicBezTo>
                    <a:cubicBezTo>
                      <a:pt x="96" y="152"/>
                      <a:pt x="79" y="160"/>
                      <a:pt x="62" y="167"/>
                    </a:cubicBezTo>
                    <a:cubicBezTo>
                      <a:pt x="60" y="168"/>
                      <a:pt x="57" y="168"/>
                      <a:pt x="55" y="167"/>
                    </a:cubicBezTo>
                    <a:cubicBezTo>
                      <a:pt x="38" y="160"/>
                      <a:pt x="22" y="152"/>
                      <a:pt x="5" y="145"/>
                    </a:cubicBezTo>
                    <a:cubicBezTo>
                      <a:pt x="2" y="144"/>
                      <a:pt x="0" y="143"/>
                      <a:pt x="0" y="140"/>
                    </a:cubicBezTo>
                    <a:cubicBezTo>
                      <a:pt x="0" y="116"/>
                      <a:pt x="0" y="92"/>
                      <a:pt x="0" y="69"/>
                    </a:cubicBezTo>
                    <a:cubicBezTo>
                      <a:pt x="0" y="68"/>
                      <a:pt x="1" y="67"/>
                      <a:pt x="1" y="65"/>
                    </a:cubicBezTo>
                    <a:close/>
                    <a:moveTo>
                      <a:pt x="32" y="64"/>
                    </a:moveTo>
                    <a:cubicBezTo>
                      <a:pt x="50" y="64"/>
                      <a:pt x="68" y="64"/>
                      <a:pt x="85" y="64"/>
                    </a:cubicBezTo>
                    <a:cubicBezTo>
                      <a:pt x="85" y="57"/>
                      <a:pt x="86" y="50"/>
                      <a:pt x="85" y="43"/>
                    </a:cubicBezTo>
                    <a:cubicBezTo>
                      <a:pt x="85" y="30"/>
                      <a:pt x="74" y="20"/>
                      <a:pt x="62" y="19"/>
                    </a:cubicBezTo>
                    <a:cubicBezTo>
                      <a:pt x="49" y="17"/>
                      <a:pt x="36" y="26"/>
                      <a:pt x="34" y="38"/>
                    </a:cubicBezTo>
                    <a:cubicBezTo>
                      <a:pt x="32" y="47"/>
                      <a:pt x="32" y="55"/>
                      <a:pt x="32" y="64"/>
                    </a:cubicBezTo>
                    <a:close/>
                    <a:moveTo>
                      <a:pt x="68" y="133"/>
                    </a:moveTo>
                    <a:cubicBezTo>
                      <a:pt x="67" y="127"/>
                      <a:pt x="66" y="120"/>
                      <a:pt x="64" y="113"/>
                    </a:cubicBezTo>
                    <a:cubicBezTo>
                      <a:pt x="64" y="111"/>
                      <a:pt x="64" y="110"/>
                      <a:pt x="66" y="109"/>
                    </a:cubicBezTo>
                    <a:cubicBezTo>
                      <a:pt x="73" y="105"/>
                      <a:pt x="76" y="98"/>
                      <a:pt x="74" y="90"/>
                    </a:cubicBezTo>
                    <a:cubicBezTo>
                      <a:pt x="72" y="84"/>
                      <a:pt x="66" y="79"/>
                      <a:pt x="60" y="79"/>
                    </a:cubicBezTo>
                    <a:cubicBezTo>
                      <a:pt x="52" y="79"/>
                      <a:pt x="46" y="83"/>
                      <a:pt x="44" y="90"/>
                    </a:cubicBezTo>
                    <a:cubicBezTo>
                      <a:pt x="42" y="97"/>
                      <a:pt x="44" y="104"/>
                      <a:pt x="51" y="108"/>
                    </a:cubicBezTo>
                    <a:cubicBezTo>
                      <a:pt x="53" y="110"/>
                      <a:pt x="54" y="111"/>
                      <a:pt x="53" y="114"/>
                    </a:cubicBezTo>
                    <a:cubicBezTo>
                      <a:pt x="52" y="120"/>
                      <a:pt x="51" y="127"/>
                      <a:pt x="50" y="133"/>
                    </a:cubicBezTo>
                    <a:cubicBezTo>
                      <a:pt x="56" y="133"/>
                      <a:pt x="61" y="133"/>
                      <a:pt x="68" y="1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86" name="Freeform 247"/>
              <p:cNvSpPr>
                <a:spLocks/>
              </p:cNvSpPr>
              <p:nvPr/>
            </p:nvSpPr>
            <p:spPr bwMode="gray">
              <a:xfrm>
                <a:off x="3753626" y="4177876"/>
                <a:ext cx="55323" cy="47847"/>
              </a:xfrm>
              <a:custGeom>
                <a:avLst/>
                <a:gdLst/>
                <a:ahLst/>
                <a:cxnLst>
                  <a:cxn ang="0">
                    <a:pos x="0" y="47"/>
                  </a:cxn>
                  <a:cxn ang="0">
                    <a:pos x="2" y="21"/>
                  </a:cxn>
                  <a:cxn ang="0">
                    <a:pos x="30" y="2"/>
                  </a:cxn>
                  <a:cxn ang="0">
                    <a:pos x="53" y="26"/>
                  </a:cxn>
                  <a:cxn ang="0">
                    <a:pos x="53" y="47"/>
                  </a:cxn>
                  <a:cxn ang="0">
                    <a:pos x="0" y="47"/>
                  </a:cxn>
                </a:cxnLst>
                <a:rect l="0" t="0" r="r" b="b"/>
                <a:pathLst>
                  <a:path w="54" h="47">
                    <a:moveTo>
                      <a:pt x="0" y="47"/>
                    </a:moveTo>
                    <a:cubicBezTo>
                      <a:pt x="0" y="38"/>
                      <a:pt x="0" y="30"/>
                      <a:pt x="2" y="21"/>
                    </a:cubicBezTo>
                    <a:cubicBezTo>
                      <a:pt x="4" y="9"/>
                      <a:pt x="17" y="0"/>
                      <a:pt x="30" y="2"/>
                    </a:cubicBezTo>
                    <a:cubicBezTo>
                      <a:pt x="42" y="3"/>
                      <a:pt x="53" y="13"/>
                      <a:pt x="53" y="26"/>
                    </a:cubicBezTo>
                    <a:cubicBezTo>
                      <a:pt x="54" y="33"/>
                      <a:pt x="53" y="40"/>
                      <a:pt x="53" y="47"/>
                    </a:cubicBezTo>
                    <a:cubicBezTo>
                      <a:pt x="36" y="47"/>
                      <a:pt x="18" y="47"/>
                      <a:pt x="0" y="47"/>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87" name="Freeform 248"/>
              <p:cNvSpPr>
                <a:spLocks/>
              </p:cNvSpPr>
              <p:nvPr/>
            </p:nvSpPr>
            <p:spPr bwMode="gray">
              <a:xfrm>
                <a:off x="3764092" y="4240674"/>
                <a:ext cx="34390" cy="55323"/>
              </a:xfrm>
              <a:custGeom>
                <a:avLst/>
                <a:gdLst/>
                <a:ahLst/>
                <a:cxnLst>
                  <a:cxn ang="0">
                    <a:pos x="26" y="54"/>
                  </a:cxn>
                  <a:cxn ang="0">
                    <a:pos x="8" y="54"/>
                  </a:cxn>
                  <a:cxn ang="0">
                    <a:pos x="11" y="35"/>
                  </a:cxn>
                  <a:cxn ang="0">
                    <a:pos x="9" y="29"/>
                  </a:cxn>
                  <a:cxn ang="0">
                    <a:pos x="2" y="11"/>
                  </a:cxn>
                  <a:cxn ang="0">
                    <a:pos x="18" y="0"/>
                  </a:cxn>
                  <a:cxn ang="0">
                    <a:pos x="32" y="11"/>
                  </a:cxn>
                  <a:cxn ang="0">
                    <a:pos x="24" y="30"/>
                  </a:cxn>
                  <a:cxn ang="0">
                    <a:pos x="22" y="34"/>
                  </a:cxn>
                  <a:cxn ang="0">
                    <a:pos x="26" y="54"/>
                  </a:cxn>
                </a:cxnLst>
                <a:rect l="0" t="0" r="r" b="b"/>
                <a:pathLst>
                  <a:path w="34" h="54">
                    <a:moveTo>
                      <a:pt x="26" y="54"/>
                    </a:moveTo>
                    <a:cubicBezTo>
                      <a:pt x="19" y="54"/>
                      <a:pt x="14" y="54"/>
                      <a:pt x="8" y="54"/>
                    </a:cubicBezTo>
                    <a:cubicBezTo>
                      <a:pt x="9" y="48"/>
                      <a:pt x="10" y="41"/>
                      <a:pt x="11" y="35"/>
                    </a:cubicBezTo>
                    <a:cubicBezTo>
                      <a:pt x="12" y="32"/>
                      <a:pt x="11" y="31"/>
                      <a:pt x="9" y="29"/>
                    </a:cubicBezTo>
                    <a:cubicBezTo>
                      <a:pt x="2" y="25"/>
                      <a:pt x="0" y="18"/>
                      <a:pt x="2" y="11"/>
                    </a:cubicBezTo>
                    <a:cubicBezTo>
                      <a:pt x="4" y="4"/>
                      <a:pt x="10" y="0"/>
                      <a:pt x="18" y="0"/>
                    </a:cubicBezTo>
                    <a:cubicBezTo>
                      <a:pt x="24" y="0"/>
                      <a:pt x="30" y="5"/>
                      <a:pt x="32" y="11"/>
                    </a:cubicBezTo>
                    <a:cubicBezTo>
                      <a:pt x="34" y="19"/>
                      <a:pt x="31" y="26"/>
                      <a:pt x="24" y="30"/>
                    </a:cubicBezTo>
                    <a:cubicBezTo>
                      <a:pt x="22" y="31"/>
                      <a:pt x="22" y="32"/>
                      <a:pt x="22" y="34"/>
                    </a:cubicBezTo>
                    <a:cubicBezTo>
                      <a:pt x="24" y="41"/>
                      <a:pt x="25" y="48"/>
                      <a:pt x="26" y="54"/>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nvGrpSpPr>
            <p:cNvPr id="8" name="Group 159"/>
            <p:cNvGrpSpPr/>
            <p:nvPr/>
          </p:nvGrpSpPr>
          <p:grpSpPr bwMode="gray">
            <a:xfrm>
              <a:off x="3876064" y="3019635"/>
              <a:ext cx="338744" cy="204062"/>
              <a:chOff x="4852159" y="3598097"/>
              <a:chExt cx="591078" cy="587642"/>
            </a:xfrm>
            <a:solidFill>
              <a:srgbClr val="FF7700"/>
            </a:solidFill>
          </p:grpSpPr>
          <p:sp>
            <p:nvSpPr>
              <p:cNvPr id="189" name="Freeform 21"/>
              <p:cNvSpPr>
                <a:spLocks noEditPoints="1"/>
              </p:cNvSpPr>
              <p:nvPr/>
            </p:nvSpPr>
            <p:spPr bwMode="gray">
              <a:xfrm>
                <a:off x="4852159" y="3598097"/>
                <a:ext cx="591078" cy="487984"/>
              </a:xfrm>
              <a:custGeom>
                <a:avLst/>
                <a:gdLst/>
                <a:ahLst/>
                <a:cxnLst>
                  <a:cxn ang="0">
                    <a:pos x="504" y="580"/>
                  </a:cxn>
                  <a:cxn ang="0">
                    <a:pos x="571" y="465"/>
                  </a:cxn>
                  <a:cxn ang="0">
                    <a:pos x="416" y="468"/>
                  </a:cxn>
                  <a:cxn ang="0">
                    <a:pos x="571" y="345"/>
                  </a:cxn>
                  <a:cxn ang="0">
                    <a:pos x="409" y="372"/>
                  </a:cxn>
                  <a:cxn ang="0">
                    <a:pos x="307" y="496"/>
                  </a:cxn>
                  <a:cxn ang="0">
                    <a:pos x="8" y="470"/>
                  </a:cxn>
                  <a:cxn ang="0">
                    <a:pos x="52" y="332"/>
                  </a:cxn>
                  <a:cxn ang="0">
                    <a:pos x="181" y="205"/>
                  </a:cxn>
                  <a:cxn ang="0">
                    <a:pos x="353" y="155"/>
                  </a:cxn>
                  <a:cxn ang="0">
                    <a:pos x="408" y="14"/>
                  </a:cxn>
                  <a:cxn ang="0">
                    <a:pos x="746" y="25"/>
                  </a:cxn>
                  <a:cxn ang="0">
                    <a:pos x="756" y="422"/>
                  </a:cxn>
                  <a:cxn ang="0">
                    <a:pos x="590" y="453"/>
                  </a:cxn>
                  <a:cxn ang="0">
                    <a:pos x="539" y="593"/>
                  </a:cxn>
                  <a:cxn ang="0">
                    <a:pos x="409" y="590"/>
                  </a:cxn>
                  <a:cxn ang="0">
                    <a:pos x="24" y="607"/>
                  </a:cxn>
                  <a:cxn ang="0">
                    <a:pos x="7" y="495"/>
                  </a:cxn>
                  <a:cxn ang="0">
                    <a:pos x="367" y="510"/>
                  </a:cxn>
                  <a:cxn ang="0">
                    <a:pos x="200" y="308"/>
                  </a:cxn>
                  <a:cxn ang="0">
                    <a:pos x="419" y="347"/>
                  </a:cxn>
                  <a:cxn ang="0">
                    <a:pos x="571" y="310"/>
                  </a:cxn>
                  <a:cxn ang="0">
                    <a:pos x="413" y="248"/>
                  </a:cxn>
                  <a:cxn ang="0">
                    <a:pos x="376" y="154"/>
                  </a:cxn>
                  <a:cxn ang="0">
                    <a:pos x="582" y="187"/>
                  </a:cxn>
                  <a:cxn ang="0">
                    <a:pos x="742" y="166"/>
                  </a:cxn>
                  <a:cxn ang="0">
                    <a:pos x="734" y="75"/>
                  </a:cxn>
                  <a:cxn ang="0">
                    <a:pos x="425" y="83"/>
                  </a:cxn>
                  <a:cxn ang="0">
                    <a:pos x="19" y="367"/>
                  </a:cxn>
                  <a:cxn ang="0">
                    <a:pos x="339" y="383"/>
                  </a:cxn>
                  <a:cxn ang="0">
                    <a:pos x="356" y="351"/>
                  </a:cxn>
                  <a:cxn ang="0">
                    <a:pos x="19" y="364"/>
                  </a:cxn>
                  <a:cxn ang="0">
                    <a:pos x="725" y="36"/>
                  </a:cxn>
                  <a:cxn ang="0">
                    <a:pos x="386" y="41"/>
                  </a:cxn>
                  <a:cxn ang="0">
                    <a:pos x="563" y="75"/>
                  </a:cxn>
                  <a:cxn ang="0">
                    <a:pos x="200" y="200"/>
                  </a:cxn>
                  <a:cxn ang="0">
                    <a:pos x="401" y="230"/>
                  </a:cxn>
                  <a:cxn ang="0">
                    <a:pos x="571" y="200"/>
                  </a:cxn>
                  <a:cxn ang="0">
                    <a:pos x="279" y="179"/>
                  </a:cxn>
                  <a:cxn ang="0">
                    <a:pos x="606" y="433"/>
                  </a:cxn>
                  <a:cxn ang="0">
                    <a:pos x="747" y="312"/>
                  </a:cxn>
                  <a:cxn ang="0">
                    <a:pos x="590" y="313"/>
                  </a:cxn>
                  <a:cxn ang="0">
                    <a:pos x="747" y="277"/>
                  </a:cxn>
                  <a:cxn ang="0">
                    <a:pos x="595" y="211"/>
                  </a:cxn>
                  <a:cxn ang="0">
                    <a:pos x="280" y="568"/>
                  </a:cxn>
                  <a:cxn ang="0">
                    <a:pos x="369" y="534"/>
                  </a:cxn>
                  <a:cxn ang="0">
                    <a:pos x="280" y="568"/>
                  </a:cxn>
                  <a:cxn ang="0">
                    <a:pos x="376" y="422"/>
                  </a:cxn>
                  <a:cxn ang="0">
                    <a:pos x="272" y="420"/>
                  </a:cxn>
                </a:cxnLst>
                <a:rect l="0" t="0" r="r" b="b"/>
                <a:pathLst>
                  <a:path w="766" h="631">
                    <a:moveTo>
                      <a:pt x="409" y="489"/>
                    </a:moveTo>
                    <a:cubicBezTo>
                      <a:pt x="409" y="523"/>
                      <a:pt x="409" y="555"/>
                      <a:pt x="409" y="588"/>
                    </a:cubicBezTo>
                    <a:cubicBezTo>
                      <a:pt x="413" y="588"/>
                      <a:pt x="416" y="588"/>
                      <a:pt x="419" y="588"/>
                    </a:cubicBezTo>
                    <a:cubicBezTo>
                      <a:pt x="447" y="586"/>
                      <a:pt x="476" y="584"/>
                      <a:pt x="504" y="580"/>
                    </a:cubicBezTo>
                    <a:cubicBezTo>
                      <a:pt x="523" y="578"/>
                      <a:pt x="542" y="574"/>
                      <a:pt x="560" y="567"/>
                    </a:cubicBezTo>
                    <a:cubicBezTo>
                      <a:pt x="560" y="567"/>
                      <a:pt x="561" y="567"/>
                      <a:pt x="562" y="566"/>
                    </a:cubicBezTo>
                    <a:cubicBezTo>
                      <a:pt x="569" y="564"/>
                      <a:pt x="572" y="560"/>
                      <a:pt x="572" y="552"/>
                    </a:cubicBezTo>
                    <a:cubicBezTo>
                      <a:pt x="571" y="523"/>
                      <a:pt x="571" y="494"/>
                      <a:pt x="571" y="465"/>
                    </a:cubicBezTo>
                    <a:cubicBezTo>
                      <a:pt x="571" y="464"/>
                      <a:pt x="571" y="462"/>
                      <a:pt x="571" y="460"/>
                    </a:cubicBezTo>
                    <a:cubicBezTo>
                      <a:pt x="519" y="481"/>
                      <a:pt x="464" y="484"/>
                      <a:pt x="409" y="487"/>
                    </a:cubicBezTo>
                    <a:cubicBezTo>
                      <a:pt x="409" y="480"/>
                      <a:pt x="409" y="475"/>
                      <a:pt x="409" y="468"/>
                    </a:cubicBezTo>
                    <a:cubicBezTo>
                      <a:pt x="412" y="468"/>
                      <a:pt x="414" y="468"/>
                      <a:pt x="416" y="468"/>
                    </a:cubicBezTo>
                    <a:cubicBezTo>
                      <a:pt x="458" y="466"/>
                      <a:pt x="500" y="462"/>
                      <a:pt x="541" y="451"/>
                    </a:cubicBezTo>
                    <a:cubicBezTo>
                      <a:pt x="550" y="449"/>
                      <a:pt x="558" y="445"/>
                      <a:pt x="566" y="441"/>
                    </a:cubicBezTo>
                    <a:cubicBezTo>
                      <a:pt x="570" y="440"/>
                      <a:pt x="571" y="436"/>
                      <a:pt x="571" y="431"/>
                    </a:cubicBezTo>
                    <a:cubicBezTo>
                      <a:pt x="571" y="402"/>
                      <a:pt x="571" y="373"/>
                      <a:pt x="571" y="345"/>
                    </a:cubicBezTo>
                    <a:cubicBezTo>
                      <a:pt x="571" y="343"/>
                      <a:pt x="571" y="341"/>
                      <a:pt x="571" y="339"/>
                    </a:cubicBezTo>
                    <a:cubicBezTo>
                      <a:pt x="546" y="351"/>
                      <a:pt x="519" y="356"/>
                      <a:pt x="491" y="359"/>
                    </a:cubicBezTo>
                    <a:cubicBezTo>
                      <a:pt x="464" y="363"/>
                      <a:pt x="437" y="364"/>
                      <a:pt x="409" y="367"/>
                    </a:cubicBezTo>
                    <a:cubicBezTo>
                      <a:pt x="409" y="368"/>
                      <a:pt x="409" y="370"/>
                      <a:pt x="409" y="372"/>
                    </a:cubicBezTo>
                    <a:cubicBezTo>
                      <a:pt x="409" y="399"/>
                      <a:pt x="409" y="427"/>
                      <a:pt x="409" y="454"/>
                    </a:cubicBezTo>
                    <a:cubicBezTo>
                      <a:pt x="409" y="461"/>
                      <a:pt x="407" y="467"/>
                      <a:pt x="401" y="470"/>
                    </a:cubicBezTo>
                    <a:cubicBezTo>
                      <a:pt x="393" y="475"/>
                      <a:pt x="384" y="479"/>
                      <a:pt x="375" y="483"/>
                    </a:cubicBezTo>
                    <a:cubicBezTo>
                      <a:pt x="353" y="490"/>
                      <a:pt x="330" y="493"/>
                      <a:pt x="307" y="496"/>
                    </a:cubicBezTo>
                    <a:cubicBezTo>
                      <a:pt x="268" y="500"/>
                      <a:pt x="229" y="502"/>
                      <a:pt x="190" y="501"/>
                    </a:cubicBezTo>
                    <a:cubicBezTo>
                      <a:pt x="143" y="500"/>
                      <a:pt x="96" y="498"/>
                      <a:pt x="50" y="487"/>
                    </a:cubicBezTo>
                    <a:cubicBezTo>
                      <a:pt x="39" y="485"/>
                      <a:pt x="28" y="480"/>
                      <a:pt x="17" y="476"/>
                    </a:cubicBezTo>
                    <a:cubicBezTo>
                      <a:pt x="14" y="475"/>
                      <a:pt x="11" y="472"/>
                      <a:pt x="8" y="470"/>
                    </a:cubicBezTo>
                    <a:cubicBezTo>
                      <a:pt x="3" y="466"/>
                      <a:pt x="0" y="461"/>
                      <a:pt x="0" y="454"/>
                    </a:cubicBezTo>
                    <a:cubicBezTo>
                      <a:pt x="1" y="426"/>
                      <a:pt x="0" y="397"/>
                      <a:pt x="0" y="369"/>
                    </a:cubicBezTo>
                    <a:cubicBezTo>
                      <a:pt x="0" y="360"/>
                      <a:pt x="4" y="353"/>
                      <a:pt x="11" y="348"/>
                    </a:cubicBezTo>
                    <a:cubicBezTo>
                      <a:pt x="24" y="339"/>
                      <a:pt x="38" y="335"/>
                      <a:pt x="52" y="332"/>
                    </a:cubicBezTo>
                    <a:cubicBezTo>
                      <a:pt x="81" y="325"/>
                      <a:pt x="111" y="322"/>
                      <a:pt x="140" y="320"/>
                    </a:cubicBezTo>
                    <a:cubicBezTo>
                      <a:pt x="153" y="320"/>
                      <a:pt x="165" y="319"/>
                      <a:pt x="178" y="319"/>
                    </a:cubicBezTo>
                    <a:cubicBezTo>
                      <a:pt x="182" y="319"/>
                      <a:pt x="181" y="316"/>
                      <a:pt x="181" y="313"/>
                    </a:cubicBezTo>
                    <a:cubicBezTo>
                      <a:pt x="181" y="277"/>
                      <a:pt x="182" y="241"/>
                      <a:pt x="181" y="205"/>
                    </a:cubicBezTo>
                    <a:cubicBezTo>
                      <a:pt x="181" y="196"/>
                      <a:pt x="185" y="189"/>
                      <a:pt x="192" y="185"/>
                    </a:cubicBezTo>
                    <a:cubicBezTo>
                      <a:pt x="204" y="176"/>
                      <a:pt x="217" y="172"/>
                      <a:pt x="231" y="169"/>
                    </a:cubicBezTo>
                    <a:cubicBezTo>
                      <a:pt x="259" y="162"/>
                      <a:pt x="288" y="159"/>
                      <a:pt x="316" y="157"/>
                    </a:cubicBezTo>
                    <a:cubicBezTo>
                      <a:pt x="329" y="156"/>
                      <a:pt x="341" y="156"/>
                      <a:pt x="353" y="155"/>
                    </a:cubicBezTo>
                    <a:cubicBezTo>
                      <a:pt x="358" y="155"/>
                      <a:pt x="357" y="153"/>
                      <a:pt x="357" y="150"/>
                    </a:cubicBezTo>
                    <a:cubicBezTo>
                      <a:pt x="357" y="117"/>
                      <a:pt x="358" y="84"/>
                      <a:pt x="357" y="51"/>
                    </a:cubicBezTo>
                    <a:cubicBezTo>
                      <a:pt x="357" y="42"/>
                      <a:pt x="361" y="35"/>
                      <a:pt x="368" y="30"/>
                    </a:cubicBezTo>
                    <a:cubicBezTo>
                      <a:pt x="381" y="22"/>
                      <a:pt x="394" y="18"/>
                      <a:pt x="408" y="14"/>
                    </a:cubicBezTo>
                    <a:cubicBezTo>
                      <a:pt x="437" y="8"/>
                      <a:pt x="466" y="4"/>
                      <a:pt x="496" y="3"/>
                    </a:cubicBezTo>
                    <a:cubicBezTo>
                      <a:pt x="521" y="1"/>
                      <a:pt x="545" y="0"/>
                      <a:pt x="570" y="0"/>
                    </a:cubicBezTo>
                    <a:cubicBezTo>
                      <a:pt x="617" y="1"/>
                      <a:pt x="664" y="3"/>
                      <a:pt x="711" y="13"/>
                    </a:cubicBezTo>
                    <a:cubicBezTo>
                      <a:pt x="723" y="16"/>
                      <a:pt x="734" y="21"/>
                      <a:pt x="746" y="25"/>
                    </a:cubicBezTo>
                    <a:cubicBezTo>
                      <a:pt x="751" y="27"/>
                      <a:pt x="755" y="30"/>
                      <a:pt x="759" y="33"/>
                    </a:cubicBezTo>
                    <a:cubicBezTo>
                      <a:pt x="764" y="37"/>
                      <a:pt x="766" y="42"/>
                      <a:pt x="766" y="49"/>
                    </a:cubicBezTo>
                    <a:cubicBezTo>
                      <a:pt x="766" y="167"/>
                      <a:pt x="766" y="286"/>
                      <a:pt x="766" y="404"/>
                    </a:cubicBezTo>
                    <a:cubicBezTo>
                      <a:pt x="766" y="412"/>
                      <a:pt x="762" y="418"/>
                      <a:pt x="756" y="422"/>
                    </a:cubicBezTo>
                    <a:cubicBezTo>
                      <a:pt x="746" y="430"/>
                      <a:pt x="733" y="434"/>
                      <a:pt x="721" y="437"/>
                    </a:cubicBezTo>
                    <a:cubicBezTo>
                      <a:pt x="696" y="444"/>
                      <a:pt x="670" y="447"/>
                      <a:pt x="645" y="449"/>
                    </a:cubicBezTo>
                    <a:cubicBezTo>
                      <a:pt x="628" y="450"/>
                      <a:pt x="611" y="451"/>
                      <a:pt x="595" y="452"/>
                    </a:cubicBezTo>
                    <a:cubicBezTo>
                      <a:pt x="593" y="452"/>
                      <a:pt x="592" y="452"/>
                      <a:pt x="590" y="453"/>
                    </a:cubicBezTo>
                    <a:cubicBezTo>
                      <a:pt x="590" y="455"/>
                      <a:pt x="590" y="457"/>
                      <a:pt x="590" y="459"/>
                    </a:cubicBezTo>
                    <a:cubicBezTo>
                      <a:pt x="590" y="491"/>
                      <a:pt x="590" y="523"/>
                      <a:pt x="590" y="555"/>
                    </a:cubicBezTo>
                    <a:cubicBezTo>
                      <a:pt x="590" y="566"/>
                      <a:pt x="586" y="573"/>
                      <a:pt x="577" y="579"/>
                    </a:cubicBezTo>
                    <a:cubicBezTo>
                      <a:pt x="565" y="586"/>
                      <a:pt x="552" y="590"/>
                      <a:pt x="539" y="593"/>
                    </a:cubicBezTo>
                    <a:cubicBezTo>
                      <a:pt x="511" y="600"/>
                      <a:pt x="482" y="603"/>
                      <a:pt x="454" y="604"/>
                    </a:cubicBezTo>
                    <a:cubicBezTo>
                      <a:pt x="440" y="605"/>
                      <a:pt x="426" y="606"/>
                      <a:pt x="413" y="607"/>
                    </a:cubicBezTo>
                    <a:cubicBezTo>
                      <a:pt x="412" y="607"/>
                      <a:pt x="411" y="607"/>
                      <a:pt x="409" y="607"/>
                    </a:cubicBezTo>
                    <a:cubicBezTo>
                      <a:pt x="409" y="601"/>
                      <a:pt x="409" y="596"/>
                      <a:pt x="409" y="590"/>
                    </a:cubicBezTo>
                    <a:cubicBezTo>
                      <a:pt x="393" y="609"/>
                      <a:pt x="370" y="613"/>
                      <a:pt x="348" y="618"/>
                    </a:cubicBezTo>
                    <a:cubicBezTo>
                      <a:pt x="314" y="625"/>
                      <a:pt x="280" y="627"/>
                      <a:pt x="246" y="629"/>
                    </a:cubicBezTo>
                    <a:cubicBezTo>
                      <a:pt x="196" y="631"/>
                      <a:pt x="146" y="629"/>
                      <a:pt x="96" y="623"/>
                    </a:cubicBezTo>
                    <a:cubicBezTo>
                      <a:pt x="72" y="621"/>
                      <a:pt x="47" y="617"/>
                      <a:pt x="24" y="607"/>
                    </a:cubicBezTo>
                    <a:cubicBezTo>
                      <a:pt x="20" y="606"/>
                      <a:pt x="17" y="604"/>
                      <a:pt x="14" y="603"/>
                    </a:cubicBezTo>
                    <a:cubicBezTo>
                      <a:pt x="5" y="597"/>
                      <a:pt x="0" y="591"/>
                      <a:pt x="0" y="579"/>
                    </a:cubicBezTo>
                    <a:cubicBezTo>
                      <a:pt x="1" y="549"/>
                      <a:pt x="0" y="520"/>
                      <a:pt x="0" y="490"/>
                    </a:cubicBezTo>
                    <a:cubicBezTo>
                      <a:pt x="3" y="492"/>
                      <a:pt x="5" y="494"/>
                      <a:pt x="7" y="495"/>
                    </a:cubicBezTo>
                    <a:cubicBezTo>
                      <a:pt x="19" y="504"/>
                      <a:pt x="34" y="508"/>
                      <a:pt x="49" y="511"/>
                    </a:cubicBezTo>
                    <a:cubicBezTo>
                      <a:pt x="80" y="519"/>
                      <a:pt x="113" y="523"/>
                      <a:pt x="145" y="524"/>
                    </a:cubicBezTo>
                    <a:cubicBezTo>
                      <a:pt x="173" y="525"/>
                      <a:pt x="202" y="526"/>
                      <a:pt x="230" y="525"/>
                    </a:cubicBezTo>
                    <a:cubicBezTo>
                      <a:pt x="276" y="525"/>
                      <a:pt x="322" y="521"/>
                      <a:pt x="367" y="510"/>
                    </a:cubicBezTo>
                    <a:cubicBezTo>
                      <a:pt x="382" y="506"/>
                      <a:pt x="397" y="501"/>
                      <a:pt x="409" y="489"/>
                    </a:cubicBezTo>
                    <a:close/>
                    <a:moveTo>
                      <a:pt x="200" y="225"/>
                    </a:moveTo>
                    <a:cubicBezTo>
                      <a:pt x="200" y="227"/>
                      <a:pt x="200" y="228"/>
                      <a:pt x="200" y="230"/>
                    </a:cubicBezTo>
                    <a:cubicBezTo>
                      <a:pt x="200" y="256"/>
                      <a:pt x="200" y="282"/>
                      <a:pt x="200" y="308"/>
                    </a:cubicBezTo>
                    <a:cubicBezTo>
                      <a:pt x="200" y="318"/>
                      <a:pt x="200" y="318"/>
                      <a:pt x="210" y="318"/>
                    </a:cubicBezTo>
                    <a:cubicBezTo>
                      <a:pt x="249" y="319"/>
                      <a:pt x="288" y="321"/>
                      <a:pt x="326" y="326"/>
                    </a:cubicBezTo>
                    <a:cubicBezTo>
                      <a:pt x="346" y="329"/>
                      <a:pt x="367" y="332"/>
                      <a:pt x="385" y="341"/>
                    </a:cubicBezTo>
                    <a:cubicBezTo>
                      <a:pt x="396" y="347"/>
                      <a:pt x="407" y="348"/>
                      <a:pt x="419" y="347"/>
                    </a:cubicBezTo>
                    <a:cubicBezTo>
                      <a:pt x="421" y="347"/>
                      <a:pt x="423" y="347"/>
                      <a:pt x="425" y="347"/>
                    </a:cubicBezTo>
                    <a:cubicBezTo>
                      <a:pt x="459" y="345"/>
                      <a:pt x="493" y="342"/>
                      <a:pt x="527" y="334"/>
                    </a:cubicBezTo>
                    <a:cubicBezTo>
                      <a:pt x="540" y="331"/>
                      <a:pt x="552" y="326"/>
                      <a:pt x="564" y="322"/>
                    </a:cubicBezTo>
                    <a:cubicBezTo>
                      <a:pt x="569" y="320"/>
                      <a:pt x="572" y="316"/>
                      <a:pt x="571" y="310"/>
                    </a:cubicBezTo>
                    <a:cubicBezTo>
                      <a:pt x="571" y="283"/>
                      <a:pt x="571" y="256"/>
                      <a:pt x="571" y="229"/>
                    </a:cubicBezTo>
                    <a:cubicBezTo>
                      <a:pt x="571" y="228"/>
                      <a:pt x="571" y="226"/>
                      <a:pt x="571" y="224"/>
                    </a:cubicBezTo>
                    <a:cubicBezTo>
                      <a:pt x="561" y="228"/>
                      <a:pt x="551" y="231"/>
                      <a:pt x="541" y="234"/>
                    </a:cubicBezTo>
                    <a:cubicBezTo>
                      <a:pt x="499" y="244"/>
                      <a:pt x="456" y="246"/>
                      <a:pt x="413" y="248"/>
                    </a:cubicBezTo>
                    <a:cubicBezTo>
                      <a:pt x="378" y="249"/>
                      <a:pt x="344" y="249"/>
                      <a:pt x="309" y="245"/>
                    </a:cubicBezTo>
                    <a:cubicBezTo>
                      <a:pt x="284" y="243"/>
                      <a:pt x="259" y="239"/>
                      <a:pt x="235" y="235"/>
                    </a:cubicBezTo>
                    <a:cubicBezTo>
                      <a:pt x="223" y="233"/>
                      <a:pt x="212" y="228"/>
                      <a:pt x="200" y="225"/>
                    </a:cubicBezTo>
                    <a:close/>
                    <a:moveTo>
                      <a:pt x="376" y="154"/>
                    </a:moveTo>
                    <a:cubicBezTo>
                      <a:pt x="377" y="154"/>
                      <a:pt x="378" y="154"/>
                      <a:pt x="379" y="154"/>
                    </a:cubicBezTo>
                    <a:cubicBezTo>
                      <a:pt x="409" y="156"/>
                      <a:pt x="439" y="156"/>
                      <a:pt x="469" y="158"/>
                    </a:cubicBezTo>
                    <a:cubicBezTo>
                      <a:pt x="495" y="160"/>
                      <a:pt x="521" y="164"/>
                      <a:pt x="547" y="171"/>
                    </a:cubicBezTo>
                    <a:cubicBezTo>
                      <a:pt x="559" y="174"/>
                      <a:pt x="573" y="177"/>
                      <a:pt x="582" y="187"/>
                    </a:cubicBezTo>
                    <a:cubicBezTo>
                      <a:pt x="587" y="193"/>
                      <a:pt x="593" y="193"/>
                      <a:pt x="600" y="192"/>
                    </a:cubicBezTo>
                    <a:cubicBezTo>
                      <a:pt x="601" y="192"/>
                      <a:pt x="603" y="192"/>
                      <a:pt x="605" y="192"/>
                    </a:cubicBezTo>
                    <a:cubicBezTo>
                      <a:pt x="637" y="191"/>
                      <a:pt x="669" y="187"/>
                      <a:pt x="700" y="180"/>
                    </a:cubicBezTo>
                    <a:cubicBezTo>
                      <a:pt x="715" y="177"/>
                      <a:pt x="729" y="174"/>
                      <a:pt x="742" y="166"/>
                    </a:cubicBezTo>
                    <a:cubicBezTo>
                      <a:pt x="746" y="164"/>
                      <a:pt x="747" y="162"/>
                      <a:pt x="747" y="158"/>
                    </a:cubicBezTo>
                    <a:cubicBezTo>
                      <a:pt x="747" y="130"/>
                      <a:pt x="747" y="102"/>
                      <a:pt x="747" y="75"/>
                    </a:cubicBezTo>
                    <a:cubicBezTo>
                      <a:pt x="747" y="73"/>
                      <a:pt x="747" y="72"/>
                      <a:pt x="747" y="70"/>
                    </a:cubicBezTo>
                    <a:cubicBezTo>
                      <a:pt x="742" y="71"/>
                      <a:pt x="738" y="73"/>
                      <a:pt x="734" y="75"/>
                    </a:cubicBezTo>
                    <a:cubicBezTo>
                      <a:pt x="730" y="76"/>
                      <a:pt x="725" y="77"/>
                      <a:pt x="721" y="78"/>
                    </a:cubicBezTo>
                    <a:cubicBezTo>
                      <a:pt x="679" y="89"/>
                      <a:pt x="637" y="92"/>
                      <a:pt x="594" y="93"/>
                    </a:cubicBezTo>
                    <a:cubicBezTo>
                      <a:pt x="561" y="94"/>
                      <a:pt x="529" y="93"/>
                      <a:pt x="496" y="91"/>
                    </a:cubicBezTo>
                    <a:cubicBezTo>
                      <a:pt x="472" y="90"/>
                      <a:pt x="449" y="87"/>
                      <a:pt x="425" y="83"/>
                    </a:cubicBezTo>
                    <a:cubicBezTo>
                      <a:pt x="409" y="81"/>
                      <a:pt x="392" y="76"/>
                      <a:pt x="376" y="69"/>
                    </a:cubicBezTo>
                    <a:cubicBezTo>
                      <a:pt x="376" y="98"/>
                      <a:pt x="376" y="126"/>
                      <a:pt x="376" y="154"/>
                    </a:cubicBezTo>
                    <a:close/>
                    <a:moveTo>
                      <a:pt x="19" y="364"/>
                    </a:moveTo>
                    <a:cubicBezTo>
                      <a:pt x="19" y="365"/>
                      <a:pt x="19" y="366"/>
                      <a:pt x="19" y="367"/>
                    </a:cubicBezTo>
                    <a:cubicBezTo>
                      <a:pt x="25" y="369"/>
                      <a:pt x="31" y="372"/>
                      <a:pt x="37" y="374"/>
                    </a:cubicBezTo>
                    <a:cubicBezTo>
                      <a:pt x="63" y="383"/>
                      <a:pt x="91" y="387"/>
                      <a:pt x="118" y="389"/>
                    </a:cubicBezTo>
                    <a:cubicBezTo>
                      <a:pt x="158" y="393"/>
                      <a:pt x="197" y="394"/>
                      <a:pt x="236" y="393"/>
                    </a:cubicBezTo>
                    <a:cubicBezTo>
                      <a:pt x="271" y="392"/>
                      <a:pt x="305" y="389"/>
                      <a:pt x="339" y="383"/>
                    </a:cubicBezTo>
                    <a:cubicBezTo>
                      <a:pt x="354" y="380"/>
                      <a:pt x="368" y="375"/>
                      <a:pt x="383" y="370"/>
                    </a:cubicBezTo>
                    <a:cubicBezTo>
                      <a:pt x="385" y="369"/>
                      <a:pt x="388" y="367"/>
                      <a:pt x="391" y="365"/>
                    </a:cubicBezTo>
                    <a:cubicBezTo>
                      <a:pt x="388" y="363"/>
                      <a:pt x="385" y="361"/>
                      <a:pt x="383" y="360"/>
                    </a:cubicBezTo>
                    <a:cubicBezTo>
                      <a:pt x="374" y="357"/>
                      <a:pt x="365" y="353"/>
                      <a:pt x="356" y="351"/>
                    </a:cubicBezTo>
                    <a:cubicBezTo>
                      <a:pt x="315" y="341"/>
                      <a:pt x="273" y="338"/>
                      <a:pt x="230" y="337"/>
                    </a:cubicBezTo>
                    <a:cubicBezTo>
                      <a:pt x="181" y="336"/>
                      <a:pt x="131" y="337"/>
                      <a:pt x="82" y="345"/>
                    </a:cubicBezTo>
                    <a:cubicBezTo>
                      <a:pt x="65" y="348"/>
                      <a:pt x="48" y="353"/>
                      <a:pt x="31" y="358"/>
                    </a:cubicBezTo>
                    <a:cubicBezTo>
                      <a:pt x="27" y="359"/>
                      <a:pt x="23" y="362"/>
                      <a:pt x="19" y="364"/>
                    </a:cubicBezTo>
                    <a:close/>
                    <a:moveTo>
                      <a:pt x="747" y="48"/>
                    </a:moveTo>
                    <a:cubicBezTo>
                      <a:pt x="747" y="48"/>
                      <a:pt x="747" y="47"/>
                      <a:pt x="747" y="46"/>
                    </a:cubicBezTo>
                    <a:cubicBezTo>
                      <a:pt x="745" y="45"/>
                      <a:pt x="743" y="43"/>
                      <a:pt x="740" y="42"/>
                    </a:cubicBezTo>
                    <a:cubicBezTo>
                      <a:pt x="735" y="40"/>
                      <a:pt x="730" y="38"/>
                      <a:pt x="725" y="36"/>
                    </a:cubicBezTo>
                    <a:cubicBezTo>
                      <a:pt x="700" y="29"/>
                      <a:pt x="675" y="25"/>
                      <a:pt x="650" y="23"/>
                    </a:cubicBezTo>
                    <a:cubicBezTo>
                      <a:pt x="608" y="19"/>
                      <a:pt x="567" y="18"/>
                      <a:pt x="526" y="20"/>
                    </a:cubicBezTo>
                    <a:cubicBezTo>
                      <a:pt x="494" y="21"/>
                      <a:pt x="463" y="23"/>
                      <a:pt x="433" y="29"/>
                    </a:cubicBezTo>
                    <a:cubicBezTo>
                      <a:pt x="417" y="32"/>
                      <a:pt x="401" y="37"/>
                      <a:pt x="386" y="41"/>
                    </a:cubicBezTo>
                    <a:cubicBezTo>
                      <a:pt x="382" y="42"/>
                      <a:pt x="379" y="45"/>
                      <a:pt x="375" y="47"/>
                    </a:cubicBezTo>
                    <a:cubicBezTo>
                      <a:pt x="380" y="50"/>
                      <a:pt x="383" y="52"/>
                      <a:pt x="386" y="53"/>
                    </a:cubicBezTo>
                    <a:cubicBezTo>
                      <a:pt x="399" y="57"/>
                      <a:pt x="411" y="61"/>
                      <a:pt x="424" y="64"/>
                    </a:cubicBezTo>
                    <a:cubicBezTo>
                      <a:pt x="470" y="73"/>
                      <a:pt x="517" y="75"/>
                      <a:pt x="563" y="75"/>
                    </a:cubicBezTo>
                    <a:cubicBezTo>
                      <a:pt x="601" y="76"/>
                      <a:pt x="639" y="74"/>
                      <a:pt x="677" y="68"/>
                    </a:cubicBezTo>
                    <a:cubicBezTo>
                      <a:pt x="696" y="65"/>
                      <a:pt x="716" y="62"/>
                      <a:pt x="734" y="55"/>
                    </a:cubicBezTo>
                    <a:cubicBezTo>
                      <a:pt x="739" y="53"/>
                      <a:pt x="743" y="51"/>
                      <a:pt x="747" y="48"/>
                    </a:cubicBezTo>
                    <a:close/>
                    <a:moveTo>
                      <a:pt x="200" y="200"/>
                    </a:moveTo>
                    <a:cubicBezTo>
                      <a:pt x="200" y="201"/>
                      <a:pt x="200" y="202"/>
                      <a:pt x="200" y="203"/>
                    </a:cubicBezTo>
                    <a:cubicBezTo>
                      <a:pt x="205" y="205"/>
                      <a:pt x="210" y="208"/>
                      <a:pt x="215" y="210"/>
                    </a:cubicBezTo>
                    <a:cubicBezTo>
                      <a:pt x="238" y="218"/>
                      <a:pt x="262" y="222"/>
                      <a:pt x="285" y="224"/>
                    </a:cubicBezTo>
                    <a:cubicBezTo>
                      <a:pt x="324" y="229"/>
                      <a:pt x="362" y="230"/>
                      <a:pt x="401" y="230"/>
                    </a:cubicBezTo>
                    <a:cubicBezTo>
                      <a:pt x="438" y="229"/>
                      <a:pt x="476" y="227"/>
                      <a:pt x="513" y="220"/>
                    </a:cubicBezTo>
                    <a:cubicBezTo>
                      <a:pt x="529" y="217"/>
                      <a:pt x="545" y="212"/>
                      <a:pt x="561" y="208"/>
                    </a:cubicBezTo>
                    <a:cubicBezTo>
                      <a:pt x="564" y="207"/>
                      <a:pt x="568" y="204"/>
                      <a:pt x="571" y="202"/>
                    </a:cubicBezTo>
                    <a:cubicBezTo>
                      <a:pt x="571" y="202"/>
                      <a:pt x="571" y="201"/>
                      <a:pt x="571" y="200"/>
                    </a:cubicBezTo>
                    <a:cubicBezTo>
                      <a:pt x="567" y="198"/>
                      <a:pt x="562" y="195"/>
                      <a:pt x="558" y="194"/>
                    </a:cubicBezTo>
                    <a:cubicBezTo>
                      <a:pt x="542" y="190"/>
                      <a:pt x="527" y="185"/>
                      <a:pt x="511" y="182"/>
                    </a:cubicBezTo>
                    <a:cubicBezTo>
                      <a:pt x="469" y="175"/>
                      <a:pt x="427" y="173"/>
                      <a:pt x="385" y="173"/>
                    </a:cubicBezTo>
                    <a:cubicBezTo>
                      <a:pt x="350" y="173"/>
                      <a:pt x="314" y="175"/>
                      <a:pt x="279" y="179"/>
                    </a:cubicBezTo>
                    <a:cubicBezTo>
                      <a:pt x="258" y="182"/>
                      <a:pt x="237" y="186"/>
                      <a:pt x="216" y="193"/>
                    </a:cubicBezTo>
                    <a:cubicBezTo>
                      <a:pt x="211" y="195"/>
                      <a:pt x="206" y="198"/>
                      <a:pt x="200" y="200"/>
                    </a:cubicBezTo>
                    <a:close/>
                    <a:moveTo>
                      <a:pt x="590" y="434"/>
                    </a:moveTo>
                    <a:cubicBezTo>
                      <a:pt x="596" y="434"/>
                      <a:pt x="601" y="433"/>
                      <a:pt x="606" y="433"/>
                    </a:cubicBezTo>
                    <a:cubicBezTo>
                      <a:pt x="638" y="432"/>
                      <a:pt x="671" y="429"/>
                      <a:pt x="702" y="422"/>
                    </a:cubicBezTo>
                    <a:cubicBezTo>
                      <a:pt x="716" y="419"/>
                      <a:pt x="728" y="415"/>
                      <a:pt x="741" y="410"/>
                    </a:cubicBezTo>
                    <a:cubicBezTo>
                      <a:pt x="746" y="409"/>
                      <a:pt x="747" y="406"/>
                      <a:pt x="747" y="400"/>
                    </a:cubicBezTo>
                    <a:cubicBezTo>
                      <a:pt x="747" y="371"/>
                      <a:pt x="747" y="341"/>
                      <a:pt x="747" y="312"/>
                    </a:cubicBezTo>
                    <a:cubicBezTo>
                      <a:pt x="747" y="310"/>
                      <a:pt x="747" y="308"/>
                      <a:pt x="747" y="306"/>
                    </a:cubicBezTo>
                    <a:cubicBezTo>
                      <a:pt x="697" y="327"/>
                      <a:pt x="643" y="329"/>
                      <a:pt x="590" y="332"/>
                    </a:cubicBezTo>
                    <a:cubicBezTo>
                      <a:pt x="590" y="366"/>
                      <a:pt x="590" y="399"/>
                      <a:pt x="590" y="434"/>
                    </a:cubicBezTo>
                    <a:close/>
                    <a:moveTo>
                      <a:pt x="590" y="313"/>
                    </a:moveTo>
                    <a:cubicBezTo>
                      <a:pt x="593" y="313"/>
                      <a:pt x="595" y="313"/>
                      <a:pt x="598" y="313"/>
                    </a:cubicBezTo>
                    <a:cubicBezTo>
                      <a:pt x="633" y="312"/>
                      <a:pt x="668" y="308"/>
                      <a:pt x="703" y="300"/>
                    </a:cubicBezTo>
                    <a:cubicBezTo>
                      <a:pt x="716" y="297"/>
                      <a:pt x="728" y="292"/>
                      <a:pt x="741" y="288"/>
                    </a:cubicBezTo>
                    <a:cubicBezTo>
                      <a:pt x="745" y="286"/>
                      <a:pt x="747" y="283"/>
                      <a:pt x="747" y="277"/>
                    </a:cubicBezTo>
                    <a:cubicBezTo>
                      <a:pt x="747" y="248"/>
                      <a:pt x="747" y="219"/>
                      <a:pt x="747" y="190"/>
                    </a:cubicBezTo>
                    <a:cubicBezTo>
                      <a:pt x="747" y="189"/>
                      <a:pt x="747" y="187"/>
                      <a:pt x="747" y="186"/>
                    </a:cubicBezTo>
                    <a:cubicBezTo>
                      <a:pt x="736" y="189"/>
                      <a:pt x="725" y="194"/>
                      <a:pt x="714" y="196"/>
                    </a:cubicBezTo>
                    <a:cubicBezTo>
                      <a:pt x="675" y="206"/>
                      <a:pt x="635" y="210"/>
                      <a:pt x="595" y="211"/>
                    </a:cubicBezTo>
                    <a:cubicBezTo>
                      <a:pt x="591" y="211"/>
                      <a:pt x="590" y="212"/>
                      <a:pt x="590" y="217"/>
                    </a:cubicBezTo>
                    <a:cubicBezTo>
                      <a:pt x="590" y="247"/>
                      <a:pt x="590" y="278"/>
                      <a:pt x="590" y="308"/>
                    </a:cubicBezTo>
                    <a:cubicBezTo>
                      <a:pt x="590" y="310"/>
                      <a:pt x="590" y="311"/>
                      <a:pt x="590" y="313"/>
                    </a:cubicBezTo>
                    <a:close/>
                    <a:moveTo>
                      <a:pt x="280" y="568"/>
                    </a:moveTo>
                    <a:cubicBezTo>
                      <a:pt x="290" y="567"/>
                      <a:pt x="303" y="566"/>
                      <a:pt x="317" y="564"/>
                    </a:cubicBezTo>
                    <a:cubicBezTo>
                      <a:pt x="337" y="562"/>
                      <a:pt x="357" y="559"/>
                      <a:pt x="375" y="552"/>
                    </a:cubicBezTo>
                    <a:cubicBezTo>
                      <a:pt x="382" y="549"/>
                      <a:pt x="384" y="544"/>
                      <a:pt x="382" y="539"/>
                    </a:cubicBezTo>
                    <a:cubicBezTo>
                      <a:pt x="380" y="534"/>
                      <a:pt x="375" y="532"/>
                      <a:pt x="369" y="534"/>
                    </a:cubicBezTo>
                    <a:cubicBezTo>
                      <a:pt x="357" y="537"/>
                      <a:pt x="344" y="541"/>
                      <a:pt x="332" y="543"/>
                    </a:cubicBezTo>
                    <a:cubicBezTo>
                      <a:pt x="313" y="546"/>
                      <a:pt x="294" y="547"/>
                      <a:pt x="276" y="549"/>
                    </a:cubicBezTo>
                    <a:cubicBezTo>
                      <a:pt x="269" y="550"/>
                      <a:pt x="265" y="552"/>
                      <a:pt x="264" y="557"/>
                    </a:cubicBezTo>
                    <a:cubicBezTo>
                      <a:pt x="262" y="564"/>
                      <a:pt x="268" y="568"/>
                      <a:pt x="280" y="568"/>
                    </a:cubicBezTo>
                    <a:close/>
                    <a:moveTo>
                      <a:pt x="277" y="439"/>
                    </a:moveTo>
                    <a:cubicBezTo>
                      <a:pt x="277" y="439"/>
                      <a:pt x="277" y="439"/>
                      <a:pt x="277" y="439"/>
                    </a:cubicBezTo>
                    <a:cubicBezTo>
                      <a:pt x="294" y="437"/>
                      <a:pt x="311" y="436"/>
                      <a:pt x="327" y="433"/>
                    </a:cubicBezTo>
                    <a:cubicBezTo>
                      <a:pt x="344" y="430"/>
                      <a:pt x="360" y="426"/>
                      <a:pt x="376" y="422"/>
                    </a:cubicBezTo>
                    <a:cubicBezTo>
                      <a:pt x="382" y="420"/>
                      <a:pt x="384" y="415"/>
                      <a:pt x="382" y="410"/>
                    </a:cubicBezTo>
                    <a:cubicBezTo>
                      <a:pt x="380" y="404"/>
                      <a:pt x="375" y="402"/>
                      <a:pt x="369" y="404"/>
                    </a:cubicBezTo>
                    <a:cubicBezTo>
                      <a:pt x="348" y="412"/>
                      <a:pt x="326" y="415"/>
                      <a:pt x="304" y="417"/>
                    </a:cubicBezTo>
                    <a:cubicBezTo>
                      <a:pt x="293" y="418"/>
                      <a:pt x="282" y="419"/>
                      <a:pt x="272" y="420"/>
                    </a:cubicBezTo>
                    <a:cubicBezTo>
                      <a:pt x="266" y="421"/>
                      <a:pt x="263" y="425"/>
                      <a:pt x="264" y="430"/>
                    </a:cubicBezTo>
                    <a:cubicBezTo>
                      <a:pt x="264" y="435"/>
                      <a:pt x="268" y="438"/>
                      <a:pt x="273" y="439"/>
                    </a:cubicBezTo>
                    <a:cubicBezTo>
                      <a:pt x="274" y="439"/>
                      <a:pt x="275" y="439"/>
                      <a:pt x="277" y="439"/>
                    </a:cubicBezTo>
                    <a:close/>
                  </a:path>
                </a:pathLst>
              </a:cu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90" name="Freeform 22"/>
              <p:cNvSpPr>
                <a:spLocks noEditPoints="1"/>
              </p:cNvSpPr>
              <p:nvPr/>
            </p:nvSpPr>
            <p:spPr bwMode="gray">
              <a:xfrm>
                <a:off x="4852159" y="4075771"/>
                <a:ext cx="316158" cy="109968"/>
              </a:xfrm>
              <a:custGeom>
                <a:avLst/>
                <a:gdLst/>
                <a:ahLst/>
                <a:cxnLst>
                  <a:cxn ang="0">
                    <a:pos x="409" y="0"/>
                  </a:cxn>
                  <a:cxn ang="0">
                    <a:pos x="409" y="5"/>
                  </a:cxn>
                  <a:cxn ang="0">
                    <a:pos x="409" y="92"/>
                  </a:cxn>
                  <a:cxn ang="0">
                    <a:pos x="401" y="109"/>
                  </a:cxn>
                  <a:cxn ang="0">
                    <a:pos x="370" y="124"/>
                  </a:cxn>
                  <a:cxn ang="0">
                    <a:pos x="293" y="137"/>
                  </a:cxn>
                  <a:cxn ang="0">
                    <a:pos x="183" y="141"/>
                  </a:cxn>
                  <a:cxn ang="0">
                    <a:pos x="46" y="126"/>
                  </a:cxn>
                  <a:cxn ang="0">
                    <a:pos x="17" y="115"/>
                  </a:cxn>
                  <a:cxn ang="0">
                    <a:pos x="0" y="88"/>
                  </a:cxn>
                  <a:cxn ang="0">
                    <a:pos x="0" y="6"/>
                  </a:cxn>
                  <a:cxn ang="0">
                    <a:pos x="0" y="1"/>
                  </a:cxn>
                  <a:cxn ang="0">
                    <a:pos x="10" y="8"/>
                  </a:cxn>
                  <a:cxn ang="0">
                    <a:pos x="55" y="23"/>
                  </a:cxn>
                  <a:cxn ang="0">
                    <a:pos x="155" y="35"/>
                  </a:cxn>
                  <a:cxn ang="0">
                    <a:pos x="277" y="34"/>
                  </a:cxn>
                  <a:cxn ang="0">
                    <a:pos x="377" y="17"/>
                  </a:cxn>
                  <a:cxn ang="0">
                    <a:pos x="409" y="0"/>
                  </a:cxn>
                  <a:cxn ang="0">
                    <a:pos x="274" y="80"/>
                  </a:cxn>
                  <a:cxn ang="0">
                    <a:pos x="325" y="74"/>
                  </a:cxn>
                  <a:cxn ang="0">
                    <a:pos x="376" y="63"/>
                  </a:cxn>
                  <a:cxn ang="0">
                    <a:pos x="382" y="50"/>
                  </a:cxn>
                  <a:cxn ang="0">
                    <a:pos x="369" y="45"/>
                  </a:cxn>
                  <a:cxn ang="0">
                    <a:pos x="310" y="57"/>
                  </a:cxn>
                  <a:cxn ang="0">
                    <a:pos x="274" y="61"/>
                  </a:cxn>
                  <a:cxn ang="0">
                    <a:pos x="264" y="71"/>
                  </a:cxn>
                  <a:cxn ang="0">
                    <a:pos x="274" y="80"/>
                  </a:cxn>
                </a:cxnLst>
                <a:rect l="0" t="0" r="r" b="b"/>
                <a:pathLst>
                  <a:path w="409" h="142">
                    <a:moveTo>
                      <a:pt x="409" y="0"/>
                    </a:moveTo>
                    <a:cubicBezTo>
                      <a:pt x="409" y="2"/>
                      <a:pt x="409" y="4"/>
                      <a:pt x="409" y="5"/>
                    </a:cubicBezTo>
                    <a:cubicBezTo>
                      <a:pt x="409" y="34"/>
                      <a:pt x="409" y="63"/>
                      <a:pt x="409" y="92"/>
                    </a:cubicBezTo>
                    <a:cubicBezTo>
                      <a:pt x="409" y="100"/>
                      <a:pt x="406" y="105"/>
                      <a:pt x="401" y="109"/>
                    </a:cubicBezTo>
                    <a:cubicBezTo>
                      <a:pt x="392" y="117"/>
                      <a:pt x="381" y="121"/>
                      <a:pt x="370" y="124"/>
                    </a:cubicBezTo>
                    <a:cubicBezTo>
                      <a:pt x="345" y="131"/>
                      <a:pt x="319" y="135"/>
                      <a:pt x="293" y="137"/>
                    </a:cubicBezTo>
                    <a:cubicBezTo>
                      <a:pt x="256" y="141"/>
                      <a:pt x="219" y="142"/>
                      <a:pt x="183" y="141"/>
                    </a:cubicBezTo>
                    <a:cubicBezTo>
                      <a:pt x="137" y="139"/>
                      <a:pt x="91" y="137"/>
                      <a:pt x="46" y="126"/>
                    </a:cubicBezTo>
                    <a:cubicBezTo>
                      <a:pt x="36" y="123"/>
                      <a:pt x="26" y="119"/>
                      <a:pt x="17" y="115"/>
                    </a:cubicBezTo>
                    <a:cubicBezTo>
                      <a:pt x="5" y="110"/>
                      <a:pt x="0" y="101"/>
                      <a:pt x="0" y="88"/>
                    </a:cubicBezTo>
                    <a:cubicBezTo>
                      <a:pt x="1" y="61"/>
                      <a:pt x="0" y="34"/>
                      <a:pt x="0" y="6"/>
                    </a:cubicBezTo>
                    <a:cubicBezTo>
                      <a:pt x="0" y="5"/>
                      <a:pt x="0" y="3"/>
                      <a:pt x="0" y="1"/>
                    </a:cubicBezTo>
                    <a:cubicBezTo>
                      <a:pt x="4" y="3"/>
                      <a:pt x="7" y="6"/>
                      <a:pt x="10" y="8"/>
                    </a:cubicBezTo>
                    <a:cubicBezTo>
                      <a:pt x="24" y="16"/>
                      <a:pt x="39" y="20"/>
                      <a:pt x="55" y="23"/>
                    </a:cubicBezTo>
                    <a:cubicBezTo>
                      <a:pt x="88" y="30"/>
                      <a:pt x="122" y="33"/>
                      <a:pt x="155" y="35"/>
                    </a:cubicBezTo>
                    <a:cubicBezTo>
                      <a:pt x="196" y="37"/>
                      <a:pt x="236" y="37"/>
                      <a:pt x="277" y="34"/>
                    </a:cubicBezTo>
                    <a:cubicBezTo>
                      <a:pt x="311" y="31"/>
                      <a:pt x="344" y="27"/>
                      <a:pt x="377" y="17"/>
                    </a:cubicBezTo>
                    <a:cubicBezTo>
                      <a:pt x="388" y="14"/>
                      <a:pt x="399" y="9"/>
                      <a:pt x="409" y="0"/>
                    </a:cubicBezTo>
                    <a:close/>
                    <a:moveTo>
                      <a:pt x="274" y="80"/>
                    </a:moveTo>
                    <a:cubicBezTo>
                      <a:pt x="291" y="78"/>
                      <a:pt x="308" y="77"/>
                      <a:pt x="325" y="74"/>
                    </a:cubicBezTo>
                    <a:cubicBezTo>
                      <a:pt x="342" y="72"/>
                      <a:pt x="359" y="67"/>
                      <a:pt x="376" y="63"/>
                    </a:cubicBezTo>
                    <a:cubicBezTo>
                      <a:pt x="382" y="61"/>
                      <a:pt x="384" y="56"/>
                      <a:pt x="382" y="50"/>
                    </a:cubicBezTo>
                    <a:cubicBezTo>
                      <a:pt x="380" y="45"/>
                      <a:pt x="375" y="43"/>
                      <a:pt x="369" y="45"/>
                    </a:cubicBezTo>
                    <a:cubicBezTo>
                      <a:pt x="350" y="52"/>
                      <a:pt x="330" y="55"/>
                      <a:pt x="310" y="57"/>
                    </a:cubicBezTo>
                    <a:cubicBezTo>
                      <a:pt x="298" y="59"/>
                      <a:pt x="286" y="59"/>
                      <a:pt x="274" y="61"/>
                    </a:cubicBezTo>
                    <a:cubicBezTo>
                      <a:pt x="267" y="61"/>
                      <a:pt x="263" y="65"/>
                      <a:pt x="264" y="71"/>
                    </a:cubicBezTo>
                    <a:cubicBezTo>
                      <a:pt x="264" y="76"/>
                      <a:pt x="268" y="80"/>
                      <a:pt x="274" y="8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91" name="Freeform 23"/>
              <p:cNvSpPr>
                <a:spLocks/>
              </p:cNvSpPr>
              <p:nvPr/>
            </p:nvSpPr>
            <p:spPr bwMode="gray">
              <a:xfrm>
                <a:off x="5202682" y="3884472"/>
                <a:ext cx="74458" cy="25201"/>
              </a:xfrm>
              <a:custGeom>
                <a:avLst/>
                <a:gdLst/>
                <a:ahLst/>
                <a:cxnLst>
                  <a:cxn ang="0">
                    <a:pos x="12" y="32"/>
                  </a:cxn>
                  <a:cxn ang="0">
                    <a:pos x="6" y="31"/>
                  </a:cxn>
                  <a:cxn ang="0">
                    <a:pos x="1" y="21"/>
                  </a:cxn>
                  <a:cxn ang="0">
                    <a:pos x="9" y="14"/>
                  </a:cxn>
                  <a:cxn ang="0">
                    <a:pos x="54" y="8"/>
                  </a:cxn>
                  <a:cxn ang="0">
                    <a:pos x="82" y="2"/>
                  </a:cxn>
                  <a:cxn ang="0">
                    <a:pos x="95" y="7"/>
                  </a:cxn>
                  <a:cxn ang="0">
                    <a:pos x="87" y="20"/>
                  </a:cxn>
                  <a:cxn ang="0">
                    <a:pos x="26" y="31"/>
                  </a:cxn>
                  <a:cxn ang="0">
                    <a:pos x="12" y="32"/>
                  </a:cxn>
                </a:cxnLst>
                <a:rect l="0" t="0" r="r" b="b"/>
                <a:pathLst>
                  <a:path w="97" h="32">
                    <a:moveTo>
                      <a:pt x="12" y="32"/>
                    </a:moveTo>
                    <a:cubicBezTo>
                      <a:pt x="11" y="32"/>
                      <a:pt x="8" y="32"/>
                      <a:pt x="6" y="31"/>
                    </a:cubicBezTo>
                    <a:cubicBezTo>
                      <a:pt x="2" y="29"/>
                      <a:pt x="0" y="26"/>
                      <a:pt x="1" y="21"/>
                    </a:cubicBezTo>
                    <a:cubicBezTo>
                      <a:pt x="2" y="17"/>
                      <a:pt x="5" y="14"/>
                      <a:pt x="9" y="14"/>
                    </a:cubicBezTo>
                    <a:cubicBezTo>
                      <a:pt x="24" y="12"/>
                      <a:pt x="39" y="10"/>
                      <a:pt x="54" y="8"/>
                    </a:cubicBezTo>
                    <a:cubicBezTo>
                      <a:pt x="64" y="7"/>
                      <a:pt x="73" y="4"/>
                      <a:pt x="82" y="2"/>
                    </a:cubicBezTo>
                    <a:cubicBezTo>
                      <a:pt x="89" y="0"/>
                      <a:pt x="94" y="2"/>
                      <a:pt x="95" y="7"/>
                    </a:cubicBezTo>
                    <a:cubicBezTo>
                      <a:pt x="97" y="13"/>
                      <a:pt x="94" y="17"/>
                      <a:pt x="87" y="20"/>
                    </a:cubicBezTo>
                    <a:cubicBezTo>
                      <a:pt x="67" y="26"/>
                      <a:pt x="47" y="29"/>
                      <a:pt x="26" y="31"/>
                    </a:cubicBezTo>
                    <a:cubicBezTo>
                      <a:pt x="22" y="31"/>
                      <a:pt x="18" y="32"/>
                      <a:pt x="12"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92" name="Freeform 24"/>
              <p:cNvSpPr>
                <a:spLocks/>
              </p:cNvSpPr>
              <p:nvPr/>
            </p:nvSpPr>
            <p:spPr bwMode="gray">
              <a:xfrm>
                <a:off x="5203827" y="3977258"/>
                <a:ext cx="73312" cy="25201"/>
              </a:xfrm>
              <a:custGeom>
                <a:avLst/>
                <a:gdLst/>
                <a:ahLst/>
                <a:cxnLst>
                  <a:cxn ang="0">
                    <a:pos x="11" y="33"/>
                  </a:cxn>
                  <a:cxn ang="0">
                    <a:pos x="0" y="24"/>
                  </a:cxn>
                  <a:cxn ang="0">
                    <a:pos x="10" y="14"/>
                  </a:cxn>
                  <a:cxn ang="0">
                    <a:pos x="66" y="6"/>
                  </a:cxn>
                  <a:cxn ang="0">
                    <a:pos x="82" y="2"/>
                  </a:cxn>
                  <a:cxn ang="0">
                    <a:pos x="94" y="8"/>
                  </a:cxn>
                  <a:cxn ang="0">
                    <a:pos x="87" y="20"/>
                  </a:cxn>
                  <a:cxn ang="0">
                    <a:pos x="29" y="31"/>
                  </a:cxn>
                  <a:cxn ang="0">
                    <a:pos x="11" y="33"/>
                  </a:cxn>
                </a:cxnLst>
                <a:rect l="0" t="0" r="r" b="b"/>
                <a:pathLst>
                  <a:path w="96" h="33">
                    <a:moveTo>
                      <a:pt x="11" y="33"/>
                    </a:moveTo>
                    <a:cubicBezTo>
                      <a:pt x="5" y="33"/>
                      <a:pt x="0" y="30"/>
                      <a:pt x="0" y="24"/>
                    </a:cubicBezTo>
                    <a:cubicBezTo>
                      <a:pt x="0" y="18"/>
                      <a:pt x="4" y="15"/>
                      <a:pt x="10" y="14"/>
                    </a:cubicBezTo>
                    <a:cubicBezTo>
                      <a:pt x="29" y="11"/>
                      <a:pt x="47" y="9"/>
                      <a:pt x="66" y="6"/>
                    </a:cubicBezTo>
                    <a:cubicBezTo>
                      <a:pt x="71" y="5"/>
                      <a:pt x="76" y="3"/>
                      <a:pt x="82" y="2"/>
                    </a:cubicBezTo>
                    <a:cubicBezTo>
                      <a:pt x="88" y="0"/>
                      <a:pt x="93" y="3"/>
                      <a:pt x="94" y="8"/>
                    </a:cubicBezTo>
                    <a:cubicBezTo>
                      <a:pt x="96" y="13"/>
                      <a:pt x="93" y="18"/>
                      <a:pt x="87" y="20"/>
                    </a:cubicBezTo>
                    <a:cubicBezTo>
                      <a:pt x="68" y="26"/>
                      <a:pt x="49" y="29"/>
                      <a:pt x="29" y="31"/>
                    </a:cubicBezTo>
                    <a:cubicBezTo>
                      <a:pt x="23" y="32"/>
                      <a:pt x="17" y="32"/>
                      <a:pt x="11"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93" name="Freeform 35"/>
              <p:cNvSpPr>
                <a:spLocks/>
              </p:cNvSpPr>
              <p:nvPr/>
            </p:nvSpPr>
            <p:spPr bwMode="gray">
              <a:xfrm>
                <a:off x="5203827" y="3795123"/>
                <a:ext cx="73312" cy="25201"/>
              </a:xfrm>
              <a:custGeom>
                <a:avLst/>
                <a:gdLst/>
                <a:ahLst/>
                <a:cxnLst>
                  <a:cxn ang="0">
                    <a:pos x="14" y="33"/>
                  </a:cxn>
                  <a:cxn ang="0">
                    <a:pos x="0" y="24"/>
                  </a:cxn>
                  <a:cxn ang="0">
                    <a:pos x="10" y="14"/>
                  </a:cxn>
                  <a:cxn ang="0">
                    <a:pos x="74" y="4"/>
                  </a:cxn>
                  <a:cxn ang="0">
                    <a:pos x="82" y="2"/>
                  </a:cxn>
                  <a:cxn ang="0">
                    <a:pos x="94" y="8"/>
                  </a:cxn>
                  <a:cxn ang="0">
                    <a:pos x="88" y="19"/>
                  </a:cxn>
                  <a:cxn ang="0">
                    <a:pos x="46" y="29"/>
                  </a:cxn>
                  <a:cxn ang="0">
                    <a:pos x="14" y="33"/>
                  </a:cxn>
                </a:cxnLst>
                <a:rect l="0" t="0" r="r" b="b"/>
                <a:pathLst>
                  <a:path w="96" h="33">
                    <a:moveTo>
                      <a:pt x="14" y="33"/>
                    </a:moveTo>
                    <a:cubicBezTo>
                      <a:pt x="5" y="33"/>
                      <a:pt x="1" y="30"/>
                      <a:pt x="0" y="24"/>
                    </a:cubicBezTo>
                    <a:cubicBezTo>
                      <a:pt x="0" y="18"/>
                      <a:pt x="3" y="15"/>
                      <a:pt x="10" y="14"/>
                    </a:cubicBezTo>
                    <a:cubicBezTo>
                      <a:pt x="32" y="12"/>
                      <a:pt x="53" y="10"/>
                      <a:pt x="74" y="4"/>
                    </a:cubicBezTo>
                    <a:cubicBezTo>
                      <a:pt x="77" y="3"/>
                      <a:pt x="79" y="2"/>
                      <a:pt x="82" y="2"/>
                    </a:cubicBezTo>
                    <a:cubicBezTo>
                      <a:pt x="88" y="0"/>
                      <a:pt x="93" y="3"/>
                      <a:pt x="94" y="8"/>
                    </a:cubicBezTo>
                    <a:cubicBezTo>
                      <a:pt x="96" y="13"/>
                      <a:pt x="94" y="18"/>
                      <a:pt x="88" y="19"/>
                    </a:cubicBezTo>
                    <a:cubicBezTo>
                      <a:pt x="74" y="23"/>
                      <a:pt x="60" y="26"/>
                      <a:pt x="46" y="29"/>
                    </a:cubicBezTo>
                    <a:cubicBezTo>
                      <a:pt x="34" y="31"/>
                      <a:pt x="23" y="32"/>
                      <a:pt x="14"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94" name="Freeform 36"/>
              <p:cNvSpPr>
                <a:spLocks/>
              </p:cNvSpPr>
              <p:nvPr/>
            </p:nvSpPr>
            <p:spPr bwMode="gray">
              <a:xfrm>
                <a:off x="5338996" y="3675991"/>
                <a:ext cx="74458" cy="26346"/>
              </a:xfrm>
              <a:custGeom>
                <a:avLst/>
                <a:gdLst/>
                <a:ahLst/>
                <a:cxnLst>
                  <a:cxn ang="0">
                    <a:pos x="15" y="32"/>
                  </a:cxn>
                  <a:cxn ang="0">
                    <a:pos x="1" y="22"/>
                  </a:cxn>
                  <a:cxn ang="0">
                    <a:pos x="10" y="14"/>
                  </a:cxn>
                  <a:cxn ang="0">
                    <a:pos x="54" y="8"/>
                  </a:cxn>
                  <a:cxn ang="0">
                    <a:pos x="82" y="2"/>
                  </a:cxn>
                  <a:cxn ang="0">
                    <a:pos x="95" y="7"/>
                  </a:cxn>
                  <a:cxn ang="0">
                    <a:pos x="88" y="19"/>
                  </a:cxn>
                  <a:cxn ang="0">
                    <a:pos x="34" y="30"/>
                  </a:cxn>
                  <a:cxn ang="0">
                    <a:pos x="15" y="32"/>
                  </a:cxn>
                </a:cxnLst>
                <a:rect l="0" t="0" r="r" b="b"/>
                <a:pathLst>
                  <a:path w="97" h="33">
                    <a:moveTo>
                      <a:pt x="15" y="32"/>
                    </a:moveTo>
                    <a:cubicBezTo>
                      <a:pt x="5" y="33"/>
                      <a:pt x="0" y="28"/>
                      <a:pt x="1" y="22"/>
                    </a:cubicBezTo>
                    <a:cubicBezTo>
                      <a:pt x="2" y="17"/>
                      <a:pt x="5" y="14"/>
                      <a:pt x="10" y="14"/>
                    </a:cubicBezTo>
                    <a:cubicBezTo>
                      <a:pt x="25" y="12"/>
                      <a:pt x="39" y="11"/>
                      <a:pt x="54" y="8"/>
                    </a:cubicBezTo>
                    <a:cubicBezTo>
                      <a:pt x="63" y="7"/>
                      <a:pt x="73" y="4"/>
                      <a:pt x="82" y="2"/>
                    </a:cubicBezTo>
                    <a:cubicBezTo>
                      <a:pt x="89" y="0"/>
                      <a:pt x="94" y="2"/>
                      <a:pt x="95" y="7"/>
                    </a:cubicBezTo>
                    <a:cubicBezTo>
                      <a:pt x="97" y="13"/>
                      <a:pt x="95" y="18"/>
                      <a:pt x="88" y="19"/>
                    </a:cubicBezTo>
                    <a:cubicBezTo>
                      <a:pt x="70" y="23"/>
                      <a:pt x="52" y="27"/>
                      <a:pt x="34" y="30"/>
                    </a:cubicBezTo>
                    <a:cubicBezTo>
                      <a:pt x="27" y="31"/>
                      <a:pt x="20" y="32"/>
                      <a:pt x="15"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95" name="Freeform 37"/>
              <p:cNvSpPr>
                <a:spLocks/>
              </p:cNvSpPr>
              <p:nvPr/>
            </p:nvSpPr>
            <p:spPr bwMode="gray">
              <a:xfrm>
                <a:off x="5338996" y="3858126"/>
                <a:ext cx="74458" cy="25201"/>
              </a:xfrm>
              <a:custGeom>
                <a:avLst/>
                <a:gdLst/>
                <a:ahLst/>
                <a:cxnLst>
                  <a:cxn ang="0">
                    <a:pos x="14" y="32"/>
                  </a:cxn>
                  <a:cxn ang="0">
                    <a:pos x="0" y="24"/>
                  </a:cxn>
                  <a:cxn ang="0">
                    <a:pos x="10" y="14"/>
                  </a:cxn>
                  <a:cxn ang="0">
                    <a:pos x="13" y="13"/>
                  </a:cxn>
                  <a:cxn ang="0">
                    <a:pos x="70" y="5"/>
                  </a:cxn>
                  <a:cxn ang="0">
                    <a:pos x="82" y="1"/>
                  </a:cxn>
                  <a:cxn ang="0">
                    <a:pos x="94" y="7"/>
                  </a:cxn>
                  <a:cxn ang="0">
                    <a:pos x="88" y="19"/>
                  </a:cxn>
                  <a:cxn ang="0">
                    <a:pos x="39" y="29"/>
                  </a:cxn>
                  <a:cxn ang="0">
                    <a:pos x="14" y="32"/>
                  </a:cxn>
                </a:cxnLst>
                <a:rect l="0" t="0" r="r" b="b"/>
                <a:pathLst>
                  <a:path w="96" h="33">
                    <a:moveTo>
                      <a:pt x="14" y="32"/>
                    </a:moveTo>
                    <a:cubicBezTo>
                      <a:pt x="5" y="33"/>
                      <a:pt x="1" y="29"/>
                      <a:pt x="0" y="24"/>
                    </a:cubicBezTo>
                    <a:cubicBezTo>
                      <a:pt x="0" y="18"/>
                      <a:pt x="4" y="14"/>
                      <a:pt x="10" y="14"/>
                    </a:cubicBezTo>
                    <a:cubicBezTo>
                      <a:pt x="11" y="13"/>
                      <a:pt x="12" y="13"/>
                      <a:pt x="13" y="13"/>
                    </a:cubicBezTo>
                    <a:cubicBezTo>
                      <a:pt x="32" y="10"/>
                      <a:pt x="51" y="8"/>
                      <a:pt x="70" y="5"/>
                    </a:cubicBezTo>
                    <a:cubicBezTo>
                      <a:pt x="74" y="4"/>
                      <a:pt x="78" y="2"/>
                      <a:pt x="82" y="1"/>
                    </a:cubicBezTo>
                    <a:cubicBezTo>
                      <a:pt x="88" y="0"/>
                      <a:pt x="93" y="2"/>
                      <a:pt x="94" y="7"/>
                    </a:cubicBezTo>
                    <a:cubicBezTo>
                      <a:pt x="96" y="12"/>
                      <a:pt x="94" y="18"/>
                      <a:pt x="88" y="19"/>
                    </a:cubicBezTo>
                    <a:cubicBezTo>
                      <a:pt x="72" y="23"/>
                      <a:pt x="55" y="26"/>
                      <a:pt x="39" y="29"/>
                    </a:cubicBezTo>
                    <a:cubicBezTo>
                      <a:pt x="30" y="31"/>
                      <a:pt x="21" y="31"/>
                      <a:pt x="14"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96" name="Freeform 38"/>
              <p:cNvSpPr>
                <a:spLocks/>
              </p:cNvSpPr>
              <p:nvPr/>
            </p:nvSpPr>
            <p:spPr bwMode="gray">
              <a:xfrm>
                <a:off x="5338996" y="3766485"/>
                <a:ext cx="74458" cy="25201"/>
              </a:xfrm>
              <a:custGeom>
                <a:avLst/>
                <a:gdLst/>
                <a:ahLst/>
                <a:cxnLst>
                  <a:cxn ang="0">
                    <a:pos x="85" y="0"/>
                  </a:cxn>
                  <a:cxn ang="0">
                    <a:pos x="95" y="8"/>
                  </a:cxn>
                  <a:cxn ang="0">
                    <a:pos x="88" y="19"/>
                  </a:cxn>
                  <a:cxn ang="0">
                    <a:pos x="62" y="25"/>
                  </a:cxn>
                  <a:cxn ang="0">
                    <a:pos x="11" y="32"/>
                  </a:cxn>
                  <a:cxn ang="0">
                    <a:pos x="0" y="23"/>
                  </a:cxn>
                  <a:cxn ang="0">
                    <a:pos x="9" y="13"/>
                  </a:cxn>
                  <a:cxn ang="0">
                    <a:pos x="82" y="1"/>
                  </a:cxn>
                  <a:cxn ang="0">
                    <a:pos x="85" y="0"/>
                  </a:cxn>
                </a:cxnLst>
                <a:rect l="0" t="0" r="r" b="b"/>
                <a:pathLst>
                  <a:path w="96" h="33">
                    <a:moveTo>
                      <a:pt x="85" y="0"/>
                    </a:moveTo>
                    <a:cubicBezTo>
                      <a:pt x="90" y="1"/>
                      <a:pt x="94" y="3"/>
                      <a:pt x="95" y="8"/>
                    </a:cubicBezTo>
                    <a:cubicBezTo>
                      <a:pt x="96" y="13"/>
                      <a:pt x="93" y="17"/>
                      <a:pt x="88" y="19"/>
                    </a:cubicBezTo>
                    <a:cubicBezTo>
                      <a:pt x="80" y="21"/>
                      <a:pt x="71" y="24"/>
                      <a:pt x="62" y="25"/>
                    </a:cubicBezTo>
                    <a:cubicBezTo>
                      <a:pt x="45" y="28"/>
                      <a:pt x="28" y="30"/>
                      <a:pt x="11" y="32"/>
                    </a:cubicBezTo>
                    <a:cubicBezTo>
                      <a:pt x="5" y="33"/>
                      <a:pt x="0" y="28"/>
                      <a:pt x="0" y="23"/>
                    </a:cubicBezTo>
                    <a:cubicBezTo>
                      <a:pt x="0" y="18"/>
                      <a:pt x="4" y="14"/>
                      <a:pt x="9" y="13"/>
                    </a:cubicBezTo>
                    <a:cubicBezTo>
                      <a:pt x="34" y="11"/>
                      <a:pt x="58" y="8"/>
                      <a:pt x="82" y="1"/>
                    </a:cubicBezTo>
                    <a:cubicBezTo>
                      <a:pt x="83" y="1"/>
                      <a:pt x="84" y="1"/>
                      <a:pt x="8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nvGrpSpPr>
            <p:cNvPr id="9" name="Group 168"/>
            <p:cNvGrpSpPr/>
            <p:nvPr/>
          </p:nvGrpSpPr>
          <p:grpSpPr bwMode="gray">
            <a:xfrm>
              <a:off x="5264749" y="2990913"/>
              <a:ext cx="252499" cy="243965"/>
              <a:chOff x="7297869" y="304800"/>
              <a:chExt cx="567534" cy="904974"/>
            </a:xfrm>
          </p:grpSpPr>
          <p:sp>
            <p:nvSpPr>
              <p:cNvPr id="198" name="Freeform 1530"/>
              <p:cNvSpPr>
                <a:spLocks noEditPoints="1"/>
              </p:cNvSpPr>
              <p:nvPr/>
            </p:nvSpPr>
            <p:spPr bwMode="gray">
              <a:xfrm>
                <a:off x="7297869" y="488863"/>
                <a:ext cx="383467" cy="720911"/>
              </a:xfrm>
              <a:custGeom>
                <a:avLst/>
                <a:gdLst/>
                <a:ahLst/>
                <a:cxnLst>
                  <a:cxn ang="0">
                    <a:pos x="0" y="141"/>
                  </a:cxn>
                  <a:cxn ang="0">
                    <a:pos x="0" y="21"/>
                  </a:cxn>
                  <a:cxn ang="0">
                    <a:pos x="22" y="0"/>
                  </a:cxn>
                  <a:cxn ang="0">
                    <a:pos x="129" y="0"/>
                  </a:cxn>
                  <a:cxn ang="0">
                    <a:pos x="150" y="21"/>
                  </a:cxn>
                  <a:cxn ang="0">
                    <a:pos x="150" y="261"/>
                  </a:cxn>
                  <a:cxn ang="0">
                    <a:pos x="128" y="282"/>
                  </a:cxn>
                  <a:cxn ang="0">
                    <a:pos x="22" y="282"/>
                  </a:cxn>
                  <a:cxn ang="0">
                    <a:pos x="0" y="261"/>
                  </a:cxn>
                  <a:cxn ang="0">
                    <a:pos x="0" y="141"/>
                  </a:cxn>
                  <a:cxn ang="0">
                    <a:pos x="140" y="139"/>
                  </a:cxn>
                  <a:cxn ang="0">
                    <a:pos x="140" y="29"/>
                  </a:cxn>
                  <a:cxn ang="0">
                    <a:pos x="136" y="25"/>
                  </a:cxn>
                  <a:cxn ang="0">
                    <a:pos x="15" y="25"/>
                  </a:cxn>
                  <a:cxn ang="0">
                    <a:pos x="11" y="29"/>
                  </a:cxn>
                  <a:cxn ang="0">
                    <a:pos x="11" y="249"/>
                  </a:cxn>
                  <a:cxn ang="0">
                    <a:pos x="15" y="253"/>
                  </a:cxn>
                  <a:cxn ang="0">
                    <a:pos x="135" y="253"/>
                  </a:cxn>
                  <a:cxn ang="0">
                    <a:pos x="140" y="249"/>
                  </a:cxn>
                  <a:cxn ang="0">
                    <a:pos x="140" y="139"/>
                  </a:cxn>
                  <a:cxn ang="0">
                    <a:pos x="75" y="262"/>
                  </a:cxn>
                  <a:cxn ang="0">
                    <a:pos x="66" y="262"/>
                  </a:cxn>
                  <a:cxn ang="0">
                    <a:pos x="61" y="267"/>
                  </a:cxn>
                  <a:cxn ang="0">
                    <a:pos x="66" y="272"/>
                  </a:cxn>
                  <a:cxn ang="0">
                    <a:pos x="85" y="272"/>
                  </a:cxn>
                  <a:cxn ang="0">
                    <a:pos x="89" y="266"/>
                  </a:cxn>
                  <a:cxn ang="0">
                    <a:pos x="85" y="262"/>
                  </a:cxn>
                  <a:cxn ang="0">
                    <a:pos x="75" y="262"/>
                  </a:cxn>
                  <a:cxn ang="0">
                    <a:pos x="75" y="10"/>
                  </a:cxn>
                  <a:cxn ang="0">
                    <a:pos x="63" y="10"/>
                  </a:cxn>
                  <a:cxn ang="0">
                    <a:pos x="61" y="12"/>
                  </a:cxn>
                  <a:cxn ang="0">
                    <a:pos x="63" y="14"/>
                  </a:cxn>
                  <a:cxn ang="0">
                    <a:pos x="88" y="14"/>
                  </a:cxn>
                  <a:cxn ang="0">
                    <a:pos x="90" y="12"/>
                  </a:cxn>
                  <a:cxn ang="0">
                    <a:pos x="88" y="11"/>
                  </a:cxn>
                  <a:cxn ang="0">
                    <a:pos x="75" y="10"/>
                  </a:cxn>
                </a:cxnLst>
                <a:rect l="0" t="0" r="r" b="b"/>
                <a:pathLst>
                  <a:path w="150" h="282">
                    <a:moveTo>
                      <a:pt x="0" y="141"/>
                    </a:moveTo>
                    <a:cubicBezTo>
                      <a:pt x="0" y="101"/>
                      <a:pt x="0" y="61"/>
                      <a:pt x="0" y="21"/>
                    </a:cubicBezTo>
                    <a:cubicBezTo>
                      <a:pt x="0" y="9"/>
                      <a:pt x="10" y="0"/>
                      <a:pt x="22" y="0"/>
                    </a:cubicBezTo>
                    <a:cubicBezTo>
                      <a:pt x="58" y="0"/>
                      <a:pt x="93" y="0"/>
                      <a:pt x="129" y="0"/>
                    </a:cubicBezTo>
                    <a:cubicBezTo>
                      <a:pt x="141" y="0"/>
                      <a:pt x="150" y="9"/>
                      <a:pt x="150" y="21"/>
                    </a:cubicBezTo>
                    <a:cubicBezTo>
                      <a:pt x="150" y="101"/>
                      <a:pt x="150" y="181"/>
                      <a:pt x="150" y="261"/>
                    </a:cubicBezTo>
                    <a:cubicBezTo>
                      <a:pt x="150" y="273"/>
                      <a:pt x="141" y="282"/>
                      <a:pt x="128" y="282"/>
                    </a:cubicBezTo>
                    <a:cubicBezTo>
                      <a:pt x="93" y="282"/>
                      <a:pt x="58" y="282"/>
                      <a:pt x="22" y="282"/>
                    </a:cubicBezTo>
                    <a:cubicBezTo>
                      <a:pt x="10" y="282"/>
                      <a:pt x="0" y="273"/>
                      <a:pt x="0" y="261"/>
                    </a:cubicBezTo>
                    <a:cubicBezTo>
                      <a:pt x="0" y="221"/>
                      <a:pt x="0" y="181"/>
                      <a:pt x="0" y="141"/>
                    </a:cubicBezTo>
                    <a:close/>
                    <a:moveTo>
                      <a:pt x="140" y="139"/>
                    </a:moveTo>
                    <a:cubicBezTo>
                      <a:pt x="140" y="102"/>
                      <a:pt x="140" y="66"/>
                      <a:pt x="140" y="29"/>
                    </a:cubicBezTo>
                    <a:cubicBezTo>
                      <a:pt x="140" y="25"/>
                      <a:pt x="139" y="25"/>
                      <a:pt x="136" y="25"/>
                    </a:cubicBezTo>
                    <a:cubicBezTo>
                      <a:pt x="95" y="25"/>
                      <a:pt x="55" y="25"/>
                      <a:pt x="15" y="25"/>
                    </a:cubicBezTo>
                    <a:cubicBezTo>
                      <a:pt x="11" y="25"/>
                      <a:pt x="11" y="25"/>
                      <a:pt x="11" y="29"/>
                    </a:cubicBezTo>
                    <a:cubicBezTo>
                      <a:pt x="11" y="102"/>
                      <a:pt x="11" y="176"/>
                      <a:pt x="11" y="249"/>
                    </a:cubicBezTo>
                    <a:cubicBezTo>
                      <a:pt x="11" y="253"/>
                      <a:pt x="11" y="253"/>
                      <a:pt x="15" y="253"/>
                    </a:cubicBezTo>
                    <a:cubicBezTo>
                      <a:pt x="55" y="253"/>
                      <a:pt x="95" y="253"/>
                      <a:pt x="135" y="253"/>
                    </a:cubicBezTo>
                    <a:cubicBezTo>
                      <a:pt x="139" y="253"/>
                      <a:pt x="140" y="253"/>
                      <a:pt x="140" y="249"/>
                    </a:cubicBezTo>
                    <a:cubicBezTo>
                      <a:pt x="140" y="212"/>
                      <a:pt x="140" y="176"/>
                      <a:pt x="140" y="139"/>
                    </a:cubicBezTo>
                    <a:close/>
                    <a:moveTo>
                      <a:pt x="75" y="262"/>
                    </a:moveTo>
                    <a:cubicBezTo>
                      <a:pt x="72" y="262"/>
                      <a:pt x="69" y="262"/>
                      <a:pt x="66" y="262"/>
                    </a:cubicBezTo>
                    <a:cubicBezTo>
                      <a:pt x="63" y="262"/>
                      <a:pt x="61" y="264"/>
                      <a:pt x="61" y="267"/>
                    </a:cubicBezTo>
                    <a:cubicBezTo>
                      <a:pt x="61" y="270"/>
                      <a:pt x="63" y="272"/>
                      <a:pt x="66" y="272"/>
                    </a:cubicBezTo>
                    <a:cubicBezTo>
                      <a:pt x="72" y="272"/>
                      <a:pt x="79" y="272"/>
                      <a:pt x="85" y="272"/>
                    </a:cubicBezTo>
                    <a:cubicBezTo>
                      <a:pt x="88" y="272"/>
                      <a:pt x="90" y="270"/>
                      <a:pt x="89" y="266"/>
                    </a:cubicBezTo>
                    <a:cubicBezTo>
                      <a:pt x="89" y="263"/>
                      <a:pt x="88" y="262"/>
                      <a:pt x="85" y="262"/>
                    </a:cubicBezTo>
                    <a:cubicBezTo>
                      <a:pt x="82" y="262"/>
                      <a:pt x="79" y="262"/>
                      <a:pt x="75" y="262"/>
                    </a:cubicBezTo>
                    <a:close/>
                    <a:moveTo>
                      <a:pt x="75" y="10"/>
                    </a:moveTo>
                    <a:cubicBezTo>
                      <a:pt x="71" y="10"/>
                      <a:pt x="67" y="10"/>
                      <a:pt x="63" y="10"/>
                    </a:cubicBezTo>
                    <a:cubicBezTo>
                      <a:pt x="62" y="10"/>
                      <a:pt x="60" y="11"/>
                      <a:pt x="61" y="12"/>
                    </a:cubicBezTo>
                    <a:cubicBezTo>
                      <a:pt x="61" y="13"/>
                      <a:pt x="62" y="14"/>
                      <a:pt x="63" y="14"/>
                    </a:cubicBezTo>
                    <a:cubicBezTo>
                      <a:pt x="71" y="14"/>
                      <a:pt x="79" y="14"/>
                      <a:pt x="88" y="14"/>
                    </a:cubicBezTo>
                    <a:cubicBezTo>
                      <a:pt x="89" y="14"/>
                      <a:pt x="90" y="14"/>
                      <a:pt x="90" y="12"/>
                    </a:cubicBezTo>
                    <a:cubicBezTo>
                      <a:pt x="90" y="11"/>
                      <a:pt x="89" y="11"/>
                      <a:pt x="88" y="11"/>
                    </a:cubicBezTo>
                    <a:cubicBezTo>
                      <a:pt x="84" y="10"/>
                      <a:pt x="79" y="10"/>
                      <a:pt x="75" y="10"/>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99" name="Freeform 1531"/>
              <p:cNvSpPr>
                <a:spLocks/>
              </p:cNvSpPr>
              <p:nvPr/>
            </p:nvSpPr>
            <p:spPr bwMode="gray">
              <a:xfrm>
                <a:off x="7604644" y="304800"/>
                <a:ext cx="260759" cy="245418"/>
              </a:xfrm>
              <a:custGeom>
                <a:avLst/>
                <a:gdLst/>
                <a:ahLst/>
                <a:cxnLst>
                  <a:cxn ang="0">
                    <a:pos x="99" y="96"/>
                  </a:cxn>
                  <a:cxn ang="0">
                    <a:pos x="88" y="96"/>
                  </a:cxn>
                  <a:cxn ang="0">
                    <a:pos x="63" y="34"/>
                  </a:cxn>
                  <a:cxn ang="0">
                    <a:pos x="0" y="12"/>
                  </a:cxn>
                  <a:cxn ang="0">
                    <a:pos x="0" y="1"/>
                  </a:cxn>
                  <a:cxn ang="0">
                    <a:pos x="70" y="25"/>
                  </a:cxn>
                  <a:cxn ang="0">
                    <a:pos x="99" y="96"/>
                  </a:cxn>
                </a:cxnLst>
                <a:rect l="0" t="0" r="r" b="b"/>
                <a:pathLst>
                  <a:path w="100" h="96">
                    <a:moveTo>
                      <a:pt x="99" y="96"/>
                    </a:moveTo>
                    <a:cubicBezTo>
                      <a:pt x="95" y="96"/>
                      <a:pt x="92" y="96"/>
                      <a:pt x="88" y="96"/>
                    </a:cubicBezTo>
                    <a:cubicBezTo>
                      <a:pt x="89" y="71"/>
                      <a:pt x="81" y="51"/>
                      <a:pt x="63" y="34"/>
                    </a:cubicBezTo>
                    <a:cubicBezTo>
                      <a:pt x="45" y="17"/>
                      <a:pt x="24" y="11"/>
                      <a:pt x="0" y="12"/>
                    </a:cubicBezTo>
                    <a:cubicBezTo>
                      <a:pt x="0" y="9"/>
                      <a:pt x="0" y="5"/>
                      <a:pt x="0" y="1"/>
                    </a:cubicBezTo>
                    <a:cubicBezTo>
                      <a:pt x="27" y="0"/>
                      <a:pt x="50" y="7"/>
                      <a:pt x="70" y="25"/>
                    </a:cubicBezTo>
                    <a:cubicBezTo>
                      <a:pt x="90" y="44"/>
                      <a:pt x="100" y="68"/>
                      <a:pt x="99" y="96"/>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00" name="Freeform 1532"/>
              <p:cNvSpPr>
                <a:spLocks/>
              </p:cNvSpPr>
              <p:nvPr/>
            </p:nvSpPr>
            <p:spPr bwMode="gray">
              <a:xfrm>
                <a:off x="7604644" y="389165"/>
                <a:ext cx="168729" cy="161057"/>
              </a:xfrm>
              <a:custGeom>
                <a:avLst/>
                <a:gdLst/>
                <a:ahLst/>
                <a:cxnLst>
                  <a:cxn ang="0">
                    <a:pos x="0" y="13"/>
                  </a:cxn>
                  <a:cxn ang="0">
                    <a:pos x="0" y="2"/>
                  </a:cxn>
                  <a:cxn ang="0">
                    <a:pos x="45" y="15"/>
                  </a:cxn>
                  <a:cxn ang="0">
                    <a:pos x="66" y="63"/>
                  </a:cxn>
                  <a:cxn ang="0">
                    <a:pos x="55" y="63"/>
                  </a:cxn>
                  <a:cxn ang="0">
                    <a:pos x="39" y="25"/>
                  </a:cxn>
                  <a:cxn ang="0">
                    <a:pos x="0" y="13"/>
                  </a:cxn>
                </a:cxnLst>
                <a:rect l="0" t="0" r="r" b="b"/>
                <a:pathLst>
                  <a:path w="66" h="63">
                    <a:moveTo>
                      <a:pt x="0" y="13"/>
                    </a:moveTo>
                    <a:cubicBezTo>
                      <a:pt x="0" y="9"/>
                      <a:pt x="0" y="6"/>
                      <a:pt x="0" y="2"/>
                    </a:cubicBezTo>
                    <a:cubicBezTo>
                      <a:pt x="17" y="0"/>
                      <a:pt x="32" y="4"/>
                      <a:pt x="45" y="15"/>
                    </a:cubicBezTo>
                    <a:cubicBezTo>
                      <a:pt x="60" y="28"/>
                      <a:pt x="66" y="44"/>
                      <a:pt x="66" y="63"/>
                    </a:cubicBezTo>
                    <a:cubicBezTo>
                      <a:pt x="62" y="63"/>
                      <a:pt x="58" y="63"/>
                      <a:pt x="55" y="63"/>
                    </a:cubicBezTo>
                    <a:cubicBezTo>
                      <a:pt x="55" y="48"/>
                      <a:pt x="50" y="35"/>
                      <a:pt x="39" y="25"/>
                    </a:cubicBezTo>
                    <a:cubicBezTo>
                      <a:pt x="28" y="15"/>
                      <a:pt x="15" y="11"/>
                      <a:pt x="0" y="13"/>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01" name="Freeform 1533"/>
              <p:cNvSpPr>
                <a:spLocks noEditPoints="1"/>
              </p:cNvSpPr>
              <p:nvPr/>
            </p:nvSpPr>
            <p:spPr bwMode="gray">
              <a:xfrm>
                <a:off x="7320874" y="550218"/>
                <a:ext cx="329786" cy="590536"/>
              </a:xfrm>
              <a:custGeom>
                <a:avLst/>
                <a:gdLst/>
                <a:ahLst/>
                <a:cxnLst>
                  <a:cxn ang="0">
                    <a:pos x="129" y="114"/>
                  </a:cxn>
                  <a:cxn ang="0">
                    <a:pos x="129" y="224"/>
                  </a:cxn>
                  <a:cxn ang="0">
                    <a:pos x="124" y="228"/>
                  </a:cxn>
                  <a:cxn ang="0">
                    <a:pos x="4" y="228"/>
                  </a:cxn>
                  <a:cxn ang="0">
                    <a:pos x="0" y="224"/>
                  </a:cxn>
                  <a:cxn ang="0">
                    <a:pos x="0" y="4"/>
                  </a:cxn>
                  <a:cxn ang="0">
                    <a:pos x="4" y="0"/>
                  </a:cxn>
                  <a:cxn ang="0">
                    <a:pos x="125" y="0"/>
                  </a:cxn>
                  <a:cxn ang="0">
                    <a:pos x="129" y="4"/>
                  </a:cxn>
                  <a:cxn ang="0">
                    <a:pos x="129" y="114"/>
                  </a:cxn>
                  <a:cxn ang="0">
                    <a:pos x="58" y="71"/>
                  </a:cxn>
                  <a:cxn ang="0">
                    <a:pos x="48" y="71"/>
                  </a:cxn>
                  <a:cxn ang="0">
                    <a:pos x="38" y="72"/>
                  </a:cxn>
                  <a:cxn ang="0">
                    <a:pos x="21" y="87"/>
                  </a:cxn>
                  <a:cxn ang="0">
                    <a:pos x="21" y="101"/>
                  </a:cxn>
                  <a:cxn ang="0">
                    <a:pos x="35" y="117"/>
                  </a:cxn>
                  <a:cxn ang="0">
                    <a:pos x="49" y="119"/>
                  </a:cxn>
                  <a:cxn ang="0">
                    <a:pos x="58" y="120"/>
                  </a:cxn>
                  <a:cxn ang="0">
                    <a:pos x="58" y="144"/>
                  </a:cxn>
                  <a:cxn ang="0">
                    <a:pos x="46" y="143"/>
                  </a:cxn>
                  <a:cxn ang="0">
                    <a:pos x="38" y="136"/>
                  </a:cxn>
                  <a:cxn ang="0">
                    <a:pos x="38" y="130"/>
                  </a:cxn>
                  <a:cxn ang="0">
                    <a:pos x="19" y="130"/>
                  </a:cxn>
                  <a:cxn ang="0">
                    <a:pos x="20" y="138"/>
                  </a:cxn>
                  <a:cxn ang="0">
                    <a:pos x="33" y="155"/>
                  </a:cxn>
                  <a:cxn ang="0">
                    <a:pos x="51" y="157"/>
                  </a:cxn>
                  <a:cxn ang="0">
                    <a:pos x="58" y="157"/>
                  </a:cxn>
                  <a:cxn ang="0">
                    <a:pos x="58" y="171"/>
                  </a:cxn>
                  <a:cxn ang="0">
                    <a:pos x="70" y="171"/>
                  </a:cxn>
                  <a:cxn ang="0">
                    <a:pos x="70" y="157"/>
                  </a:cxn>
                  <a:cxn ang="0">
                    <a:pos x="73" y="157"/>
                  </a:cxn>
                  <a:cxn ang="0">
                    <a:pos x="92" y="155"/>
                  </a:cxn>
                  <a:cxn ang="0">
                    <a:pos x="108" y="140"/>
                  </a:cxn>
                  <a:cxn ang="0">
                    <a:pos x="108" y="124"/>
                  </a:cxn>
                  <a:cxn ang="0">
                    <a:pos x="96" y="110"/>
                  </a:cxn>
                  <a:cxn ang="0">
                    <a:pos x="81" y="107"/>
                  </a:cxn>
                  <a:cxn ang="0">
                    <a:pos x="70" y="107"/>
                  </a:cxn>
                  <a:cxn ang="0">
                    <a:pos x="70" y="84"/>
                  </a:cxn>
                  <a:cxn ang="0">
                    <a:pos x="79" y="84"/>
                  </a:cxn>
                  <a:cxn ang="0">
                    <a:pos x="88" y="95"/>
                  </a:cxn>
                  <a:cxn ang="0">
                    <a:pos x="89" y="96"/>
                  </a:cxn>
                  <a:cxn ang="0">
                    <a:pos x="97" y="96"/>
                  </a:cxn>
                  <a:cxn ang="0">
                    <a:pos x="106" y="96"/>
                  </a:cxn>
                  <a:cxn ang="0">
                    <a:pos x="106" y="89"/>
                  </a:cxn>
                  <a:cxn ang="0">
                    <a:pos x="93" y="73"/>
                  </a:cxn>
                  <a:cxn ang="0">
                    <a:pos x="84" y="71"/>
                  </a:cxn>
                  <a:cxn ang="0">
                    <a:pos x="70" y="70"/>
                  </a:cxn>
                  <a:cxn ang="0">
                    <a:pos x="70" y="58"/>
                  </a:cxn>
                  <a:cxn ang="0">
                    <a:pos x="58" y="58"/>
                  </a:cxn>
                  <a:cxn ang="0">
                    <a:pos x="58" y="71"/>
                  </a:cxn>
                </a:cxnLst>
                <a:rect l="0" t="0" r="r" b="b"/>
                <a:pathLst>
                  <a:path w="129" h="228">
                    <a:moveTo>
                      <a:pt x="129" y="114"/>
                    </a:moveTo>
                    <a:cubicBezTo>
                      <a:pt x="129" y="151"/>
                      <a:pt x="129" y="187"/>
                      <a:pt x="129" y="224"/>
                    </a:cubicBezTo>
                    <a:cubicBezTo>
                      <a:pt x="129" y="228"/>
                      <a:pt x="128" y="228"/>
                      <a:pt x="124" y="228"/>
                    </a:cubicBezTo>
                    <a:cubicBezTo>
                      <a:pt x="84" y="228"/>
                      <a:pt x="44" y="228"/>
                      <a:pt x="4" y="228"/>
                    </a:cubicBezTo>
                    <a:cubicBezTo>
                      <a:pt x="0" y="228"/>
                      <a:pt x="0" y="228"/>
                      <a:pt x="0" y="224"/>
                    </a:cubicBezTo>
                    <a:cubicBezTo>
                      <a:pt x="0" y="151"/>
                      <a:pt x="0" y="77"/>
                      <a:pt x="0" y="4"/>
                    </a:cubicBezTo>
                    <a:cubicBezTo>
                      <a:pt x="0" y="0"/>
                      <a:pt x="0" y="0"/>
                      <a:pt x="4" y="0"/>
                    </a:cubicBezTo>
                    <a:cubicBezTo>
                      <a:pt x="44" y="0"/>
                      <a:pt x="84" y="0"/>
                      <a:pt x="125" y="0"/>
                    </a:cubicBezTo>
                    <a:cubicBezTo>
                      <a:pt x="128" y="0"/>
                      <a:pt x="129" y="0"/>
                      <a:pt x="129" y="4"/>
                    </a:cubicBezTo>
                    <a:cubicBezTo>
                      <a:pt x="129" y="41"/>
                      <a:pt x="129" y="77"/>
                      <a:pt x="129" y="114"/>
                    </a:cubicBezTo>
                    <a:close/>
                    <a:moveTo>
                      <a:pt x="58" y="71"/>
                    </a:moveTo>
                    <a:cubicBezTo>
                      <a:pt x="54" y="71"/>
                      <a:pt x="51" y="70"/>
                      <a:pt x="48" y="71"/>
                    </a:cubicBezTo>
                    <a:cubicBezTo>
                      <a:pt x="45" y="71"/>
                      <a:pt x="41" y="71"/>
                      <a:pt x="38" y="72"/>
                    </a:cubicBezTo>
                    <a:cubicBezTo>
                      <a:pt x="28" y="74"/>
                      <a:pt x="23" y="79"/>
                      <a:pt x="21" y="87"/>
                    </a:cubicBezTo>
                    <a:cubicBezTo>
                      <a:pt x="21" y="92"/>
                      <a:pt x="21" y="97"/>
                      <a:pt x="21" y="101"/>
                    </a:cubicBezTo>
                    <a:cubicBezTo>
                      <a:pt x="22" y="110"/>
                      <a:pt x="27" y="115"/>
                      <a:pt x="35" y="117"/>
                    </a:cubicBezTo>
                    <a:cubicBezTo>
                      <a:pt x="40" y="118"/>
                      <a:pt x="44" y="119"/>
                      <a:pt x="49" y="119"/>
                    </a:cubicBezTo>
                    <a:cubicBezTo>
                      <a:pt x="52" y="120"/>
                      <a:pt x="55" y="120"/>
                      <a:pt x="58" y="120"/>
                    </a:cubicBezTo>
                    <a:cubicBezTo>
                      <a:pt x="58" y="128"/>
                      <a:pt x="58" y="136"/>
                      <a:pt x="58" y="144"/>
                    </a:cubicBezTo>
                    <a:cubicBezTo>
                      <a:pt x="54" y="144"/>
                      <a:pt x="50" y="144"/>
                      <a:pt x="46" y="143"/>
                    </a:cubicBezTo>
                    <a:cubicBezTo>
                      <a:pt x="41" y="143"/>
                      <a:pt x="39" y="141"/>
                      <a:pt x="38" y="136"/>
                    </a:cubicBezTo>
                    <a:cubicBezTo>
                      <a:pt x="38" y="134"/>
                      <a:pt x="38" y="132"/>
                      <a:pt x="38" y="130"/>
                    </a:cubicBezTo>
                    <a:cubicBezTo>
                      <a:pt x="32" y="130"/>
                      <a:pt x="26" y="130"/>
                      <a:pt x="19" y="130"/>
                    </a:cubicBezTo>
                    <a:cubicBezTo>
                      <a:pt x="20" y="133"/>
                      <a:pt x="20" y="135"/>
                      <a:pt x="20" y="138"/>
                    </a:cubicBezTo>
                    <a:cubicBezTo>
                      <a:pt x="21" y="146"/>
                      <a:pt x="25" y="152"/>
                      <a:pt x="33" y="155"/>
                    </a:cubicBezTo>
                    <a:cubicBezTo>
                      <a:pt x="39" y="157"/>
                      <a:pt x="45" y="157"/>
                      <a:pt x="51" y="157"/>
                    </a:cubicBezTo>
                    <a:cubicBezTo>
                      <a:pt x="53" y="157"/>
                      <a:pt x="56" y="157"/>
                      <a:pt x="58" y="157"/>
                    </a:cubicBezTo>
                    <a:cubicBezTo>
                      <a:pt x="58" y="162"/>
                      <a:pt x="58" y="166"/>
                      <a:pt x="58" y="171"/>
                    </a:cubicBezTo>
                    <a:cubicBezTo>
                      <a:pt x="62" y="171"/>
                      <a:pt x="66" y="171"/>
                      <a:pt x="70" y="171"/>
                    </a:cubicBezTo>
                    <a:cubicBezTo>
                      <a:pt x="70" y="166"/>
                      <a:pt x="70" y="162"/>
                      <a:pt x="70" y="157"/>
                    </a:cubicBezTo>
                    <a:cubicBezTo>
                      <a:pt x="72" y="157"/>
                      <a:pt x="72" y="157"/>
                      <a:pt x="73" y="157"/>
                    </a:cubicBezTo>
                    <a:cubicBezTo>
                      <a:pt x="80" y="157"/>
                      <a:pt x="86" y="157"/>
                      <a:pt x="92" y="155"/>
                    </a:cubicBezTo>
                    <a:cubicBezTo>
                      <a:pt x="101" y="154"/>
                      <a:pt x="107" y="149"/>
                      <a:pt x="108" y="140"/>
                    </a:cubicBezTo>
                    <a:cubicBezTo>
                      <a:pt x="109" y="135"/>
                      <a:pt x="109" y="129"/>
                      <a:pt x="108" y="124"/>
                    </a:cubicBezTo>
                    <a:cubicBezTo>
                      <a:pt x="108" y="117"/>
                      <a:pt x="103" y="112"/>
                      <a:pt x="96" y="110"/>
                    </a:cubicBezTo>
                    <a:cubicBezTo>
                      <a:pt x="91" y="109"/>
                      <a:pt x="86" y="108"/>
                      <a:pt x="81" y="107"/>
                    </a:cubicBezTo>
                    <a:cubicBezTo>
                      <a:pt x="78" y="107"/>
                      <a:pt x="74" y="107"/>
                      <a:pt x="70" y="107"/>
                    </a:cubicBezTo>
                    <a:cubicBezTo>
                      <a:pt x="70" y="99"/>
                      <a:pt x="70" y="91"/>
                      <a:pt x="70" y="84"/>
                    </a:cubicBezTo>
                    <a:cubicBezTo>
                      <a:pt x="74" y="84"/>
                      <a:pt x="76" y="84"/>
                      <a:pt x="79" y="84"/>
                    </a:cubicBezTo>
                    <a:cubicBezTo>
                      <a:pt x="85" y="86"/>
                      <a:pt x="88" y="88"/>
                      <a:pt x="88" y="95"/>
                    </a:cubicBezTo>
                    <a:cubicBezTo>
                      <a:pt x="88" y="95"/>
                      <a:pt x="88" y="95"/>
                      <a:pt x="89" y="96"/>
                    </a:cubicBezTo>
                    <a:cubicBezTo>
                      <a:pt x="91" y="96"/>
                      <a:pt x="94" y="96"/>
                      <a:pt x="97" y="96"/>
                    </a:cubicBezTo>
                    <a:cubicBezTo>
                      <a:pt x="100" y="96"/>
                      <a:pt x="103" y="96"/>
                      <a:pt x="106" y="96"/>
                    </a:cubicBezTo>
                    <a:cubicBezTo>
                      <a:pt x="106" y="93"/>
                      <a:pt x="106" y="91"/>
                      <a:pt x="106" y="89"/>
                    </a:cubicBezTo>
                    <a:cubicBezTo>
                      <a:pt x="105" y="80"/>
                      <a:pt x="101" y="75"/>
                      <a:pt x="93" y="73"/>
                    </a:cubicBezTo>
                    <a:cubicBezTo>
                      <a:pt x="90" y="72"/>
                      <a:pt x="87" y="71"/>
                      <a:pt x="84" y="71"/>
                    </a:cubicBezTo>
                    <a:cubicBezTo>
                      <a:pt x="79" y="71"/>
                      <a:pt x="75" y="70"/>
                      <a:pt x="70" y="70"/>
                    </a:cubicBezTo>
                    <a:cubicBezTo>
                      <a:pt x="70" y="66"/>
                      <a:pt x="70" y="62"/>
                      <a:pt x="70" y="58"/>
                    </a:cubicBezTo>
                    <a:cubicBezTo>
                      <a:pt x="66" y="58"/>
                      <a:pt x="62" y="58"/>
                      <a:pt x="58" y="58"/>
                    </a:cubicBezTo>
                    <a:cubicBezTo>
                      <a:pt x="58" y="62"/>
                      <a:pt x="58" y="66"/>
                      <a:pt x="58" y="7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02" name="Freeform 1534"/>
              <p:cNvSpPr>
                <a:spLocks/>
              </p:cNvSpPr>
              <p:nvPr/>
            </p:nvSpPr>
            <p:spPr bwMode="gray">
              <a:xfrm>
                <a:off x="7451254" y="1163763"/>
                <a:ext cx="76693" cy="23010"/>
              </a:xfrm>
              <a:custGeom>
                <a:avLst/>
                <a:gdLst/>
                <a:ahLst/>
                <a:cxnLst>
                  <a:cxn ang="0">
                    <a:pos x="14" y="0"/>
                  </a:cxn>
                  <a:cxn ang="0">
                    <a:pos x="24" y="0"/>
                  </a:cxn>
                  <a:cxn ang="0">
                    <a:pos x="28" y="4"/>
                  </a:cxn>
                  <a:cxn ang="0">
                    <a:pos x="24" y="10"/>
                  </a:cxn>
                  <a:cxn ang="0">
                    <a:pos x="5" y="10"/>
                  </a:cxn>
                  <a:cxn ang="0">
                    <a:pos x="0" y="5"/>
                  </a:cxn>
                  <a:cxn ang="0">
                    <a:pos x="5" y="0"/>
                  </a:cxn>
                  <a:cxn ang="0">
                    <a:pos x="14" y="0"/>
                  </a:cxn>
                </a:cxnLst>
                <a:rect l="0" t="0" r="r" b="b"/>
                <a:pathLst>
                  <a:path w="29" h="10">
                    <a:moveTo>
                      <a:pt x="14" y="0"/>
                    </a:moveTo>
                    <a:cubicBezTo>
                      <a:pt x="18" y="0"/>
                      <a:pt x="21" y="0"/>
                      <a:pt x="24" y="0"/>
                    </a:cubicBezTo>
                    <a:cubicBezTo>
                      <a:pt x="27" y="0"/>
                      <a:pt x="28" y="1"/>
                      <a:pt x="28" y="4"/>
                    </a:cubicBezTo>
                    <a:cubicBezTo>
                      <a:pt x="29" y="8"/>
                      <a:pt x="27" y="10"/>
                      <a:pt x="24" y="10"/>
                    </a:cubicBezTo>
                    <a:cubicBezTo>
                      <a:pt x="18" y="10"/>
                      <a:pt x="11" y="10"/>
                      <a:pt x="5" y="10"/>
                    </a:cubicBezTo>
                    <a:cubicBezTo>
                      <a:pt x="2" y="10"/>
                      <a:pt x="0" y="8"/>
                      <a:pt x="0" y="5"/>
                    </a:cubicBezTo>
                    <a:cubicBezTo>
                      <a:pt x="0" y="2"/>
                      <a:pt x="2" y="0"/>
                      <a:pt x="5" y="0"/>
                    </a:cubicBezTo>
                    <a:cubicBezTo>
                      <a:pt x="8" y="0"/>
                      <a:pt x="11" y="0"/>
                      <a:pt x="14"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03" name="Freeform 1535"/>
              <p:cNvSpPr>
                <a:spLocks/>
              </p:cNvSpPr>
              <p:nvPr/>
            </p:nvSpPr>
            <p:spPr bwMode="gray">
              <a:xfrm>
                <a:off x="7451254" y="511872"/>
                <a:ext cx="76693" cy="15338"/>
              </a:xfrm>
              <a:custGeom>
                <a:avLst/>
                <a:gdLst/>
                <a:ahLst/>
                <a:cxnLst>
                  <a:cxn ang="0">
                    <a:pos x="15" y="0"/>
                  </a:cxn>
                  <a:cxn ang="0">
                    <a:pos x="28" y="1"/>
                  </a:cxn>
                  <a:cxn ang="0">
                    <a:pos x="30" y="2"/>
                  </a:cxn>
                  <a:cxn ang="0">
                    <a:pos x="28" y="4"/>
                  </a:cxn>
                  <a:cxn ang="0">
                    <a:pos x="3" y="4"/>
                  </a:cxn>
                  <a:cxn ang="0">
                    <a:pos x="1" y="2"/>
                  </a:cxn>
                  <a:cxn ang="0">
                    <a:pos x="3" y="0"/>
                  </a:cxn>
                  <a:cxn ang="0">
                    <a:pos x="15" y="0"/>
                  </a:cxn>
                </a:cxnLst>
                <a:rect l="0" t="0" r="r" b="b"/>
                <a:pathLst>
                  <a:path w="30" h="4">
                    <a:moveTo>
                      <a:pt x="15" y="0"/>
                    </a:moveTo>
                    <a:cubicBezTo>
                      <a:pt x="19" y="0"/>
                      <a:pt x="24" y="0"/>
                      <a:pt x="28" y="1"/>
                    </a:cubicBezTo>
                    <a:cubicBezTo>
                      <a:pt x="29" y="1"/>
                      <a:pt x="30" y="1"/>
                      <a:pt x="30" y="2"/>
                    </a:cubicBezTo>
                    <a:cubicBezTo>
                      <a:pt x="30" y="4"/>
                      <a:pt x="29" y="4"/>
                      <a:pt x="28" y="4"/>
                    </a:cubicBezTo>
                    <a:cubicBezTo>
                      <a:pt x="19" y="4"/>
                      <a:pt x="11" y="4"/>
                      <a:pt x="3" y="4"/>
                    </a:cubicBezTo>
                    <a:cubicBezTo>
                      <a:pt x="2" y="4"/>
                      <a:pt x="1" y="3"/>
                      <a:pt x="1" y="2"/>
                    </a:cubicBezTo>
                    <a:cubicBezTo>
                      <a:pt x="0" y="1"/>
                      <a:pt x="2" y="0"/>
                      <a:pt x="3" y="0"/>
                    </a:cubicBezTo>
                    <a:cubicBezTo>
                      <a:pt x="7" y="0"/>
                      <a:pt x="11" y="0"/>
                      <a:pt x="15"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04" name="Freeform 1537"/>
              <p:cNvSpPr>
                <a:spLocks/>
              </p:cNvSpPr>
              <p:nvPr/>
            </p:nvSpPr>
            <p:spPr bwMode="gray">
              <a:xfrm>
                <a:off x="7504941" y="864660"/>
                <a:ext cx="53687" cy="61355"/>
              </a:xfrm>
              <a:custGeom>
                <a:avLst/>
                <a:gdLst/>
                <a:ahLst/>
                <a:cxnLst>
                  <a:cxn ang="0">
                    <a:pos x="0" y="24"/>
                  </a:cxn>
                  <a:cxn ang="0">
                    <a:pos x="0" y="0"/>
                  </a:cxn>
                  <a:cxn ang="0">
                    <a:pos x="15" y="2"/>
                  </a:cxn>
                  <a:cxn ang="0">
                    <a:pos x="19" y="4"/>
                  </a:cxn>
                  <a:cxn ang="0">
                    <a:pos x="15" y="22"/>
                  </a:cxn>
                  <a:cxn ang="0">
                    <a:pos x="0" y="24"/>
                  </a:cxn>
                </a:cxnLst>
                <a:rect l="0" t="0" r="r" b="b"/>
                <a:pathLst>
                  <a:path w="23" h="25">
                    <a:moveTo>
                      <a:pt x="0" y="24"/>
                    </a:moveTo>
                    <a:cubicBezTo>
                      <a:pt x="0" y="16"/>
                      <a:pt x="0" y="8"/>
                      <a:pt x="0" y="0"/>
                    </a:cubicBezTo>
                    <a:cubicBezTo>
                      <a:pt x="6" y="0"/>
                      <a:pt x="11" y="0"/>
                      <a:pt x="15" y="2"/>
                    </a:cubicBezTo>
                    <a:cubicBezTo>
                      <a:pt x="17" y="2"/>
                      <a:pt x="18" y="3"/>
                      <a:pt x="19" y="4"/>
                    </a:cubicBezTo>
                    <a:cubicBezTo>
                      <a:pt x="23" y="9"/>
                      <a:pt x="21" y="19"/>
                      <a:pt x="15" y="22"/>
                    </a:cubicBezTo>
                    <a:cubicBezTo>
                      <a:pt x="11" y="24"/>
                      <a:pt x="6" y="25"/>
                      <a:pt x="0" y="24"/>
                    </a:cubicBezTo>
                    <a:close/>
                  </a:path>
                </a:pathLst>
              </a:cu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05" name="Freeform 1538"/>
              <p:cNvSpPr>
                <a:spLocks/>
              </p:cNvSpPr>
              <p:nvPr/>
            </p:nvSpPr>
            <p:spPr bwMode="gray">
              <a:xfrm>
                <a:off x="7420577" y="772628"/>
                <a:ext cx="53687" cy="53687"/>
              </a:xfrm>
              <a:custGeom>
                <a:avLst/>
                <a:gdLst/>
                <a:ahLst/>
                <a:cxnLst>
                  <a:cxn ang="0">
                    <a:pos x="19" y="0"/>
                  </a:cxn>
                  <a:cxn ang="0">
                    <a:pos x="19" y="22"/>
                  </a:cxn>
                  <a:cxn ang="0">
                    <a:pos x="5" y="19"/>
                  </a:cxn>
                  <a:cxn ang="0">
                    <a:pos x="0" y="10"/>
                  </a:cxn>
                  <a:cxn ang="0">
                    <a:pos x="5" y="2"/>
                  </a:cxn>
                  <a:cxn ang="0">
                    <a:pos x="19" y="0"/>
                  </a:cxn>
                </a:cxnLst>
                <a:rect l="0" t="0" r="r" b="b"/>
                <a:pathLst>
                  <a:path w="19" h="22">
                    <a:moveTo>
                      <a:pt x="19" y="0"/>
                    </a:moveTo>
                    <a:cubicBezTo>
                      <a:pt x="19" y="7"/>
                      <a:pt x="19" y="15"/>
                      <a:pt x="19" y="22"/>
                    </a:cubicBezTo>
                    <a:cubicBezTo>
                      <a:pt x="14" y="22"/>
                      <a:pt x="9" y="22"/>
                      <a:pt x="5" y="19"/>
                    </a:cubicBezTo>
                    <a:cubicBezTo>
                      <a:pt x="1" y="17"/>
                      <a:pt x="0" y="14"/>
                      <a:pt x="0" y="10"/>
                    </a:cubicBezTo>
                    <a:cubicBezTo>
                      <a:pt x="0" y="6"/>
                      <a:pt x="2" y="4"/>
                      <a:pt x="5" y="2"/>
                    </a:cubicBezTo>
                    <a:cubicBezTo>
                      <a:pt x="10" y="0"/>
                      <a:pt x="14" y="0"/>
                      <a:pt x="19"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grpSp>
        <p:nvGrpSpPr>
          <p:cNvPr id="10" name="Group 240"/>
          <p:cNvGrpSpPr/>
          <p:nvPr/>
        </p:nvGrpSpPr>
        <p:grpSpPr>
          <a:xfrm>
            <a:off x="531812" y="4015637"/>
            <a:ext cx="1371600" cy="1013563"/>
            <a:chOff x="531812" y="4015637"/>
            <a:chExt cx="1371600" cy="1013563"/>
          </a:xfrm>
        </p:grpSpPr>
        <p:grpSp>
          <p:nvGrpSpPr>
            <p:cNvPr id="12" name="Group 6"/>
            <p:cNvGrpSpPr/>
            <p:nvPr/>
          </p:nvGrpSpPr>
          <p:grpSpPr bwMode="gray">
            <a:xfrm>
              <a:off x="921093" y="4015637"/>
              <a:ext cx="628505" cy="597658"/>
              <a:chOff x="4315468" y="4716525"/>
              <a:chExt cx="958722" cy="958710"/>
            </a:xfrm>
          </p:grpSpPr>
          <p:sp>
            <p:nvSpPr>
              <p:cNvPr id="141" name="Freeform 1397"/>
              <p:cNvSpPr>
                <a:spLocks/>
              </p:cNvSpPr>
              <p:nvPr/>
            </p:nvSpPr>
            <p:spPr bwMode="gray">
              <a:xfrm>
                <a:off x="4469983" y="5334000"/>
                <a:ext cx="568734" cy="341235"/>
              </a:xfrm>
              <a:custGeom>
                <a:avLst/>
                <a:gdLst/>
                <a:ahLst/>
                <a:cxnLst>
                  <a:cxn ang="0">
                    <a:pos x="0" y="126"/>
                  </a:cxn>
                  <a:cxn ang="0">
                    <a:pos x="7" y="63"/>
                  </a:cxn>
                  <a:cxn ang="0">
                    <a:pos x="10" y="36"/>
                  </a:cxn>
                  <a:cxn ang="0">
                    <a:pos x="22" y="20"/>
                  </a:cxn>
                  <a:cxn ang="0">
                    <a:pos x="73" y="0"/>
                  </a:cxn>
                  <a:cxn ang="0">
                    <a:pos x="88" y="105"/>
                  </a:cxn>
                  <a:cxn ang="0">
                    <a:pos x="91" y="105"/>
                  </a:cxn>
                  <a:cxn ang="0">
                    <a:pos x="90" y="12"/>
                  </a:cxn>
                  <a:cxn ang="0">
                    <a:pos x="118" y="12"/>
                  </a:cxn>
                  <a:cxn ang="0">
                    <a:pos x="118" y="15"/>
                  </a:cxn>
                  <a:cxn ang="0">
                    <a:pos x="117" y="103"/>
                  </a:cxn>
                  <a:cxn ang="0">
                    <a:pos x="120" y="103"/>
                  </a:cxn>
                  <a:cxn ang="0">
                    <a:pos x="136" y="0"/>
                  </a:cxn>
                  <a:cxn ang="0">
                    <a:pos x="191" y="22"/>
                  </a:cxn>
                  <a:cxn ang="0">
                    <a:pos x="198" y="31"/>
                  </a:cxn>
                  <a:cxn ang="0">
                    <a:pos x="209" y="126"/>
                  </a:cxn>
                  <a:cxn ang="0">
                    <a:pos x="0" y="126"/>
                  </a:cxn>
                </a:cxnLst>
                <a:rect l="0" t="0" r="r" b="b"/>
                <a:pathLst>
                  <a:path w="209" h="126">
                    <a:moveTo>
                      <a:pt x="0" y="126"/>
                    </a:moveTo>
                    <a:cubicBezTo>
                      <a:pt x="2" y="104"/>
                      <a:pt x="5" y="83"/>
                      <a:pt x="7" y="63"/>
                    </a:cubicBezTo>
                    <a:cubicBezTo>
                      <a:pt x="8" y="54"/>
                      <a:pt x="9" y="45"/>
                      <a:pt x="10" y="36"/>
                    </a:cubicBezTo>
                    <a:cubicBezTo>
                      <a:pt x="11" y="28"/>
                      <a:pt x="14" y="23"/>
                      <a:pt x="22" y="20"/>
                    </a:cubicBezTo>
                    <a:cubicBezTo>
                      <a:pt x="38" y="14"/>
                      <a:pt x="55" y="7"/>
                      <a:pt x="73" y="0"/>
                    </a:cubicBezTo>
                    <a:cubicBezTo>
                      <a:pt x="78" y="36"/>
                      <a:pt x="83" y="70"/>
                      <a:pt x="88" y="105"/>
                    </a:cubicBezTo>
                    <a:cubicBezTo>
                      <a:pt x="89" y="105"/>
                      <a:pt x="90" y="105"/>
                      <a:pt x="91" y="105"/>
                    </a:cubicBezTo>
                    <a:cubicBezTo>
                      <a:pt x="89" y="74"/>
                      <a:pt x="104" y="44"/>
                      <a:pt x="90" y="12"/>
                    </a:cubicBezTo>
                    <a:cubicBezTo>
                      <a:pt x="100" y="12"/>
                      <a:pt x="109" y="12"/>
                      <a:pt x="118" y="12"/>
                    </a:cubicBezTo>
                    <a:cubicBezTo>
                      <a:pt x="118" y="13"/>
                      <a:pt x="118" y="14"/>
                      <a:pt x="118" y="15"/>
                    </a:cubicBezTo>
                    <a:cubicBezTo>
                      <a:pt x="106" y="44"/>
                      <a:pt x="119" y="74"/>
                      <a:pt x="117" y="103"/>
                    </a:cubicBezTo>
                    <a:cubicBezTo>
                      <a:pt x="118" y="103"/>
                      <a:pt x="119" y="103"/>
                      <a:pt x="120" y="103"/>
                    </a:cubicBezTo>
                    <a:cubicBezTo>
                      <a:pt x="125" y="69"/>
                      <a:pt x="130" y="35"/>
                      <a:pt x="136" y="0"/>
                    </a:cubicBezTo>
                    <a:cubicBezTo>
                      <a:pt x="155" y="7"/>
                      <a:pt x="173" y="14"/>
                      <a:pt x="191" y="22"/>
                    </a:cubicBezTo>
                    <a:cubicBezTo>
                      <a:pt x="194" y="23"/>
                      <a:pt x="197" y="28"/>
                      <a:pt x="198" y="31"/>
                    </a:cubicBezTo>
                    <a:cubicBezTo>
                      <a:pt x="202" y="62"/>
                      <a:pt x="205" y="93"/>
                      <a:pt x="209" y="126"/>
                    </a:cubicBezTo>
                    <a:cubicBezTo>
                      <a:pt x="139" y="126"/>
                      <a:pt x="70" y="126"/>
                      <a:pt x="0" y="126"/>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42" name="Freeform 1398"/>
              <p:cNvSpPr>
                <a:spLocks/>
              </p:cNvSpPr>
              <p:nvPr/>
            </p:nvSpPr>
            <p:spPr bwMode="gray">
              <a:xfrm>
                <a:off x="4404986" y="4716525"/>
                <a:ext cx="349366" cy="243742"/>
              </a:xfrm>
              <a:custGeom>
                <a:avLst/>
                <a:gdLst/>
                <a:ahLst/>
                <a:cxnLst>
                  <a:cxn ang="0">
                    <a:pos x="113" y="24"/>
                  </a:cxn>
                  <a:cxn ang="0">
                    <a:pos x="90" y="24"/>
                  </a:cxn>
                  <a:cxn ang="0">
                    <a:pos x="90" y="90"/>
                  </a:cxn>
                  <a:cxn ang="0">
                    <a:pos x="77" y="90"/>
                  </a:cxn>
                  <a:cxn ang="0">
                    <a:pos x="77" y="39"/>
                  </a:cxn>
                  <a:cxn ang="0">
                    <a:pos x="54" y="39"/>
                  </a:cxn>
                  <a:cxn ang="0">
                    <a:pos x="54" y="90"/>
                  </a:cxn>
                  <a:cxn ang="0">
                    <a:pos x="41" y="90"/>
                  </a:cxn>
                  <a:cxn ang="0">
                    <a:pos x="41" y="54"/>
                  </a:cxn>
                  <a:cxn ang="0">
                    <a:pos x="18" y="54"/>
                  </a:cxn>
                  <a:cxn ang="0">
                    <a:pos x="18" y="90"/>
                  </a:cxn>
                  <a:cxn ang="0">
                    <a:pos x="0" y="90"/>
                  </a:cxn>
                  <a:cxn ang="0">
                    <a:pos x="0" y="1"/>
                  </a:cxn>
                  <a:cxn ang="0">
                    <a:pos x="9" y="0"/>
                  </a:cxn>
                  <a:cxn ang="0">
                    <a:pos x="113" y="0"/>
                  </a:cxn>
                  <a:cxn ang="0">
                    <a:pos x="131" y="18"/>
                  </a:cxn>
                  <a:cxn ang="0">
                    <a:pos x="131" y="90"/>
                  </a:cxn>
                  <a:cxn ang="0">
                    <a:pos x="113" y="90"/>
                  </a:cxn>
                  <a:cxn ang="0">
                    <a:pos x="113" y="24"/>
                  </a:cxn>
                </a:cxnLst>
                <a:rect l="0" t="0" r="r" b="b"/>
                <a:pathLst>
                  <a:path w="131" h="90">
                    <a:moveTo>
                      <a:pt x="113" y="24"/>
                    </a:moveTo>
                    <a:cubicBezTo>
                      <a:pt x="105" y="24"/>
                      <a:pt x="98" y="24"/>
                      <a:pt x="90" y="24"/>
                    </a:cubicBezTo>
                    <a:cubicBezTo>
                      <a:pt x="90" y="46"/>
                      <a:pt x="90" y="68"/>
                      <a:pt x="90" y="90"/>
                    </a:cubicBezTo>
                    <a:cubicBezTo>
                      <a:pt x="85" y="90"/>
                      <a:pt x="82" y="90"/>
                      <a:pt x="77" y="90"/>
                    </a:cubicBezTo>
                    <a:cubicBezTo>
                      <a:pt x="77" y="74"/>
                      <a:pt x="77" y="57"/>
                      <a:pt x="77" y="39"/>
                    </a:cubicBezTo>
                    <a:cubicBezTo>
                      <a:pt x="69" y="39"/>
                      <a:pt x="62" y="39"/>
                      <a:pt x="54" y="39"/>
                    </a:cubicBezTo>
                    <a:cubicBezTo>
                      <a:pt x="54" y="56"/>
                      <a:pt x="54" y="73"/>
                      <a:pt x="54" y="90"/>
                    </a:cubicBezTo>
                    <a:cubicBezTo>
                      <a:pt x="49" y="90"/>
                      <a:pt x="45" y="90"/>
                      <a:pt x="41" y="90"/>
                    </a:cubicBezTo>
                    <a:cubicBezTo>
                      <a:pt x="41" y="79"/>
                      <a:pt x="41" y="67"/>
                      <a:pt x="41" y="54"/>
                    </a:cubicBezTo>
                    <a:cubicBezTo>
                      <a:pt x="33" y="54"/>
                      <a:pt x="26" y="54"/>
                      <a:pt x="18" y="54"/>
                    </a:cubicBezTo>
                    <a:cubicBezTo>
                      <a:pt x="18" y="66"/>
                      <a:pt x="18" y="78"/>
                      <a:pt x="18" y="90"/>
                    </a:cubicBezTo>
                    <a:cubicBezTo>
                      <a:pt x="12" y="90"/>
                      <a:pt x="6" y="90"/>
                      <a:pt x="0" y="90"/>
                    </a:cubicBezTo>
                    <a:cubicBezTo>
                      <a:pt x="0" y="61"/>
                      <a:pt x="0" y="31"/>
                      <a:pt x="0" y="1"/>
                    </a:cubicBezTo>
                    <a:cubicBezTo>
                      <a:pt x="3" y="1"/>
                      <a:pt x="6" y="0"/>
                      <a:pt x="9" y="0"/>
                    </a:cubicBezTo>
                    <a:cubicBezTo>
                      <a:pt x="43" y="0"/>
                      <a:pt x="78" y="0"/>
                      <a:pt x="113" y="0"/>
                    </a:cubicBezTo>
                    <a:cubicBezTo>
                      <a:pt x="127" y="0"/>
                      <a:pt x="131" y="4"/>
                      <a:pt x="131" y="18"/>
                    </a:cubicBezTo>
                    <a:cubicBezTo>
                      <a:pt x="131" y="42"/>
                      <a:pt x="131" y="65"/>
                      <a:pt x="131" y="90"/>
                    </a:cubicBezTo>
                    <a:cubicBezTo>
                      <a:pt x="125" y="90"/>
                      <a:pt x="119" y="90"/>
                      <a:pt x="113" y="90"/>
                    </a:cubicBezTo>
                    <a:cubicBezTo>
                      <a:pt x="113" y="68"/>
                      <a:pt x="113" y="46"/>
                      <a:pt x="113" y="24"/>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43" name="Freeform 1399"/>
              <p:cNvSpPr>
                <a:spLocks/>
              </p:cNvSpPr>
              <p:nvPr/>
            </p:nvSpPr>
            <p:spPr bwMode="gray">
              <a:xfrm>
                <a:off x="4656707" y="5009013"/>
                <a:ext cx="227494" cy="324986"/>
              </a:xfrm>
              <a:custGeom>
                <a:avLst/>
                <a:gdLst/>
                <a:ahLst/>
                <a:cxnLst>
                  <a:cxn ang="0">
                    <a:pos x="80" y="53"/>
                  </a:cxn>
                  <a:cxn ang="0">
                    <a:pos x="74" y="76"/>
                  </a:cxn>
                  <a:cxn ang="0">
                    <a:pos x="72" y="85"/>
                  </a:cxn>
                  <a:cxn ang="0">
                    <a:pos x="29" y="108"/>
                  </a:cxn>
                  <a:cxn ang="0">
                    <a:pos x="15" y="83"/>
                  </a:cxn>
                  <a:cxn ang="0">
                    <a:pos x="13" y="75"/>
                  </a:cxn>
                  <a:cxn ang="0">
                    <a:pos x="8" y="29"/>
                  </a:cxn>
                  <a:cxn ang="0">
                    <a:pos x="32" y="6"/>
                  </a:cxn>
                  <a:cxn ang="0">
                    <a:pos x="47" y="9"/>
                  </a:cxn>
                  <a:cxn ang="0">
                    <a:pos x="50" y="10"/>
                  </a:cxn>
                  <a:cxn ang="0">
                    <a:pos x="80" y="53"/>
                  </a:cxn>
                </a:cxnLst>
                <a:rect l="0" t="0" r="r" b="b"/>
                <a:pathLst>
                  <a:path w="84" h="120">
                    <a:moveTo>
                      <a:pt x="80" y="53"/>
                    </a:moveTo>
                    <a:cubicBezTo>
                      <a:pt x="80" y="60"/>
                      <a:pt x="84" y="70"/>
                      <a:pt x="74" y="76"/>
                    </a:cubicBezTo>
                    <a:cubicBezTo>
                      <a:pt x="72" y="77"/>
                      <a:pt x="72" y="82"/>
                      <a:pt x="72" y="85"/>
                    </a:cubicBezTo>
                    <a:cubicBezTo>
                      <a:pt x="69" y="108"/>
                      <a:pt x="47" y="120"/>
                      <a:pt x="29" y="108"/>
                    </a:cubicBezTo>
                    <a:cubicBezTo>
                      <a:pt x="20" y="102"/>
                      <a:pt x="16" y="93"/>
                      <a:pt x="15" y="83"/>
                    </a:cubicBezTo>
                    <a:cubicBezTo>
                      <a:pt x="15" y="80"/>
                      <a:pt x="14" y="77"/>
                      <a:pt x="13" y="75"/>
                    </a:cubicBezTo>
                    <a:cubicBezTo>
                      <a:pt x="0" y="60"/>
                      <a:pt x="6" y="44"/>
                      <a:pt x="8" y="29"/>
                    </a:cubicBezTo>
                    <a:cubicBezTo>
                      <a:pt x="10" y="16"/>
                      <a:pt x="20" y="9"/>
                      <a:pt x="32" y="6"/>
                    </a:cubicBezTo>
                    <a:cubicBezTo>
                      <a:pt x="38" y="5"/>
                      <a:pt x="44" y="0"/>
                      <a:pt x="47" y="9"/>
                    </a:cubicBezTo>
                    <a:cubicBezTo>
                      <a:pt x="47" y="10"/>
                      <a:pt x="49" y="10"/>
                      <a:pt x="50" y="10"/>
                    </a:cubicBezTo>
                    <a:cubicBezTo>
                      <a:pt x="77" y="20"/>
                      <a:pt x="80" y="24"/>
                      <a:pt x="80" y="53"/>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44" name="Freeform 1400"/>
              <p:cNvSpPr>
                <a:spLocks noEditPoints="1"/>
              </p:cNvSpPr>
              <p:nvPr/>
            </p:nvSpPr>
            <p:spPr bwMode="gray">
              <a:xfrm>
                <a:off x="4315468" y="5130883"/>
                <a:ext cx="227494" cy="203117"/>
              </a:xfrm>
              <a:custGeom>
                <a:avLst/>
                <a:gdLst/>
                <a:ahLst/>
                <a:cxnLst>
                  <a:cxn ang="0">
                    <a:pos x="86" y="47"/>
                  </a:cxn>
                  <a:cxn ang="0">
                    <a:pos x="85" y="54"/>
                  </a:cxn>
                  <a:cxn ang="0">
                    <a:pos x="62" y="68"/>
                  </a:cxn>
                  <a:cxn ang="0">
                    <a:pos x="21" y="70"/>
                  </a:cxn>
                  <a:cxn ang="0">
                    <a:pos x="8" y="64"/>
                  </a:cxn>
                  <a:cxn ang="0">
                    <a:pos x="14" y="18"/>
                  </a:cxn>
                  <a:cxn ang="0">
                    <a:pos x="60" y="6"/>
                  </a:cxn>
                  <a:cxn ang="0">
                    <a:pos x="86" y="47"/>
                  </a:cxn>
                  <a:cxn ang="0">
                    <a:pos x="16" y="54"/>
                  </a:cxn>
                  <a:cxn ang="0">
                    <a:pos x="18" y="47"/>
                  </a:cxn>
                  <a:cxn ang="0">
                    <a:pos x="45" y="17"/>
                  </a:cxn>
                  <a:cxn ang="0">
                    <a:pos x="71" y="46"/>
                  </a:cxn>
                  <a:cxn ang="0">
                    <a:pos x="74" y="56"/>
                  </a:cxn>
                  <a:cxn ang="0">
                    <a:pos x="64" y="18"/>
                  </a:cxn>
                  <a:cxn ang="0">
                    <a:pos x="26" y="18"/>
                  </a:cxn>
                  <a:cxn ang="0">
                    <a:pos x="16" y="54"/>
                  </a:cxn>
                  <a:cxn ang="0">
                    <a:pos x="67" y="37"/>
                  </a:cxn>
                  <a:cxn ang="0">
                    <a:pos x="45" y="37"/>
                  </a:cxn>
                  <a:cxn ang="0">
                    <a:pos x="38" y="42"/>
                  </a:cxn>
                  <a:cxn ang="0">
                    <a:pos x="41" y="49"/>
                  </a:cxn>
                  <a:cxn ang="0">
                    <a:pos x="48" y="50"/>
                  </a:cxn>
                  <a:cxn ang="0">
                    <a:pos x="67" y="37"/>
                  </a:cxn>
                </a:cxnLst>
                <a:rect l="0" t="0" r="r" b="b"/>
                <a:pathLst>
                  <a:path w="86" h="74">
                    <a:moveTo>
                      <a:pt x="86" y="47"/>
                    </a:moveTo>
                    <a:cubicBezTo>
                      <a:pt x="86" y="48"/>
                      <a:pt x="86" y="51"/>
                      <a:pt x="85" y="54"/>
                    </a:cubicBezTo>
                    <a:cubicBezTo>
                      <a:pt x="82" y="70"/>
                      <a:pt x="77" y="74"/>
                      <a:pt x="62" y="68"/>
                    </a:cubicBezTo>
                    <a:cubicBezTo>
                      <a:pt x="47" y="61"/>
                      <a:pt x="35" y="65"/>
                      <a:pt x="21" y="70"/>
                    </a:cubicBezTo>
                    <a:cubicBezTo>
                      <a:pt x="14" y="72"/>
                      <a:pt x="11" y="70"/>
                      <a:pt x="8" y="64"/>
                    </a:cubicBezTo>
                    <a:cubicBezTo>
                      <a:pt x="0" y="49"/>
                      <a:pt x="2" y="31"/>
                      <a:pt x="14" y="18"/>
                    </a:cubicBezTo>
                    <a:cubicBezTo>
                      <a:pt x="25" y="5"/>
                      <a:pt x="44" y="0"/>
                      <a:pt x="60" y="6"/>
                    </a:cubicBezTo>
                    <a:cubicBezTo>
                      <a:pt x="76" y="12"/>
                      <a:pt x="86" y="27"/>
                      <a:pt x="86" y="47"/>
                    </a:cubicBezTo>
                    <a:close/>
                    <a:moveTo>
                      <a:pt x="16" y="54"/>
                    </a:moveTo>
                    <a:cubicBezTo>
                      <a:pt x="17" y="50"/>
                      <a:pt x="18" y="49"/>
                      <a:pt x="18" y="47"/>
                    </a:cubicBezTo>
                    <a:cubicBezTo>
                      <a:pt x="18" y="30"/>
                      <a:pt x="29" y="17"/>
                      <a:pt x="45" y="17"/>
                    </a:cubicBezTo>
                    <a:cubicBezTo>
                      <a:pt x="56" y="16"/>
                      <a:pt x="74" y="27"/>
                      <a:pt x="71" y="46"/>
                    </a:cubicBezTo>
                    <a:cubicBezTo>
                      <a:pt x="71" y="48"/>
                      <a:pt x="73" y="51"/>
                      <a:pt x="74" y="56"/>
                    </a:cubicBezTo>
                    <a:cubicBezTo>
                      <a:pt x="79" y="40"/>
                      <a:pt x="75" y="25"/>
                      <a:pt x="64" y="18"/>
                    </a:cubicBezTo>
                    <a:cubicBezTo>
                      <a:pt x="53" y="10"/>
                      <a:pt x="37" y="10"/>
                      <a:pt x="26" y="18"/>
                    </a:cubicBezTo>
                    <a:cubicBezTo>
                      <a:pt x="16" y="24"/>
                      <a:pt x="9" y="41"/>
                      <a:pt x="16" y="54"/>
                    </a:cubicBezTo>
                    <a:close/>
                    <a:moveTo>
                      <a:pt x="67" y="37"/>
                    </a:moveTo>
                    <a:cubicBezTo>
                      <a:pt x="58" y="37"/>
                      <a:pt x="51" y="36"/>
                      <a:pt x="45" y="37"/>
                    </a:cubicBezTo>
                    <a:cubicBezTo>
                      <a:pt x="42" y="37"/>
                      <a:pt x="39" y="39"/>
                      <a:pt x="38" y="42"/>
                    </a:cubicBezTo>
                    <a:cubicBezTo>
                      <a:pt x="37" y="44"/>
                      <a:pt x="39" y="48"/>
                      <a:pt x="41" y="49"/>
                    </a:cubicBezTo>
                    <a:cubicBezTo>
                      <a:pt x="42" y="51"/>
                      <a:pt x="46" y="51"/>
                      <a:pt x="48" y="50"/>
                    </a:cubicBezTo>
                    <a:cubicBezTo>
                      <a:pt x="54" y="47"/>
                      <a:pt x="60" y="42"/>
                      <a:pt x="67" y="37"/>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45" name="Freeform 1401"/>
              <p:cNvSpPr>
                <a:spLocks/>
              </p:cNvSpPr>
              <p:nvPr/>
            </p:nvSpPr>
            <p:spPr bwMode="gray">
              <a:xfrm>
                <a:off x="5063093" y="4879018"/>
                <a:ext cx="186869" cy="113744"/>
              </a:xfrm>
              <a:custGeom>
                <a:avLst/>
                <a:gdLst/>
                <a:ahLst/>
                <a:cxnLst>
                  <a:cxn ang="0">
                    <a:pos x="70" y="44"/>
                  </a:cxn>
                  <a:cxn ang="0">
                    <a:pos x="0" y="44"/>
                  </a:cxn>
                  <a:cxn ang="0">
                    <a:pos x="31" y="16"/>
                  </a:cxn>
                  <a:cxn ang="0">
                    <a:pos x="43" y="26"/>
                  </a:cxn>
                  <a:cxn ang="0">
                    <a:pos x="70" y="0"/>
                  </a:cxn>
                  <a:cxn ang="0">
                    <a:pos x="70" y="44"/>
                  </a:cxn>
                </a:cxnLst>
                <a:rect l="0" t="0" r="r" b="b"/>
                <a:pathLst>
                  <a:path w="70" h="44">
                    <a:moveTo>
                      <a:pt x="70" y="44"/>
                    </a:moveTo>
                    <a:cubicBezTo>
                      <a:pt x="47" y="44"/>
                      <a:pt x="25" y="44"/>
                      <a:pt x="0" y="44"/>
                    </a:cubicBezTo>
                    <a:cubicBezTo>
                      <a:pt x="11" y="34"/>
                      <a:pt x="21" y="25"/>
                      <a:pt x="31" y="16"/>
                    </a:cubicBezTo>
                    <a:cubicBezTo>
                      <a:pt x="35" y="19"/>
                      <a:pt x="39" y="22"/>
                      <a:pt x="43" y="26"/>
                    </a:cubicBezTo>
                    <a:cubicBezTo>
                      <a:pt x="52" y="17"/>
                      <a:pt x="60" y="9"/>
                      <a:pt x="70" y="0"/>
                    </a:cubicBezTo>
                    <a:cubicBezTo>
                      <a:pt x="70" y="15"/>
                      <a:pt x="70" y="29"/>
                      <a:pt x="70" y="44"/>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46" name="Freeform 1402"/>
              <p:cNvSpPr>
                <a:spLocks/>
              </p:cNvSpPr>
              <p:nvPr/>
            </p:nvSpPr>
            <p:spPr bwMode="gray">
              <a:xfrm>
                <a:off x="5087321" y="4854645"/>
                <a:ext cx="186869" cy="121871"/>
              </a:xfrm>
              <a:custGeom>
                <a:avLst/>
                <a:gdLst/>
                <a:ahLst/>
                <a:cxnLst>
                  <a:cxn ang="0">
                    <a:pos x="42" y="25"/>
                  </a:cxn>
                  <a:cxn ang="0">
                    <a:pos x="31" y="16"/>
                  </a:cxn>
                  <a:cxn ang="0">
                    <a:pos x="0" y="44"/>
                  </a:cxn>
                  <a:cxn ang="0">
                    <a:pos x="0" y="0"/>
                  </a:cxn>
                  <a:cxn ang="0">
                    <a:pos x="69" y="0"/>
                  </a:cxn>
                  <a:cxn ang="0">
                    <a:pos x="42" y="25"/>
                  </a:cxn>
                </a:cxnLst>
                <a:rect l="0" t="0" r="r" b="b"/>
                <a:pathLst>
                  <a:path w="69" h="44">
                    <a:moveTo>
                      <a:pt x="42" y="25"/>
                    </a:moveTo>
                    <a:cubicBezTo>
                      <a:pt x="39" y="23"/>
                      <a:pt x="35" y="20"/>
                      <a:pt x="31" y="16"/>
                    </a:cubicBezTo>
                    <a:cubicBezTo>
                      <a:pt x="21" y="25"/>
                      <a:pt x="11" y="34"/>
                      <a:pt x="0" y="44"/>
                    </a:cubicBezTo>
                    <a:cubicBezTo>
                      <a:pt x="0" y="29"/>
                      <a:pt x="0" y="15"/>
                      <a:pt x="0" y="0"/>
                    </a:cubicBezTo>
                    <a:cubicBezTo>
                      <a:pt x="23" y="0"/>
                      <a:pt x="45" y="0"/>
                      <a:pt x="69" y="0"/>
                    </a:cubicBezTo>
                    <a:cubicBezTo>
                      <a:pt x="59" y="9"/>
                      <a:pt x="51" y="17"/>
                      <a:pt x="42" y="25"/>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47" name="Freeform 1403"/>
              <p:cNvSpPr>
                <a:spLocks/>
              </p:cNvSpPr>
              <p:nvPr/>
            </p:nvSpPr>
            <p:spPr bwMode="gray">
              <a:xfrm>
                <a:off x="5006220" y="5147133"/>
                <a:ext cx="89372" cy="97496"/>
              </a:xfrm>
              <a:custGeom>
                <a:avLst/>
                <a:gdLst/>
                <a:ahLst/>
                <a:cxnLst>
                  <a:cxn ang="0">
                    <a:pos x="0" y="0"/>
                  </a:cxn>
                  <a:cxn ang="0">
                    <a:pos x="33" y="0"/>
                  </a:cxn>
                  <a:cxn ang="0">
                    <a:pos x="33" y="34"/>
                  </a:cxn>
                  <a:cxn ang="0">
                    <a:pos x="0" y="34"/>
                  </a:cxn>
                  <a:cxn ang="0">
                    <a:pos x="0" y="0"/>
                  </a:cxn>
                </a:cxnLst>
                <a:rect l="0" t="0" r="r" b="b"/>
                <a:pathLst>
                  <a:path w="33" h="34">
                    <a:moveTo>
                      <a:pt x="0" y="0"/>
                    </a:moveTo>
                    <a:cubicBezTo>
                      <a:pt x="11" y="0"/>
                      <a:pt x="22" y="0"/>
                      <a:pt x="33" y="0"/>
                    </a:cubicBezTo>
                    <a:cubicBezTo>
                      <a:pt x="33" y="12"/>
                      <a:pt x="33" y="23"/>
                      <a:pt x="33" y="34"/>
                    </a:cubicBezTo>
                    <a:cubicBezTo>
                      <a:pt x="22" y="34"/>
                      <a:pt x="11" y="34"/>
                      <a:pt x="0" y="34"/>
                    </a:cubicBezTo>
                    <a:cubicBezTo>
                      <a:pt x="0" y="23"/>
                      <a:pt x="0" y="12"/>
                      <a:pt x="0" y="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48" name="Freeform 1404"/>
              <p:cNvSpPr>
                <a:spLocks/>
              </p:cNvSpPr>
              <p:nvPr/>
            </p:nvSpPr>
            <p:spPr bwMode="gray">
              <a:xfrm>
                <a:off x="4916702" y="5017138"/>
                <a:ext cx="81247" cy="81247"/>
              </a:xfrm>
              <a:custGeom>
                <a:avLst/>
                <a:gdLst/>
                <a:ahLst/>
                <a:cxnLst>
                  <a:cxn ang="0">
                    <a:pos x="30" y="14"/>
                  </a:cxn>
                  <a:cxn ang="0">
                    <a:pos x="15" y="29"/>
                  </a:cxn>
                  <a:cxn ang="0">
                    <a:pos x="0" y="14"/>
                  </a:cxn>
                  <a:cxn ang="0">
                    <a:pos x="15" y="0"/>
                  </a:cxn>
                  <a:cxn ang="0">
                    <a:pos x="30" y="14"/>
                  </a:cxn>
                </a:cxnLst>
                <a:rect l="0" t="0" r="r" b="b"/>
                <a:pathLst>
                  <a:path w="30" h="29">
                    <a:moveTo>
                      <a:pt x="30" y="14"/>
                    </a:moveTo>
                    <a:cubicBezTo>
                      <a:pt x="30" y="22"/>
                      <a:pt x="23" y="29"/>
                      <a:pt x="15" y="29"/>
                    </a:cubicBezTo>
                    <a:cubicBezTo>
                      <a:pt x="8" y="29"/>
                      <a:pt x="0" y="22"/>
                      <a:pt x="0" y="14"/>
                    </a:cubicBezTo>
                    <a:cubicBezTo>
                      <a:pt x="1" y="6"/>
                      <a:pt x="7" y="0"/>
                      <a:pt x="15" y="0"/>
                    </a:cubicBezTo>
                    <a:cubicBezTo>
                      <a:pt x="24" y="0"/>
                      <a:pt x="30" y="6"/>
                      <a:pt x="30" y="14"/>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49" name="Freeform 1405"/>
              <p:cNvSpPr>
                <a:spLocks/>
              </p:cNvSpPr>
              <p:nvPr/>
            </p:nvSpPr>
            <p:spPr bwMode="gray">
              <a:xfrm>
                <a:off x="4551086" y="5114633"/>
                <a:ext cx="40625" cy="40622"/>
              </a:xfrm>
              <a:custGeom>
                <a:avLst/>
                <a:gdLst/>
                <a:ahLst/>
                <a:cxnLst>
                  <a:cxn ang="0">
                    <a:pos x="17" y="0"/>
                  </a:cxn>
                  <a:cxn ang="0">
                    <a:pos x="17" y="15"/>
                  </a:cxn>
                  <a:cxn ang="0">
                    <a:pos x="0" y="15"/>
                  </a:cxn>
                  <a:cxn ang="0">
                    <a:pos x="0" y="0"/>
                  </a:cxn>
                  <a:cxn ang="0">
                    <a:pos x="17" y="0"/>
                  </a:cxn>
                </a:cxnLst>
                <a:rect l="0" t="0" r="r" b="b"/>
                <a:pathLst>
                  <a:path w="17" h="15">
                    <a:moveTo>
                      <a:pt x="17" y="0"/>
                    </a:moveTo>
                    <a:cubicBezTo>
                      <a:pt x="17" y="5"/>
                      <a:pt x="17" y="10"/>
                      <a:pt x="17" y="15"/>
                    </a:cubicBezTo>
                    <a:cubicBezTo>
                      <a:pt x="11" y="15"/>
                      <a:pt x="6" y="15"/>
                      <a:pt x="0" y="15"/>
                    </a:cubicBezTo>
                    <a:cubicBezTo>
                      <a:pt x="0" y="10"/>
                      <a:pt x="0" y="5"/>
                      <a:pt x="0" y="0"/>
                    </a:cubicBezTo>
                    <a:cubicBezTo>
                      <a:pt x="5" y="0"/>
                      <a:pt x="11" y="0"/>
                      <a:pt x="17" y="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50" name="Freeform 1406"/>
              <p:cNvSpPr>
                <a:spLocks/>
              </p:cNvSpPr>
              <p:nvPr/>
            </p:nvSpPr>
            <p:spPr bwMode="gray">
              <a:xfrm>
                <a:off x="4884201" y="4789646"/>
                <a:ext cx="40625" cy="40622"/>
              </a:xfrm>
              <a:custGeom>
                <a:avLst/>
                <a:gdLst/>
                <a:ahLst/>
                <a:cxnLst>
                  <a:cxn ang="0">
                    <a:pos x="16" y="0"/>
                  </a:cxn>
                  <a:cxn ang="0">
                    <a:pos x="16" y="15"/>
                  </a:cxn>
                  <a:cxn ang="0">
                    <a:pos x="0" y="15"/>
                  </a:cxn>
                  <a:cxn ang="0">
                    <a:pos x="0" y="0"/>
                  </a:cxn>
                  <a:cxn ang="0">
                    <a:pos x="16" y="0"/>
                  </a:cxn>
                </a:cxnLst>
                <a:rect l="0" t="0" r="r" b="b"/>
                <a:pathLst>
                  <a:path w="16" h="15">
                    <a:moveTo>
                      <a:pt x="16" y="0"/>
                    </a:moveTo>
                    <a:cubicBezTo>
                      <a:pt x="16" y="5"/>
                      <a:pt x="16" y="10"/>
                      <a:pt x="16" y="15"/>
                    </a:cubicBezTo>
                    <a:cubicBezTo>
                      <a:pt x="10" y="15"/>
                      <a:pt x="5" y="15"/>
                      <a:pt x="0" y="15"/>
                    </a:cubicBezTo>
                    <a:cubicBezTo>
                      <a:pt x="0" y="10"/>
                      <a:pt x="0" y="5"/>
                      <a:pt x="0" y="0"/>
                    </a:cubicBezTo>
                    <a:cubicBezTo>
                      <a:pt x="5" y="0"/>
                      <a:pt x="10" y="0"/>
                      <a:pt x="16" y="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51" name="Freeform 1407"/>
              <p:cNvSpPr>
                <a:spLocks/>
              </p:cNvSpPr>
              <p:nvPr/>
            </p:nvSpPr>
            <p:spPr bwMode="gray">
              <a:xfrm>
                <a:off x="4315613" y="5155257"/>
                <a:ext cx="186869" cy="129996"/>
              </a:xfrm>
              <a:custGeom>
                <a:avLst/>
                <a:gdLst/>
                <a:ahLst/>
                <a:cxnLst>
                  <a:cxn ang="0">
                    <a:pos x="7" y="44"/>
                  </a:cxn>
                  <a:cxn ang="0">
                    <a:pos x="17" y="8"/>
                  </a:cxn>
                  <a:cxn ang="0">
                    <a:pos x="55" y="8"/>
                  </a:cxn>
                  <a:cxn ang="0">
                    <a:pos x="65" y="46"/>
                  </a:cxn>
                  <a:cxn ang="0">
                    <a:pos x="62" y="36"/>
                  </a:cxn>
                  <a:cxn ang="0">
                    <a:pos x="36" y="7"/>
                  </a:cxn>
                  <a:cxn ang="0">
                    <a:pos x="9" y="37"/>
                  </a:cxn>
                  <a:cxn ang="0">
                    <a:pos x="7" y="44"/>
                  </a:cxn>
                </a:cxnLst>
                <a:rect l="0" t="0" r="r" b="b"/>
                <a:pathLst>
                  <a:path w="70" h="46">
                    <a:moveTo>
                      <a:pt x="7" y="44"/>
                    </a:moveTo>
                    <a:cubicBezTo>
                      <a:pt x="0" y="31"/>
                      <a:pt x="7" y="14"/>
                      <a:pt x="17" y="8"/>
                    </a:cubicBezTo>
                    <a:cubicBezTo>
                      <a:pt x="28" y="0"/>
                      <a:pt x="44" y="0"/>
                      <a:pt x="55" y="8"/>
                    </a:cubicBezTo>
                    <a:cubicBezTo>
                      <a:pt x="66" y="15"/>
                      <a:pt x="70" y="30"/>
                      <a:pt x="65" y="46"/>
                    </a:cubicBezTo>
                    <a:cubicBezTo>
                      <a:pt x="64" y="41"/>
                      <a:pt x="62" y="38"/>
                      <a:pt x="62" y="36"/>
                    </a:cubicBezTo>
                    <a:cubicBezTo>
                      <a:pt x="65" y="17"/>
                      <a:pt x="47" y="6"/>
                      <a:pt x="36" y="7"/>
                    </a:cubicBezTo>
                    <a:cubicBezTo>
                      <a:pt x="20" y="7"/>
                      <a:pt x="9" y="20"/>
                      <a:pt x="9" y="37"/>
                    </a:cubicBezTo>
                    <a:cubicBezTo>
                      <a:pt x="9" y="39"/>
                      <a:pt x="8" y="40"/>
                      <a:pt x="7" y="4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52" name="Freeform 1408"/>
              <p:cNvSpPr>
                <a:spLocks/>
              </p:cNvSpPr>
              <p:nvPr/>
            </p:nvSpPr>
            <p:spPr bwMode="gray">
              <a:xfrm>
                <a:off x="4412964" y="5228378"/>
                <a:ext cx="81247" cy="40622"/>
              </a:xfrm>
              <a:custGeom>
                <a:avLst/>
                <a:gdLst/>
                <a:ahLst/>
                <a:cxnLst>
                  <a:cxn ang="0">
                    <a:pos x="30" y="1"/>
                  </a:cxn>
                  <a:cxn ang="0">
                    <a:pos x="11" y="14"/>
                  </a:cxn>
                  <a:cxn ang="0">
                    <a:pos x="4" y="13"/>
                  </a:cxn>
                  <a:cxn ang="0">
                    <a:pos x="1" y="6"/>
                  </a:cxn>
                  <a:cxn ang="0">
                    <a:pos x="8" y="1"/>
                  </a:cxn>
                  <a:cxn ang="0">
                    <a:pos x="30" y="1"/>
                  </a:cxn>
                </a:cxnLst>
                <a:rect l="0" t="0" r="r" b="b"/>
                <a:pathLst>
                  <a:path w="30" h="15">
                    <a:moveTo>
                      <a:pt x="30" y="1"/>
                    </a:moveTo>
                    <a:cubicBezTo>
                      <a:pt x="23" y="6"/>
                      <a:pt x="17" y="11"/>
                      <a:pt x="11" y="14"/>
                    </a:cubicBezTo>
                    <a:cubicBezTo>
                      <a:pt x="9" y="15"/>
                      <a:pt x="5" y="15"/>
                      <a:pt x="4" y="13"/>
                    </a:cubicBezTo>
                    <a:cubicBezTo>
                      <a:pt x="2" y="12"/>
                      <a:pt x="0" y="8"/>
                      <a:pt x="1" y="6"/>
                    </a:cubicBezTo>
                    <a:cubicBezTo>
                      <a:pt x="2" y="3"/>
                      <a:pt x="5" y="1"/>
                      <a:pt x="8" y="1"/>
                    </a:cubicBezTo>
                    <a:cubicBezTo>
                      <a:pt x="14" y="0"/>
                      <a:pt x="21" y="1"/>
                      <a:pt x="30"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sp>
          <p:nvSpPr>
            <p:cNvPr id="209" name="TextBox 208"/>
            <p:cNvSpPr txBox="1"/>
            <p:nvPr/>
          </p:nvSpPr>
          <p:spPr bwMode="gray">
            <a:xfrm>
              <a:off x="531812" y="4598313"/>
              <a:ext cx="1371600" cy="430887"/>
            </a:xfrm>
            <a:prstGeom prst="rect">
              <a:avLst/>
            </a:prstGeom>
            <a:noFill/>
          </p:spPr>
          <p:txBody>
            <a:bodyPr wrap="square" rtlCol="0">
              <a:spAutoFit/>
            </a:bodyPr>
            <a:lstStyle/>
            <a:p>
              <a:pPr algn="ctr"/>
              <a:r>
                <a:rPr lang="en-US" sz="1050" b="1" cap="all" dirty="0" smtClean="0">
                  <a:solidFill>
                    <a:srgbClr val="46575E"/>
                  </a:solidFill>
                </a:rPr>
                <a:t>Business STAKEHOLDER</a:t>
              </a:r>
              <a:endParaRPr lang="en-US" sz="1000" cap="all" dirty="0">
                <a:solidFill>
                  <a:srgbClr val="5F5F5F"/>
                </a:solidFill>
              </a:endParaRPr>
            </a:p>
          </p:txBody>
        </p:sp>
      </p:grpSp>
      <p:grpSp>
        <p:nvGrpSpPr>
          <p:cNvPr id="13" name="Group 241"/>
          <p:cNvGrpSpPr/>
          <p:nvPr/>
        </p:nvGrpSpPr>
        <p:grpSpPr>
          <a:xfrm>
            <a:off x="1827212" y="2057400"/>
            <a:ext cx="3046413" cy="2635640"/>
            <a:chOff x="1827212" y="2057400"/>
            <a:chExt cx="3046413" cy="2635640"/>
          </a:xfrm>
        </p:grpSpPr>
        <p:cxnSp>
          <p:nvCxnSpPr>
            <p:cNvPr id="105" name="Elbow Connector 104"/>
            <p:cNvCxnSpPr/>
            <p:nvPr/>
          </p:nvCxnSpPr>
          <p:spPr bwMode="gray">
            <a:xfrm>
              <a:off x="1832321" y="2370806"/>
              <a:ext cx="2658240" cy="281921"/>
            </a:xfrm>
            <a:prstGeom prst="bentConnector3">
              <a:avLst>
                <a:gd name="adj1" fmla="val 111426"/>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6" name="Elbow Connector 105"/>
            <p:cNvCxnSpPr/>
            <p:nvPr/>
          </p:nvCxnSpPr>
          <p:spPr bwMode="gray">
            <a:xfrm flipV="1">
              <a:off x="1832321" y="4118681"/>
              <a:ext cx="2690510" cy="326362"/>
            </a:xfrm>
            <a:prstGeom prst="bentConnector3">
              <a:avLst>
                <a:gd name="adj1" fmla="val 110281"/>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1827212" y="2057400"/>
              <a:ext cx="2667000" cy="523220"/>
            </a:xfrm>
            <a:prstGeom prst="rect">
              <a:avLst/>
            </a:prstGeom>
          </p:spPr>
          <p:txBody>
            <a:bodyPr wrap="square">
              <a:spAutoFit/>
            </a:bodyPr>
            <a:lstStyle/>
            <a:p>
              <a:r>
                <a:rPr lang="en-US" sz="1400" dirty="0" smtClean="0">
                  <a:solidFill>
                    <a:srgbClr val="5F5F5F"/>
                  </a:solidFill>
                </a:rPr>
                <a:t>I build for the best mobile user experience.</a:t>
              </a:r>
              <a:endParaRPr lang="en-US" sz="1400" dirty="0">
                <a:solidFill>
                  <a:srgbClr val="5F5F5F"/>
                </a:solidFill>
              </a:endParaRPr>
            </a:p>
          </p:txBody>
        </p:sp>
        <p:sp>
          <p:nvSpPr>
            <p:cNvPr id="140" name="Rectangle 139"/>
            <p:cNvSpPr/>
            <p:nvPr/>
          </p:nvSpPr>
          <p:spPr>
            <a:xfrm>
              <a:off x="1827212" y="3058180"/>
              <a:ext cx="2514600" cy="523220"/>
            </a:xfrm>
            <a:prstGeom prst="rect">
              <a:avLst/>
            </a:prstGeom>
          </p:spPr>
          <p:txBody>
            <a:bodyPr wrap="square">
              <a:spAutoFit/>
            </a:bodyPr>
            <a:lstStyle/>
            <a:p>
              <a:r>
                <a:rPr lang="en-US" sz="1400" dirty="0" smtClean="0">
                  <a:solidFill>
                    <a:srgbClr val="5F5F5F"/>
                  </a:solidFill>
                </a:rPr>
                <a:t>I provide access in a secure, scalable, controlled manner.</a:t>
              </a:r>
              <a:endParaRPr lang="en-US" sz="1400" dirty="0">
                <a:solidFill>
                  <a:srgbClr val="5F5F5F"/>
                </a:solidFill>
              </a:endParaRPr>
            </a:p>
          </p:txBody>
        </p:sp>
        <p:sp>
          <p:nvSpPr>
            <p:cNvPr id="180" name="Rectangle 179"/>
            <p:cNvSpPr/>
            <p:nvPr/>
          </p:nvSpPr>
          <p:spPr>
            <a:xfrm>
              <a:off x="1827212" y="4169820"/>
              <a:ext cx="3046413" cy="523220"/>
            </a:xfrm>
            <a:prstGeom prst="rect">
              <a:avLst/>
            </a:prstGeom>
          </p:spPr>
          <p:txBody>
            <a:bodyPr>
              <a:spAutoFit/>
            </a:bodyPr>
            <a:lstStyle/>
            <a:p>
              <a:r>
                <a:rPr lang="en-US" sz="1400" dirty="0" smtClean="0">
                  <a:solidFill>
                    <a:srgbClr val="5F5F5F"/>
                  </a:solidFill>
                </a:rPr>
                <a:t>I monitor and analyze the success of the mobile apps</a:t>
              </a:r>
            </a:p>
          </p:txBody>
        </p:sp>
      </p:grpSp>
      <p:grpSp>
        <p:nvGrpSpPr>
          <p:cNvPr id="15" name="Group 238"/>
          <p:cNvGrpSpPr/>
          <p:nvPr/>
        </p:nvGrpSpPr>
        <p:grpSpPr>
          <a:xfrm>
            <a:off x="608012" y="2064904"/>
            <a:ext cx="1143001" cy="830696"/>
            <a:chOff x="608012" y="2064904"/>
            <a:chExt cx="1143001" cy="830696"/>
          </a:xfrm>
        </p:grpSpPr>
        <p:grpSp>
          <p:nvGrpSpPr>
            <p:cNvPr id="16" name="Group 187"/>
            <p:cNvGrpSpPr/>
            <p:nvPr/>
          </p:nvGrpSpPr>
          <p:grpSpPr>
            <a:xfrm>
              <a:off x="608012" y="2064904"/>
              <a:ext cx="1143001" cy="830696"/>
              <a:chOff x="608012" y="2064904"/>
              <a:chExt cx="1143001" cy="830696"/>
            </a:xfrm>
          </p:grpSpPr>
          <p:grpSp>
            <p:nvGrpSpPr>
              <p:cNvPr id="17" name="Group 126"/>
              <p:cNvGrpSpPr>
                <a:grpSpLocks noChangeAspect="1"/>
              </p:cNvGrpSpPr>
              <p:nvPr/>
            </p:nvGrpSpPr>
            <p:grpSpPr bwMode="gray">
              <a:xfrm>
                <a:off x="912812" y="2064904"/>
                <a:ext cx="362034" cy="462357"/>
                <a:chOff x="3082" y="859"/>
                <a:chExt cx="379" cy="509"/>
              </a:xfrm>
            </p:grpSpPr>
            <p:sp>
              <p:nvSpPr>
                <p:cNvPr id="167" name="Freeform 128"/>
                <p:cNvSpPr>
                  <a:spLocks/>
                </p:cNvSpPr>
                <p:nvPr/>
              </p:nvSpPr>
              <p:spPr bwMode="gray">
                <a:xfrm>
                  <a:off x="3082" y="1079"/>
                  <a:ext cx="379" cy="289"/>
                </a:xfrm>
                <a:custGeom>
                  <a:avLst/>
                  <a:gdLst/>
                  <a:ahLst/>
                  <a:cxnLst>
                    <a:cxn ang="0">
                      <a:pos x="86" y="93"/>
                    </a:cxn>
                    <a:cxn ang="0">
                      <a:pos x="86" y="100"/>
                    </a:cxn>
                    <a:cxn ang="0">
                      <a:pos x="86" y="357"/>
                    </a:cxn>
                    <a:cxn ang="0">
                      <a:pos x="82" y="367"/>
                    </a:cxn>
                    <a:cxn ang="0">
                      <a:pos x="21" y="428"/>
                    </a:cxn>
                    <a:cxn ang="0">
                      <a:pos x="9" y="404"/>
                    </a:cxn>
                    <a:cxn ang="0">
                      <a:pos x="2" y="364"/>
                    </a:cxn>
                    <a:cxn ang="0">
                      <a:pos x="8" y="306"/>
                    </a:cxn>
                    <a:cxn ang="0">
                      <a:pos x="16" y="229"/>
                    </a:cxn>
                    <a:cxn ang="0">
                      <a:pos x="30" y="122"/>
                    </a:cxn>
                    <a:cxn ang="0">
                      <a:pos x="52" y="75"/>
                    </a:cxn>
                    <a:cxn ang="0">
                      <a:pos x="74" y="58"/>
                    </a:cxn>
                    <a:cxn ang="0">
                      <a:pos x="188" y="2"/>
                    </a:cxn>
                    <a:cxn ang="0">
                      <a:pos x="197" y="4"/>
                    </a:cxn>
                    <a:cxn ang="0">
                      <a:pos x="281" y="48"/>
                    </a:cxn>
                    <a:cxn ang="0">
                      <a:pos x="365" y="7"/>
                    </a:cxn>
                    <a:cxn ang="0">
                      <a:pos x="368" y="4"/>
                    </a:cxn>
                    <a:cxn ang="0">
                      <a:pos x="376" y="2"/>
                    </a:cxn>
                    <a:cxn ang="0">
                      <a:pos x="474" y="50"/>
                    </a:cxn>
                    <a:cxn ang="0">
                      <a:pos x="504" y="68"/>
                    </a:cxn>
                    <a:cxn ang="0">
                      <a:pos x="531" y="114"/>
                    </a:cxn>
                    <a:cxn ang="0">
                      <a:pos x="542" y="175"/>
                    </a:cxn>
                    <a:cxn ang="0">
                      <a:pos x="551" y="260"/>
                    </a:cxn>
                    <a:cxn ang="0">
                      <a:pos x="558" y="332"/>
                    </a:cxn>
                    <a:cxn ang="0">
                      <a:pos x="561" y="364"/>
                    </a:cxn>
                    <a:cxn ang="0">
                      <a:pos x="553" y="409"/>
                    </a:cxn>
                    <a:cxn ang="0">
                      <a:pos x="543" y="428"/>
                    </a:cxn>
                    <a:cxn ang="0">
                      <a:pos x="539" y="424"/>
                    </a:cxn>
                    <a:cxn ang="0">
                      <a:pos x="482" y="367"/>
                    </a:cxn>
                    <a:cxn ang="0">
                      <a:pos x="478" y="357"/>
                    </a:cxn>
                    <a:cxn ang="0">
                      <a:pos x="478" y="100"/>
                    </a:cxn>
                    <a:cxn ang="0">
                      <a:pos x="478" y="93"/>
                    </a:cxn>
                    <a:cxn ang="0">
                      <a:pos x="86" y="93"/>
                    </a:cxn>
                  </a:cxnLst>
                  <a:rect l="0" t="0" r="r" b="b"/>
                  <a:pathLst>
                    <a:path w="563" h="428">
                      <a:moveTo>
                        <a:pt x="86" y="93"/>
                      </a:moveTo>
                      <a:cubicBezTo>
                        <a:pt x="86" y="96"/>
                        <a:pt x="86" y="98"/>
                        <a:pt x="86" y="100"/>
                      </a:cubicBezTo>
                      <a:cubicBezTo>
                        <a:pt x="86" y="186"/>
                        <a:pt x="86" y="272"/>
                        <a:pt x="86" y="357"/>
                      </a:cubicBezTo>
                      <a:cubicBezTo>
                        <a:pt x="86" y="361"/>
                        <a:pt x="85" y="364"/>
                        <a:pt x="82" y="367"/>
                      </a:cubicBezTo>
                      <a:cubicBezTo>
                        <a:pt x="62" y="387"/>
                        <a:pt x="42" y="407"/>
                        <a:pt x="21" y="428"/>
                      </a:cubicBezTo>
                      <a:cubicBezTo>
                        <a:pt x="17" y="420"/>
                        <a:pt x="13" y="412"/>
                        <a:pt x="9" y="404"/>
                      </a:cubicBezTo>
                      <a:cubicBezTo>
                        <a:pt x="3" y="391"/>
                        <a:pt x="0" y="378"/>
                        <a:pt x="2" y="364"/>
                      </a:cubicBezTo>
                      <a:cubicBezTo>
                        <a:pt x="3" y="344"/>
                        <a:pt x="6" y="325"/>
                        <a:pt x="8" y="306"/>
                      </a:cubicBezTo>
                      <a:cubicBezTo>
                        <a:pt x="10" y="280"/>
                        <a:pt x="13" y="254"/>
                        <a:pt x="16" y="229"/>
                      </a:cubicBezTo>
                      <a:cubicBezTo>
                        <a:pt x="20" y="193"/>
                        <a:pt x="22" y="157"/>
                        <a:pt x="30" y="122"/>
                      </a:cubicBezTo>
                      <a:cubicBezTo>
                        <a:pt x="34" y="105"/>
                        <a:pt x="40" y="88"/>
                        <a:pt x="52" y="75"/>
                      </a:cubicBezTo>
                      <a:cubicBezTo>
                        <a:pt x="59" y="69"/>
                        <a:pt x="66" y="62"/>
                        <a:pt x="74" y="58"/>
                      </a:cubicBezTo>
                      <a:cubicBezTo>
                        <a:pt x="112" y="39"/>
                        <a:pt x="150" y="21"/>
                        <a:pt x="188" y="2"/>
                      </a:cubicBezTo>
                      <a:cubicBezTo>
                        <a:pt x="192" y="0"/>
                        <a:pt x="194" y="1"/>
                        <a:pt x="197" y="4"/>
                      </a:cubicBezTo>
                      <a:cubicBezTo>
                        <a:pt x="217" y="33"/>
                        <a:pt x="246" y="48"/>
                        <a:pt x="281" y="48"/>
                      </a:cubicBezTo>
                      <a:cubicBezTo>
                        <a:pt x="315" y="49"/>
                        <a:pt x="344" y="35"/>
                        <a:pt x="365" y="7"/>
                      </a:cubicBezTo>
                      <a:cubicBezTo>
                        <a:pt x="366" y="6"/>
                        <a:pt x="367" y="5"/>
                        <a:pt x="368" y="4"/>
                      </a:cubicBezTo>
                      <a:cubicBezTo>
                        <a:pt x="370" y="1"/>
                        <a:pt x="372" y="0"/>
                        <a:pt x="376" y="2"/>
                      </a:cubicBezTo>
                      <a:cubicBezTo>
                        <a:pt x="408" y="18"/>
                        <a:pt x="441" y="34"/>
                        <a:pt x="474" y="50"/>
                      </a:cubicBezTo>
                      <a:cubicBezTo>
                        <a:pt x="484" y="56"/>
                        <a:pt x="495" y="61"/>
                        <a:pt x="504" y="68"/>
                      </a:cubicBezTo>
                      <a:cubicBezTo>
                        <a:pt x="519" y="80"/>
                        <a:pt x="526" y="96"/>
                        <a:pt x="531" y="114"/>
                      </a:cubicBezTo>
                      <a:cubicBezTo>
                        <a:pt x="537" y="134"/>
                        <a:pt x="539" y="154"/>
                        <a:pt x="542" y="175"/>
                      </a:cubicBezTo>
                      <a:cubicBezTo>
                        <a:pt x="545" y="203"/>
                        <a:pt x="548" y="231"/>
                        <a:pt x="551" y="260"/>
                      </a:cubicBezTo>
                      <a:cubicBezTo>
                        <a:pt x="553" y="284"/>
                        <a:pt x="556" y="308"/>
                        <a:pt x="558" y="332"/>
                      </a:cubicBezTo>
                      <a:cubicBezTo>
                        <a:pt x="559" y="343"/>
                        <a:pt x="560" y="353"/>
                        <a:pt x="561" y="364"/>
                      </a:cubicBezTo>
                      <a:cubicBezTo>
                        <a:pt x="563" y="380"/>
                        <a:pt x="561" y="395"/>
                        <a:pt x="553" y="409"/>
                      </a:cubicBezTo>
                      <a:cubicBezTo>
                        <a:pt x="550" y="415"/>
                        <a:pt x="547" y="421"/>
                        <a:pt x="543" y="428"/>
                      </a:cubicBezTo>
                      <a:cubicBezTo>
                        <a:pt x="542" y="426"/>
                        <a:pt x="541" y="425"/>
                        <a:pt x="539" y="424"/>
                      </a:cubicBezTo>
                      <a:cubicBezTo>
                        <a:pt x="520" y="405"/>
                        <a:pt x="502" y="386"/>
                        <a:pt x="482" y="367"/>
                      </a:cubicBezTo>
                      <a:cubicBezTo>
                        <a:pt x="479" y="364"/>
                        <a:pt x="478" y="361"/>
                        <a:pt x="478" y="357"/>
                      </a:cubicBezTo>
                      <a:cubicBezTo>
                        <a:pt x="478" y="272"/>
                        <a:pt x="478" y="186"/>
                        <a:pt x="478" y="100"/>
                      </a:cubicBezTo>
                      <a:cubicBezTo>
                        <a:pt x="478" y="98"/>
                        <a:pt x="478" y="96"/>
                        <a:pt x="478" y="93"/>
                      </a:cubicBezTo>
                      <a:cubicBezTo>
                        <a:pt x="347" y="93"/>
                        <a:pt x="217" y="93"/>
                        <a:pt x="86" y="93"/>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68" name="Freeform 129"/>
                <p:cNvSpPr>
                  <a:spLocks noEditPoints="1"/>
                </p:cNvSpPr>
                <p:nvPr/>
              </p:nvSpPr>
              <p:spPr bwMode="gray">
                <a:xfrm>
                  <a:off x="3162" y="1164"/>
                  <a:ext cx="220" cy="154"/>
                </a:xfrm>
                <a:custGeom>
                  <a:avLst/>
                  <a:gdLst/>
                  <a:ahLst/>
                  <a:cxnLst>
                    <a:cxn ang="0">
                      <a:pos x="0" y="228"/>
                    </a:cxn>
                    <a:cxn ang="0">
                      <a:pos x="0" y="0"/>
                    </a:cxn>
                    <a:cxn ang="0">
                      <a:pos x="326" y="0"/>
                    </a:cxn>
                    <a:cxn ang="0">
                      <a:pos x="326" y="228"/>
                    </a:cxn>
                    <a:cxn ang="0">
                      <a:pos x="0" y="228"/>
                    </a:cxn>
                    <a:cxn ang="0">
                      <a:pos x="109" y="164"/>
                    </a:cxn>
                    <a:cxn ang="0">
                      <a:pos x="109" y="148"/>
                    </a:cxn>
                    <a:cxn ang="0">
                      <a:pos x="105" y="141"/>
                    </a:cxn>
                    <a:cxn ang="0">
                      <a:pos x="68" y="121"/>
                    </a:cxn>
                    <a:cxn ang="0">
                      <a:pos x="55" y="114"/>
                    </a:cxn>
                    <a:cxn ang="0">
                      <a:pos x="59" y="111"/>
                    </a:cxn>
                    <a:cxn ang="0">
                      <a:pos x="106" y="85"/>
                    </a:cxn>
                    <a:cxn ang="0">
                      <a:pos x="109" y="81"/>
                    </a:cxn>
                    <a:cxn ang="0">
                      <a:pos x="109" y="63"/>
                    </a:cxn>
                    <a:cxn ang="0">
                      <a:pos x="104" y="66"/>
                    </a:cxn>
                    <a:cxn ang="0">
                      <a:pos x="44" y="98"/>
                    </a:cxn>
                    <a:cxn ang="0">
                      <a:pos x="32" y="118"/>
                    </a:cxn>
                    <a:cxn ang="0">
                      <a:pos x="36" y="125"/>
                    </a:cxn>
                    <a:cxn ang="0">
                      <a:pos x="104" y="161"/>
                    </a:cxn>
                    <a:cxn ang="0">
                      <a:pos x="109" y="164"/>
                    </a:cxn>
                    <a:cxn ang="0">
                      <a:pos x="277" y="114"/>
                    </a:cxn>
                    <a:cxn ang="0">
                      <a:pos x="273" y="116"/>
                    </a:cxn>
                    <a:cxn ang="0">
                      <a:pos x="227" y="142"/>
                    </a:cxn>
                    <a:cxn ang="0">
                      <a:pos x="223" y="145"/>
                    </a:cxn>
                    <a:cxn ang="0">
                      <a:pos x="223" y="164"/>
                    </a:cxn>
                    <a:cxn ang="0">
                      <a:pos x="228" y="161"/>
                    </a:cxn>
                    <a:cxn ang="0">
                      <a:pos x="288" y="129"/>
                    </a:cxn>
                    <a:cxn ang="0">
                      <a:pos x="300" y="109"/>
                    </a:cxn>
                    <a:cxn ang="0">
                      <a:pos x="295" y="102"/>
                    </a:cxn>
                    <a:cxn ang="0">
                      <a:pos x="231" y="67"/>
                    </a:cxn>
                    <a:cxn ang="0">
                      <a:pos x="223" y="63"/>
                    </a:cxn>
                    <a:cxn ang="0">
                      <a:pos x="223" y="79"/>
                    </a:cxn>
                    <a:cxn ang="0">
                      <a:pos x="227" y="86"/>
                    </a:cxn>
                    <a:cxn ang="0">
                      <a:pos x="277" y="114"/>
                    </a:cxn>
                    <a:cxn ang="0">
                      <a:pos x="136" y="167"/>
                    </a:cxn>
                    <a:cxn ang="0">
                      <a:pos x="150" y="167"/>
                    </a:cxn>
                    <a:cxn ang="0">
                      <a:pos x="157" y="163"/>
                    </a:cxn>
                    <a:cxn ang="0">
                      <a:pos x="197" y="62"/>
                    </a:cxn>
                    <a:cxn ang="0">
                      <a:pos x="199" y="57"/>
                    </a:cxn>
                    <a:cxn ang="0">
                      <a:pos x="185" y="57"/>
                    </a:cxn>
                    <a:cxn ang="0">
                      <a:pos x="178" y="62"/>
                    </a:cxn>
                    <a:cxn ang="0">
                      <a:pos x="153" y="126"/>
                    </a:cxn>
                    <a:cxn ang="0">
                      <a:pos x="136" y="167"/>
                    </a:cxn>
                  </a:cxnLst>
                  <a:rect l="0" t="0" r="r" b="b"/>
                  <a:pathLst>
                    <a:path w="326" h="228">
                      <a:moveTo>
                        <a:pt x="0" y="228"/>
                      </a:moveTo>
                      <a:cubicBezTo>
                        <a:pt x="0" y="152"/>
                        <a:pt x="0" y="76"/>
                        <a:pt x="0" y="0"/>
                      </a:cubicBezTo>
                      <a:cubicBezTo>
                        <a:pt x="109" y="0"/>
                        <a:pt x="217" y="0"/>
                        <a:pt x="326" y="0"/>
                      </a:cubicBezTo>
                      <a:cubicBezTo>
                        <a:pt x="326" y="76"/>
                        <a:pt x="326" y="152"/>
                        <a:pt x="326" y="228"/>
                      </a:cubicBezTo>
                      <a:cubicBezTo>
                        <a:pt x="218" y="228"/>
                        <a:pt x="109" y="228"/>
                        <a:pt x="0" y="228"/>
                      </a:cubicBezTo>
                      <a:close/>
                      <a:moveTo>
                        <a:pt x="109" y="164"/>
                      </a:moveTo>
                      <a:cubicBezTo>
                        <a:pt x="109" y="158"/>
                        <a:pt x="109" y="153"/>
                        <a:pt x="109" y="148"/>
                      </a:cubicBezTo>
                      <a:cubicBezTo>
                        <a:pt x="109" y="145"/>
                        <a:pt x="108" y="143"/>
                        <a:pt x="105" y="141"/>
                      </a:cubicBezTo>
                      <a:cubicBezTo>
                        <a:pt x="93" y="135"/>
                        <a:pt x="80" y="128"/>
                        <a:pt x="68" y="121"/>
                      </a:cubicBezTo>
                      <a:cubicBezTo>
                        <a:pt x="64" y="119"/>
                        <a:pt x="60" y="117"/>
                        <a:pt x="55" y="114"/>
                      </a:cubicBezTo>
                      <a:cubicBezTo>
                        <a:pt x="57" y="113"/>
                        <a:pt x="58" y="112"/>
                        <a:pt x="59" y="111"/>
                      </a:cubicBezTo>
                      <a:cubicBezTo>
                        <a:pt x="75" y="102"/>
                        <a:pt x="90" y="94"/>
                        <a:pt x="106" y="85"/>
                      </a:cubicBezTo>
                      <a:cubicBezTo>
                        <a:pt x="107" y="84"/>
                        <a:pt x="109" y="83"/>
                        <a:pt x="109" y="81"/>
                      </a:cubicBezTo>
                      <a:cubicBezTo>
                        <a:pt x="109" y="76"/>
                        <a:pt x="109" y="70"/>
                        <a:pt x="109" y="63"/>
                      </a:cubicBezTo>
                      <a:cubicBezTo>
                        <a:pt x="107" y="64"/>
                        <a:pt x="105" y="65"/>
                        <a:pt x="104" y="66"/>
                      </a:cubicBezTo>
                      <a:cubicBezTo>
                        <a:pt x="84" y="76"/>
                        <a:pt x="64" y="88"/>
                        <a:pt x="44" y="98"/>
                      </a:cubicBezTo>
                      <a:cubicBezTo>
                        <a:pt x="34" y="102"/>
                        <a:pt x="30" y="108"/>
                        <a:pt x="32" y="118"/>
                      </a:cubicBezTo>
                      <a:cubicBezTo>
                        <a:pt x="32" y="121"/>
                        <a:pt x="33" y="123"/>
                        <a:pt x="36" y="125"/>
                      </a:cubicBezTo>
                      <a:cubicBezTo>
                        <a:pt x="59" y="137"/>
                        <a:pt x="81" y="149"/>
                        <a:pt x="104" y="161"/>
                      </a:cubicBezTo>
                      <a:cubicBezTo>
                        <a:pt x="105" y="162"/>
                        <a:pt x="107" y="163"/>
                        <a:pt x="109" y="164"/>
                      </a:cubicBezTo>
                      <a:close/>
                      <a:moveTo>
                        <a:pt x="277" y="114"/>
                      </a:moveTo>
                      <a:cubicBezTo>
                        <a:pt x="275" y="115"/>
                        <a:pt x="274" y="115"/>
                        <a:pt x="273" y="116"/>
                      </a:cubicBezTo>
                      <a:cubicBezTo>
                        <a:pt x="258" y="125"/>
                        <a:pt x="242" y="133"/>
                        <a:pt x="227" y="142"/>
                      </a:cubicBezTo>
                      <a:cubicBezTo>
                        <a:pt x="225" y="142"/>
                        <a:pt x="223" y="144"/>
                        <a:pt x="223" y="145"/>
                      </a:cubicBezTo>
                      <a:cubicBezTo>
                        <a:pt x="223" y="151"/>
                        <a:pt x="223" y="157"/>
                        <a:pt x="223" y="164"/>
                      </a:cubicBezTo>
                      <a:cubicBezTo>
                        <a:pt x="225" y="163"/>
                        <a:pt x="227" y="162"/>
                        <a:pt x="228" y="161"/>
                      </a:cubicBezTo>
                      <a:cubicBezTo>
                        <a:pt x="248" y="150"/>
                        <a:pt x="268" y="139"/>
                        <a:pt x="288" y="129"/>
                      </a:cubicBezTo>
                      <a:cubicBezTo>
                        <a:pt x="297" y="125"/>
                        <a:pt x="301" y="119"/>
                        <a:pt x="300" y="109"/>
                      </a:cubicBezTo>
                      <a:cubicBezTo>
                        <a:pt x="299" y="106"/>
                        <a:pt x="298" y="104"/>
                        <a:pt x="295" y="102"/>
                      </a:cubicBezTo>
                      <a:cubicBezTo>
                        <a:pt x="274" y="91"/>
                        <a:pt x="252" y="79"/>
                        <a:pt x="231" y="67"/>
                      </a:cubicBezTo>
                      <a:cubicBezTo>
                        <a:pt x="229" y="66"/>
                        <a:pt x="226" y="65"/>
                        <a:pt x="223" y="63"/>
                      </a:cubicBezTo>
                      <a:cubicBezTo>
                        <a:pt x="223" y="69"/>
                        <a:pt x="223" y="74"/>
                        <a:pt x="223" y="79"/>
                      </a:cubicBezTo>
                      <a:cubicBezTo>
                        <a:pt x="223" y="82"/>
                        <a:pt x="224" y="84"/>
                        <a:pt x="227" y="86"/>
                      </a:cubicBezTo>
                      <a:cubicBezTo>
                        <a:pt x="243" y="95"/>
                        <a:pt x="260" y="104"/>
                        <a:pt x="277" y="114"/>
                      </a:cubicBezTo>
                      <a:close/>
                      <a:moveTo>
                        <a:pt x="136" y="167"/>
                      </a:moveTo>
                      <a:cubicBezTo>
                        <a:pt x="142" y="167"/>
                        <a:pt x="146" y="167"/>
                        <a:pt x="150" y="167"/>
                      </a:cubicBezTo>
                      <a:cubicBezTo>
                        <a:pt x="154" y="168"/>
                        <a:pt x="156" y="166"/>
                        <a:pt x="157" y="163"/>
                      </a:cubicBezTo>
                      <a:cubicBezTo>
                        <a:pt x="170" y="129"/>
                        <a:pt x="184" y="96"/>
                        <a:pt x="197" y="62"/>
                      </a:cubicBezTo>
                      <a:cubicBezTo>
                        <a:pt x="198" y="61"/>
                        <a:pt x="198" y="59"/>
                        <a:pt x="199" y="57"/>
                      </a:cubicBezTo>
                      <a:cubicBezTo>
                        <a:pt x="194" y="57"/>
                        <a:pt x="189" y="58"/>
                        <a:pt x="185" y="57"/>
                      </a:cubicBezTo>
                      <a:cubicBezTo>
                        <a:pt x="181" y="57"/>
                        <a:pt x="180" y="58"/>
                        <a:pt x="178" y="62"/>
                      </a:cubicBezTo>
                      <a:cubicBezTo>
                        <a:pt x="170" y="83"/>
                        <a:pt x="161" y="105"/>
                        <a:pt x="153" y="126"/>
                      </a:cubicBezTo>
                      <a:cubicBezTo>
                        <a:pt x="147" y="140"/>
                        <a:pt x="142" y="153"/>
                        <a:pt x="136" y="167"/>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69" name="Freeform 130"/>
                <p:cNvSpPr>
                  <a:spLocks/>
                </p:cNvSpPr>
                <p:nvPr/>
              </p:nvSpPr>
              <p:spPr bwMode="gray">
                <a:xfrm>
                  <a:off x="3183" y="859"/>
                  <a:ext cx="177" cy="205"/>
                </a:xfrm>
                <a:custGeom>
                  <a:avLst/>
                  <a:gdLst/>
                  <a:ahLst/>
                  <a:cxnLst>
                    <a:cxn ang="0">
                      <a:pos x="99" y="304"/>
                    </a:cxn>
                    <a:cxn ang="0">
                      <a:pos x="63" y="300"/>
                    </a:cxn>
                    <a:cxn ang="0">
                      <a:pos x="25" y="292"/>
                    </a:cxn>
                    <a:cxn ang="0">
                      <a:pos x="1" y="261"/>
                    </a:cxn>
                    <a:cxn ang="0">
                      <a:pos x="7" y="182"/>
                    </a:cxn>
                    <a:cxn ang="0">
                      <a:pos x="26" y="91"/>
                    </a:cxn>
                    <a:cxn ang="0">
                      <a:pos x="75" y="19"/>
                    </a:cxn>
                    <a:cxn ang="0">
                      <a:pos x="138" y="0"/>
                    </a:cxn>
                    <a:cxn ang="0">
                      <a:pos x="138" y="12"/>
                    </a:cxn>
                    <a:cxn ang="0">
                      <a:pos x="147" y="20"/>
                    </a:cxn>
                    <a:cxn ang="0">
                      <a:pos x="169" y="23"/>
                    </a:cxn>
                    <a:cxn ang="0">
                      <a:pos x="225" y="70"/>
                    </a:cxn>
                    <a:cxn ang="0">
                      <a:pos x="245" y="127"/>
                    </a:cxn>
                    <a:cxn ang="0">
                      <a:pos x="262" y="256"/>
                    </a:cxn>
                    <a:cxn ang="0">
                      <a:pos x="257" y="279"/>
                    </a:cxn>
                    <a:cxn ang="0">
                      <a:pos x="239" y="292"/>
                    </a:cxn>
                    <a:cxn ang="0">
                      <a:pos x="168" y="304"/>
                    </a:cxn>
                    <a:cxn ang="0">
                      <a:pos x="164" y="304"/>
                    </a:cxn>
                    <a:cxn ang="0">
                      <a:pos x="188" y="280"/>
                    </a:cxn>
                    <a:cxn ang="0">
                      <a:pos x="207" y="226"/>
                    </a:cxn>
                    <a:cxn ang="0">
                      <a:pos x="210" y="166"/>
                    </a:cxn>
                    <a:cxn ang="0">
                      <a:pos x="205" y="161"/>
                    </a:cxn>
                    <a:cxn ang="0">
                      <a:pos x="83" y="100"/>
                    </a:cxn>
                    <a:cxn ang="0">
                      <a:pos x="76" y="98"/>
                    </a:cxn>
                    <a:cxn ang="0">
                      <a:pos x="62" y="112"/>
                    </a:cxn>
                    <a:cxn ang="0">
                      <a:pos x="52" y="154"/>
                    </a:cxn>
                    <a:cxn ang="0">
                      <a:pos x="64" y="252"/>
                    </a:cxn>
                    <a:cxn ang="0">
                      <a:pos x="99" y="304"/>
                    </a:cxn>
                  </a:cxnLst>
                  <a:rect l="0" t="0" r="r" b="b"/>
                  <a:pathLst>
                    <a:path w="262" h="304">
                      <a:moveTo>
                        <a:pt x="99" y="304"/>
                      </a:moveTo>
                      <a:cubicBezTo>
                        <a:pt x="87" y="303"/>
                        <a:pt x="75" y="301"/>
                        <a:pt x="63" y="300"/>
                      </a:cubicBezTo>
                      <a:cubicBezTo>
                        <a:pt x="50" y="298"/>
                        <a:pt x="38" y="295"/>
                        <a:pt x="25" y="292"/>
                      </a:cubicBezTo>
                      <a:cubicBezTo>
                        <a:pt x="10" y="289"/>
                        <a:pt x="0" y="277"/>
                        <a:pt x="1" y="261"/>
                      </a:cubicBezTo>
                      <a:cubicBezTo>
                        <a:pt x="2" y="235"/>
                        <a:pt x="4" y="208"/>
                        <a:pt x="7" y="182"/>
                      </a:cubicBezTo>
                      <a:cubicBezTo>
                        <a:pt x="11" y="151"/>
                        <a:pt x="17" y="121"/>
                        <a:pt x="26" y="91"/>
                      </a:cubicBezTo>
                      <a:cubicBezTo>
                        <a:pt x="35" y="62"/>
                        <a:pt x="49" y="36"/>
                        <a:pt x="75" y="19"/>
                      </a:cubicBezTo>
                      <a:cubicBezTo>
                        <a:pt x="94" y="6"/>
                        <a:pt x="115" y="1"/>
                        <a:pt x="138" y="0"/>
                      </a:cubicBezTo>
                      <a:cubicBezTo>
                        <a:pt x="138" y="4"/>
                        <a:pt x="138" y="8"/>
                        <a:pt x="138" y="12"/>
                      </a:cubicBezTo>
                      <a:cubicBezTo>
                        <a:pt x="138" y="18"/>
                        <a:pt x="140" y="20"/>
                        <a:pt x="147" y="20"/>
                      </a:cubicBezTo>
                      <a:cubicBezTo>
                        <a:pt x="154" y="21"/>
                        <a:pt x="162" y="21"/>
                        <a:pt x="169" y="23"/>
                      </a:cubicBezTo>
                      <a:cubicBezTo>
                        <a:pt x="194" y="30"/>
                        <a:pt x="212" y="48"/>
                        <a:pt x="225" y="70"/>
                      </a:cubicBezTo>
                      <a:cubicBezTo>
                        <a:pt x="236" y="87"/>
                        <a:pt x="240" y="107"/>
                        <a:pt x="245" y="127"/>
                      </a:cubicBezTo>
                      <a:cubicBezTo>
                        <a:pt x="255" y="170"/>
                        <a:pt x="260" y="212"/>
                        <a:pt x="262" y="256"/>
                      </a:cubicBezTo>
                      <a:cubicBezTo>
                        <a:pt x="262" y="264"/>
                        <a:pt x="261" y="272"/>
                        <a:pt x="257" y="279"/>
                      </a:cubicBezTo>
                      <a:cubicBezTo>
                        <a:pt x="253" y="286"/>
                        <a:pt x="247" y="290"/>
                        <a:pt x="239" y="292"/>
                      </a:cubicBezTo>
                      <a:cubicBezTo>
                        <a:pt x="216" y="298"/>
                        <a:pt x="192" y="302"/>
                        <a:pt x="168" y="304"/>
                      </a:cubicBezTo>
                      <a:cubicBezTo>
                        <a:pt x="167" y="304"/>
                        <a:pt x="166" y="304"/>
                        <a:pt x="164" y="304"/>
                      </a:cubicBezTo>
                      <a:cubicBezTo>
                        <a:pt x="175" y="297"/>
                        <a:pt x="182" y="289"/>
                        <a:pt x="188" y="280"/>
                      </a:cubicBezTo>
                      <a:cubicBezTo>
                        <a:pt x="198" y="264"/>
                        <a:pt x="203" y="245"/>
                        <a:pt x="207" y="226"/>
                      </a:cubicBezTo>
                      <a:cubicBezTo>
                        <a:pt x="210" y="206"/>
                        <a:pt x="211" y="186"/>
                        <a:pt x="210" y="166"/>
                      </a:cubicBezTo>
                      <a:cubicBezTo>
                        <a:pt x="210" y="162"/>
                        <a:pt x="209" y="161"/>
                        <a:pt x="205" y="161"/>
                      </a:cubicBezTo>
                      <a:cubicBezTo>
                        <a:pt x="155" y="159"/>
                        <a:pt x="115" y="137"/>
                        <a:pt x="83" y="100"/>
                      </a:cubicBezTo>
                      <a:cubicBezTo>
                        <a:pt x="81" y="97"/>
                        <a:pt x="79" y="97"/>
                        <a:pt x="76" y="98"/>
                      </a:cubicBezTo>
                      <a:cubicBezTo>
                        <a:pt x="69" y="101"/>
                        <a:pt x="65" y="106"/>
                        <a:pt x="62" y="112"/>
                      </a:cubicBezTo>
                      <a:cubicBezTo>
                        <a:pt x="55" y="125"/>
                        <a:pt x="52" y="139"/>
                        <a:pt x="52" y="154"/>
                      </a:cubicBezTo>
                      <a:cubicBezTo>
                        <a:pt x="51" y="187"/>
                        <a:pt x="54" y="220"/>
                        <a:pt x="64" y="252"/>
                      </a:cubicBezTo>
                      <a:cubicBezTo>
                        <a:pt x="71" y="272"/>
                        <a:pt x="81" y="290"/>
                        <a:pt x="99" y="304"/>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70" name="Freeform 131"/>
                <p:cNvSpPr>
                  <a:spLocks/>
                </p:cNvSpPr>
                <p:nvPr/>
              </p:nvSpPr>
              <p:spPr bwMode="gray">
                <a:xfrm>
                  <a:off x="3228" y="1345"/>
                  <a:ext cx="88" cy="23"/>
                </a:xfrm>
                <a:custGeom>
                  <a:avLst/>
                  <a:gdLst/>
                  <a:ahLst/>
                  <a:cxnLst>
                    <a:cxn ang="0">
                      <a:pos x="0" y="33"/>
                    </a:cxn>
                    <a:cxn ang="0">
                      <a:pos x="10" y="2"/>
                    </a:cxn>
                    <a:cxn ang="0">
                      <a:pos x="14" y="0"/>
                    </a:cxn>
                    <a:cxn ang="0">
                      <a:pos x="116" y="0"/>
                    </a:cxn>
                    <a:cxn ang="0">
                      <a:pos x="120" y="2"/>
                    </a:cxn>
                    <a:cxn ang="0">
                      <a:pos x="130" y="33"/>
                    </a:cxn>
                    <a:cxn ang="0">
                      <a:pos x="0" y="33"/>
                    </a:cxn>
                  </a:cxnLst>
                  <a:rect l="0" t="0" r="r" b="b"/>
                  <a:pathLst>
                    <a:path w="130" h="33">
                      <a:moveTo>
                        <a:pt x="0" y="33"/>
                      </a:moveTo>
                      <a:cubicBezTo>
                        <a:pt x="4" y="22"/>
                        <a:pt x="7" y="12"/>
                        <a:pt x="10" y="2"/>
                      </a:cubicBezTo>
                      <a:cubicBezTo>
                        <a:pt x="11" y="1"/>
                        <a:pt x="13" y="0"/>
                        <a:pt x="14" y="0"/>
                      </a:cubicBezTo>
                      <a:cubicBezTo>
                        <a:pt x="48" y="0"/>
                        <a:pt x="82" y="0"/>
                        <a:pt x="116" y="0"/>
                      </a:cubicBezTo>
                      <a:cubicBezTo>
                        <a:pt x="118" y="0"/>
                        <a:pt x="120" y="1"/>
                        <a:pt x="120" y="2"/>
                      </a:cubicBezTo>
                      <a:cubicBezTo>
                        <a:pt x="124" y="12"/>
                        <a:pt x="127" y="22"/>
                        <a:pt x="130" y="33"/>
                      </a:cubicBezTo>
                      <a:cubicBezTo>
                        <a:pt x="87" y="33"/>
                        <a:pt x="44" y="33"/>
                        <a:pt x="0" y="33"/>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71" name="Freeform 132"/>
                <p:cNvSpPr>
                  <a:spLocks/>
                </p:cNvSpPr>
                <p:nvPr/>
              </p:nvSpPr>
              <p:spPr bwMode="gray">
                <a:xfrm>
                  <a:off x="3182" y="1206"/>
                  <a:ext cx="53" cy="68"/>
                </a:xfrm>
                <a:custGeom>
                  <a:avLst/>
                  <a:gdLst/>
                  <a:ahLst/>
                  <a:cxnLst>
                    <a:cxn ang="0">
                      <a:pos x="79" y="101"/>
                    </a:cxn>
                    <a:cxn ang="0">
                      <a:pos x="74" y="98"/>
                    </a:cxn>
                    <a:cxn ang="0">
                      <a:pos x="6" y="62"/>
                    </a:cxn>
                    <a:cxn ang="0">
                      <a:pos x="2" y="55"/>
                    </a:cxn>
                    <a:cxn ang="0">
                      <a:pos x="14" y="35"/>
                    </a:cxn>
                    <a:cxn ang="0">
                      <a:pos x="74" y="3"/>
                    </a:cxn>
                    <a:cxn ang="0">
                      <a:pos x="79" y="0"/>
                    </a:cxn>
                    <a:cxn ang="0">
                      <a:pos x="79" y="18"/>
                    </a:cxn>
                    <a:cxn ang="0">
                      <a:pos x="76" y="22"/>
                    </a:cxn>
                    <a:cxn ang="0">
                      <a:pos x="29" y="48"/>
                    </a:cxn>
                    <a:cxn ang="0">
                      <a:pos x="25" y="51"/>
                    </a:cxn>
                    <a:cxn ang="0">
                      <a:pos x="38" y="58"/>
                    </a:cxn>
                    <a:cxn ang="0">
                      <a:pos x="75" y="78"/>
                    </a:cxn>
                    <a:cxn ang="0">
                      <a:pos x="79" y="85"/>
                    </a:cxn>
                    <a:cxn ang="0">
                      <a:pos x="79" y="101"/>
                    </a:cxn>
                  </a:cxnLst>
                  <a:rect l="0" t="0" r="r" b="b"/>
                  <a:pathLst>
                    <a:path w="79" h="101">
                      <a:moveTo>
                        <a:pt x="79" y="101"/>
                      </a:moveTo>
                      <a:cubicBezTo>
                        <a:pt x="77" y="100"/>
                        <a:pt x="75" y="99"/>
                        <a:pt x="74" y="98"/>
                      </a:cubicBezTo>
                      <a:cubicBezTo>
                        <a:pt x="51" y="86"/>
                        <a:pt x="29" y="74"/>
                        <a:pt x="6" y="62"/>
                      </a:cubicBezTo>
                      <a:cubicBezTo>
                        <a:pt x="3" y="60"/>
                        <a:pt x="2" y="58"/>
                        <a:pt x="2" y="55"/>
                      </a:cubicBezTo>
                      <a:cubicBezTo>
                        <a:pt x="0" y="45"/>
                        <a:pt x="4" y="39"/>
                        <a:pt x="14" y="35"/>
                      </a:cubicBezTo>
                      <a:cubicBezTo>
                        <a:pt x="34" y="25"/>
                        <a:pt x="54" y="13"/>
                        <a:pt x="74" y="3"/>
                      </a:cubicBezTo>
                      <a:cubicBezTo>
                        <a:pt x="75" y="2"/>
                        <a:pt x="77" y="1"/>
                        <a:pt x="79" y="0"/>
                      </a:cubicBezTo>
                      <a:cubicBezTo>
                        <a:pt x="79" y="7"/>
                        <a:pt x="79" y="13"/>
                        <a:pt x="79" y="18"/>
                      </a:cubicBezTo>
                      <a:cubicBezTo>
                        <a:pt x="79" y="20"/>
                        <a:pt x="77" y="21"/>
                        <a:pt x="76" y="22"/>
                      </a:cubicBezTo>
                      <a:cubicBezTo>
                        <a:pt x="60" y="31"/>
                        <a:pt x="45" y="39"/>
                        <a:pt x="29" y="48"/>
                      </a:cubicBezTo>
                      <a:cubicBezTo>
                        <a:pt x="28" y="49"/>
                        <a:pt x="27" y="50"/>
                        <a:pt x="25" y="51"/>
                      </a:cubicBezTo>
                      <a:cubicBezTo>
                        <a:pt x="30" y="54"/>
                        <a:pt x="34" y="56"/>
                        <a:pt x="38" y="58"/>
                      </a:cubicBezTo>
                      <a:cubicBezTo>
                        <a:pt x="50" y="65"/>
                        <a:pt x="63" y="72"/>
                        <a:pt x="75" y="78"/>
                      </a:cubicBezTo>
                      <a:cubicBezTo>
                        <a:pt x="78" y="80"/>
                        <a:pt x="79" y="82"/>
                        <a:pt x="79" y="85"/>
                      </a:cubicBezTo>
                      <a:cubicBezTo>
                        <a:pt x="79" y="90"/>
                        <a:pt x="79" y="95"/>
                        <a:pt x="79" y="10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72" name="Freeform 133"/>
                <p:cNvSpPr>
                  <a:spLocks/>
                </p:cNvSpPr>
                <p:nvPr/>
              </p:nvSpPr>
              <p:spPr bwMode="gray">
                <a:xfrm>
                  <a:off x="3312" y="1206"/>
                  <a:ext cx="53" cy="68"/>
                </a:xfrm>
                <a:custGeom>
                  <a:avLst/>
                  <a:gdLst/>
                  <a:ahLst/>
                  <a:cxnLst>
                    <a:cxn ang="0">
                      <a:pos x="54" y="51"/>
                    </a:cxn>
                    <a:cxn ang="0">
                      <a:pos x="4" y="23"/>
                    </a:cxn>
                    <a:cxn ang="0">
                      <a:pos x="0" y="16"/>
                    </a:cxn>
                    <a:cxn ang="0">
                      <a:pos x="0" y="0"/>
                    </a:cxn>
                    <a:cxn ang="0">
                      <a:pos x="8" y="4"/>
                    </a:cxn>
                    <a:cxn ang="0">
                      <a:pos x="72" y="39"/>
                    </a:cxn>
                    <a:cxn ang="0">
                      <a:pos x="77" y="46"/>
                    </a:cxn>
                    <a:cxn ang="0">
                      <a:pos x="65" y="66"/>
                    </a:cxn>
                    <a:cxn ang="0">
                      <a:pos x="5" y="98"/>
                    </a:cxn>
                    <a:cxn ang="0">
                      <a:pos x="0" y="101"/>
                    </a:cxn>
                    <a:cxn ang="0">
                      <a:pos x="0" y="82"/>
                    </a:cxn>
                    <a:cxn ang="0">
                      <a:pos x="4" y="79"/>
                    </a:cxn>
                    <a:cxn ang="0">
                      <a:pos x="50" y="53"/>
                    </a:cxn>
                    <a:cxn ang="0">
                      <a:pos x="54" y="51"/>
                    </a:cxn>
                  </a:cxnLst>
                  <a:rect l="0" t="0" r="r" b="b"/>
                  <a:pathLst>
                    <a:path w="78" h="101">
                      <a:moveTo>
                        <a:pt x="54" y="51"/>
                      </a:moveTo>
                      <a:cubicBezTo>
                        <a:pt x="37" y="41"/>
                        <a:pt x="20" y="32"/>
                        <a:pt x="4" y="23"/>
                      </a:cubicBezTo>
                      <a:cubicBezTo>
                        <a:pt x="1" y="21"/>
                        <a:pt x="0" y="19"/>
                        <a:pt x="0" y="16"/>
                      </a:cubicBezTo>
                      <a:cubicBezTo>
                        <a:pt x="0" y="11"/>
                        <a:pt x="0" y="6"/>
                        <a:pt x="0" y="0"/>
                      </a:cubicBezTo>
                      <a:cubicBezTo>
                        <a:pt x="3" y="2"/>
                        <a:pt x="6" y="3"/>
                        <a:pt x="8" y="4"/>
                      </a:cubicBezTo>
                      <a:cubicBezTo>
                        <a:pt x="29" y="16"/>
                        <a:pt x="51" y="28"/>
                        <a:pt x="72" y="39"/>
                      </a:cubicBezTo>
                      <a:cubicBezTo>
                        <a:pt x="75" y="41"/>
                        <a:pt x="76" y="43"/>
                        <a:pt x="77" y="46"/>
                      </a:cubicBezTo>
                      <a:cubicBezTo>
                        <a:pt x="78" y="56"/>
                        <a:pt x="74" y="62"/>
                        <a:pt x="65" y="66"/>
                      </a:cubicBezTo>
                      <a:cubicBezTo>
                        <a:pt x="45" y="76"/>
                        <a:pt x="25" y="87"/>
                        <a:pt x="5" y="98"/>
                      </a:cubicBezTo>
                      <a:cubicBezTo>
                        <a:pt x="4" y="99"/>
                        <a:pt x="2" y="100"/>
                        <a:pt x="0" y="101"/>
                      </a:cubicBezTo>
                      <a:cubicBezTo>
                        <a:pt x="0" y="94"/>
                        <a:pt x="0" y="88"/>
                        <a:pt x="0" y="82"/>
                      </a:cubicBezTo>
                      <a:cubicBezTo>
                        <a:pt x="0" y="81"/>
                        <a:pt x="2" y="79"/>
                        <a:pt x="4" y="79"/>
                      </a:cubicBezTo>
                      <a:cubicBezTo>
                        <a:pt x="19" y="70"/>
                        <a:pt x="35" y="62"/>
                        <a:pt x="50" y="53"/>
                      </a:cubicBezTo>
                      <a:cubicBezTo>
                        <a:pt x="51" y="52"/>
                        <a:pt x="52" y="52"/>
                        <a:pt x="54" y="5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73" name="Freeform 134"/>
                <p:cNvSpPr>
                  <a:spLocks/>
                </p:cNvSpPr>
                <p:nvPr/>
              </p:nvSpPr>
              <p:spPr bwMode="gray">
                <a:xfrm>
                  <a:off x="3254" y="1202"/>
                  <a:ext cx="42" cy="75"/>
                </a:xfrm>
                <a:custGeom>
                  <a:avLst/>
                  <a:gdLst/>
                  <a:ahLst/>
                  <a:cxnLst>
                    <a:cxn ang="0">
                      <a:pos x="0" y="110"/>
                    </a:cxn>
                    <a:cxn ang="0">
                      <a:pos x="17" y="69"/>
                    </a:cxn>
                    <a:cxn ang="0">
                      <a:pos x="42" y="5"/>
                    </a:cxn>
                    <a:cxn ang="0">
                      <a:pos x="49" y="0"/>
                    </a:cxn>
                    <a:cxn ang="0">
                      <a:pos x="63" y="0"/>
                    </a:cxn>
                    <a:cxn ang="0">
                      <a:pos x="61" y="5"/>
                    </a:cxn>
                    <a:cxn ang="0">
                      <a:pos x="21" y="106"/>
                    </a:cxn>
                    <a:cxn ang="0">
                      <a:pos x="14" y="110"/>
                    </a:cxn>
                    <a:cxn ang="0">
                      <a:pos x="0" y="110"/>
                    </a:cxn>
                  </a:cxnLst>
                  <a:rect l="0" t="0" r="r" b="b"/>
                  <a:pathLst>
                    <a:path w="63" h="111">
                      <a:moveTo>
                        <a:pt x="0" y="110"/>
                      </a:moveTo>
                      <a:cubicBezTo>
                        <a:pt x="6" y="96"/>
                        <a:pt x="11" y="83"/>
                        <a:pt x="17" y="69"/>
                      </a:cubicBezTo>
                      <a:cubicBezTo>
                        <a:pt x="25" y="48"/>
                        <a:pt x="34" y="26"/>
                        <a:pt x="42" y="5"/>
                      </a:cubicBezTo>
                      <a:cubicBezTo>
                        <a:pt x="44" y="1"/>
                        <a:pt x="45" y="0"/>
                        <a:pt x="49" y="0"/>
                      </a:cubicBezTo>
                      <a:cubicBezTo>
                        <a:pt x="53" y="1"/>
                        <a:pt x="58" y="0"/>
                        <a:pt x="63" y="0"/>
                      </a:cubicBezTo>
                      <a:cubicBezTo>
                        <a:pt x="62" y="2"/>
                        <a:pt x="62" y="4"/>
                        <a:pt x="61" y="5"/>
                      </a:cubicBezTo>
                      <a:cubicBezTo>
                        <a:pt x="48" y="39"/>
                        <a:pt x="34" y="72"/>
                        <a:pt x="21" y="106"/>
                      </a:cubicBezTo>
                      <a:cubicBezTo>
                        <a:pt x="20" y="109"/>
                        <a:pt x="18" y="111"/>
                        <a:pt x="14" y="110"/>
                      </a:cubicBezTo>
                      <a:cubicBezTo>
                        <a:pt x="10" y="110"/>
                        <a:pt x="6" y="110"/>
                        <a:pt x="0" y="11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nvGrpSpPr>
              <p:cNvPr id="18" name="Group 45"/>
              <p:cNvGrpSpPr/>
              <p:nvPr/>
            </p:nvGrpSpPr>
            <p:grpSpPr bwMode="gray">
              <a:xfrm>
                <a:off x="1319305" y="2133600"/>
                <a:ext cx="203107" cy="387572"/>
                <a:chOff x="8317278" y="455823"/>
                <a:chExt cx="400162" cy="760296"/>
              </a:xfrm>
            </p:grpSpPr>
            <p:sp>
              <p:nvSpPr>
                <p:cNvPr id="163" name="Freeform 1008"/>
                <p:cNvSpPr>
                  <a:spLocks noEditPoints="1"/>
                </p:cNvSpPr>
                <p:nvPr/>
              </p:nvSpPr>
              <p:spPr bwMode="gray">
                <a:xfrm>
                  <a:off x="8317278" y="455823"/>
                  <a:ext cx="400162" cy="760296"/>
                </a:xfrm>
                <a:custGeom>
                  <a:avLst/>
                  <a:gdLst/>
                  <a:ahLst/>
                  <a:cxnLst>
                    <a:cxn ang="0">
                      <a:pos x="211" y="198"/>
                    </a:cxn>
                    <a:cxn ang="0">
                      <a:pos x="211" y="367"/>
                    </a:cxn>
                    <a:cxn ang="0">
                      <a:pos x="182" y="397"/>
                    </a:cxn>
                    <a:cxn ang="0">
                      <a:pos x="29" y="397"/>
                    </a:cxn>
                    <a:cxn ang="0">
                      <a:pos x="0" y="368"/>
                    </a:cxn>
                    <a:cxn ang="0">
                      <a:pos x="0" y="366"/>
                    </a:cxn>
                    <a:cxn ang="0">
                      <a:pos x="0" y="30"/>
                    </a:cxn>
                    <a:cxn ang="0">
                      <a:pos x="26" y="0"/>
                    </a:cxn>
                    <a:cxn ang="0">
                      <a:pos x="30" y="0"/>
                    </a:cxn>
                    <a:cxn ang="0">
                      <a:pos x="182" y="0"/>
                    </a:cxn>
                    <a:cxn ang="0">
                      <a:pos x="211" y="29"/>
                    </a:cxn>
                    <a:cxn ang="0">
                      <a:pos x="211" y="198"/>
                    </a:cxn>
                    <a:cxn ang="0">
                      <a:pos x="15" y="196"/>
                    </a:cxn>
                    <a:cxn ang="0">
                      <a:pos x="15" y="350"/>
                    </a:cxn>
                    <a:cxn ang="0">
                      <a:pos x="21" y="356"/>
                    </a:cxn>
                    <a:cxn ang="0">
                      <a:pos x="191" y="356"/>
                    </a:cxn>
                    <a:cxn ang="0">
                      <a:pos x="196" y="350"/>
                    </a:cxn>
                    <a:cxn ang="0">
                      <a:pos x="196" y="41"/>
                    </a:cxn>
                    <a:cxn ang="0">
                      <a:pos x="191" y="35"/>
                    </a:cxn>
                    <a:cxn ang="0">
                      <a:pos x="21" y="35"/>
                    </a:cxn>
                    <a:cxn ang="0">
                      <a:pos x="18" y="35"/>
                    </a:cxn>
                    <a:cxn ang="0">
                      <a:pos x="15" y="38"/>
                    </a:cxn>
                    <a:cxn ang="0">
                      <a:pos x="15" y="41"/>
                    </a:cxn>
                    <a:cxn ang="0">
                      <a:pos x="15" y="196"/>
                    </a:cxn>
                    <a:cxn ang="0">
                      <a:pos x="106" y="382"/>
                    </a:cxn>
                    <a:cxn ang="0">
                      <a:pos x="120" y="382"/>
                    </a:cxn>
                    <a:cxn ang="0">
                      <a:pos x="126" y="377"/>
                    </a:cxn>
                    <a:cxn ang="0">
                      <a:pos x="126" y="374"/>
                    </a:cxn>
                    <a:cxn ang="0">
                      <a:pos x="120" y="368"/>
                    </a:cxn>
                    <a:cxn ang="0">
                      <a:pos x="92" y="368"/>
                    </a:cxn>
                    <a:cxn ang="0">
                      <a:pos x="86" y="376"/>
                    </a:cxn>
                    <a:cxn ang="0">
                      <a:pos x="92" y="382"/>
                    </a:cxn>
                    <a:cxn ang="0">
                      <a:pos x="106" y="382"/>
                    </a:cxn>
                    <a:cxn ang="0">
                      <a:pos x="106" y="15"/>
                    </a:cxn>
                    <a:cxn ang="0">
                      <a:pos x="88" y="15"/>
                    </a:cxn>
                    <a:cxn ang="0">
                      <a:pos x="85" y="17"/>
                    </a:cxn>
                    <a:cxn ang="0">
                      <a:pos x="88" y="20"/>
                    </a:cxn>
                    <a:cxn ang="0">
                      <a:pos x="123" y="20"/>
                    </a:cxn>
                    <a:cxn ang="0">
                      <a:pos x="127" y="17"/>
                    </a:cxn>
                    <a:cxn ang="0">
                      <a:pos x="123" y="15"/>
                    </a:cxn>
                    <a:cxn ang="0">
                      <a:pos x="106" y="15"/>
                    </a:cxn>
                  </a:cxnLst>
                  <a:rect l="0" t="0" r="r" b="b"/>
                  <a:pathLst>
                    <a:path w="211" h="397">
                      <a:moveTo>
                        <a:pt x="211" y="198"/>
                      </a:moveTo>
                      <a:cubicBezTo>
                        <a:pt x="211" y="254"/>
                        <a:pt x="211" y="310"/>
                        <a:pt x="211" y="367"/>
                      </a:cubicBezTo>
                      <a:cubicBezTo>
                        <a:pt x="211" y="383"/>
                        <a:pt x="198" y="397"/>
                        <a:pt x="182" y="397"/>
                      </a:cubicBezTo>
                      <a:cubicBezTo>
                        <a:pt x="131" y="397"/>
                        <a:pt x="80" y="397"/>
                        <a:pt x="29" y="397"/>
                      </a:cubicBezTo>
                      <a:cubicBezTo>
                        <a:pt x="14" y="397"/>
                        <a:pt x="1" y="383"/>
                        <a:pt x="0" y="368"/>
                      </a:cubicBezTo>
                      <a:cubicBezTo>
                        <a:pt x="0" y="367"/>
                        <a:pt x="0" y="367"/>
                        <a:pt x="0" y="366"/>
                      </a:cubicBezTo>
                      <a:cubicBezTo>
                        <a:pt x="0" y="254"/>
                        <a:pt x="0" y="142"/>
                        <a:pt x="0" y="30"/>
                      </a:cubicBezTo>
                      <a:cubicBezTo>
                        <a:pt x="0" y="14"/>
                        <a:pt x="11" y="2"/>
                        <a:pt x="26" y="0"/>
                      </a:cubicBezTo>
                      <a:cubicBezTo>
                        <a:pt x="27" y="0"/>
                        <a:pt x="29" y="0"/>
                        <a:pt x="30" y="0"/>
                      </a:cubicBezTo>
                      <a:cubicBezTo>
                        <a:pt x="80" y="0"/>
                        <a:pt x="131" y="0"/>
                        <a:pt x="182" y="0"/>
                      </a:cubicBezTo>
                      <a:cubicBezTo>
                        <a:pt x="198" y="0"/>
                        <a:pt x="211" y="13"/>
                        <a:pt x="211" y="29"/>
                      </a:cubicBezTo>
                      <a:cubicBezTo>
                        <a:pt x="211" y="85"/>
                        <a:pt x="211" y="142"/>
                        <a:pt x="211" y="198"/>
                      </a:cubicBezTo>
                      <a:close/>
                      <a:moveTo>
                        <a:pt x="15" y="196"/>
                      </a:moveTo>
                      <a:cubicBezTo>
                        <a:pt x="15" y="247"/>
                        <a:pt x="15" y="299"/>
                        <a:pt x="15" y="350"/>
                      </a:cubicBezTo>
                      <a:cubicBezTo>
                        <a:pt x="15" y="355"/>
                        <a:pt x="16" y="356"/>
                        <a:pt x="21" y="356"/>
                      </a:cubicBezTo>
                      <a:cubicBezTo>
                        <a:pt x="77" y="356"/>
                        <a:pt x="134" y="356"/>
                        <a:pt x="191" y="356"/>
                      </a:cubicBezTo>
                      <a:cubicBezTo>
                        <a:pt x="196" y="356"/>
                        <a:pt x="196" y="355"/>
                        <a:pt x="196" y="350"/>
                      </a:cubicBezTo>
                      <a:cubicBezTo>
                        <a:pt x="196" y="247"/>
                        <a:pt x="196" y="144"/>
                        <a:pt x="196" y="41"/>
                      </a:cubicBezTo>
                      <a:cubicBezTo>
                        <a:pt x="196" y="36"/>
                        <a:pt x="196" y="35"/>
                        <a:pt x="191" y="35"/>
                      </a:cubicBezTo>
                      <a:cubicBezTo>
                        <a:pt x="134" y="35"/>
                        <a:pt x="77" y="35"/>
                        <a:pt x="21" y="35"/>
                      </a:cubicBezTo>
                      <a:cubicBezTo>
                        <a:pt x="20" y="35"/>
                        <a:pt x="19" y="35"/>
                        <a:pt x="18" y="35"/>
                      </a:cubicBezTo>
                      <a:cubicBezTo>
                        <a:pt x="16" y="35"/>
                        <a:pt x="15" y="36"/>
                        <a:pt x="15" y="38"/>
                      </a:cubicBezTo>
                      <a:cubicBezTo>
                        <a:pt x="15" y="39"/>
                        <a:pt x="15" y="40"/>
                        <a:pt x="15" y="41"/>
                      </a:cubicBezTo>
                      <a:cubicBezTo>
                        <a:pt x="15" y="92"/>
                        <a:pt x="15" y="144"/>
                        <a:pt x="15" y="196"/>
                      </a:cubicBezTo>
                      <a:close/>
                      <a:moveTo>
                        <a:pt x="106" y="382"/>
                      </a:moveTo>
                      <a:cubicBezTo>
                        <a:pt x="110" y="382"/>
                        <a:pt x="115" y="383"/>
                        <a:pt x="120" y="382"/>
                      </a:cubicBezTo>
                      <a:cubicBezTo>
                        <a:pt x="123" y="382"/>
                        <a:pt x="125" y="380"/>
                        <a:pt x="126" y="377"/>
                      </a:cubicBezTo>
                      <a:cubicBezTo>
                        <a:pt x="126" y="376"/>
                        <a:pt x="126" y="375"/>
                        <a:pt x="126" y="374"/>
                      </a:cubicBezTo>
                      <a:cubicBezTo>
                        <a:pt x="126" y="370"/>
                        <a:pt x="123" y="368"/>
                        <a:pt x="120" y="368"/>
                      </a:cubicBezTo>
                      <a:cubicBezTo>
                        <a:pt x="111" y="368"/>
                        <a:pt x="101" y="368"/>
                        <a:pt x="92" y="368"/>
                      </a:cubicBezTo>
                      <a:cubicBezTo>
                        <a:pt x="87" y="368"/>
                        <a:pt x="85" y="371"/>
                        <a:pt x="86" y="376"/>
                      </a:cubicBezTo>
                      <a:cubicBezTo>
                        <a:pt x="86" y="380"/>
                        <a:pt x="88" y="382"/>
                        <a:pt x="92" y="382"/>
                      </a:cubicBezTo>
                      <a:cubicBezTo>
                        <a:pt x="97" y="382"/>
                        <a:pt x="101" y="382"/>
                        <a:pt x="106" y="382"/>
                      </a:cubicBezTo>
                      <a:close/>
                      <a:moveTo>
                        <a:pt x="106" y="15"/>
                      </a:moveTo>
                      <a:cubicBezTo>
                        <a:pt x="100" y="15"/>
                        <a:pt x="94" y="15"/>
                        <a:pt x="88" y="15"/>
                      </a:cubicBezTo>
                      <a:cubicBezTo>
                        <a:pt x="86" y="15"/>
                        <a:pt x="85" y="15"/>
                        <a:pt x="85" y="17"/>
                      </a:cubicBezTo>
                      <a:cubicBezTo>
                        <a:pt x="85" y="19"/>
                        <a:pt x="86" y="20"/>
                        <a:pt x="88" y="20"/>
                      </a:cubicBezTo>
                      <a:cubicBezTo>
                        <a:pt x="100" y="20"/>
                        <a:pt x="112" y="20"/>
                        <a:pt x="123" y="20"/>
                      </a:cubicBezTo>
                      <a:cubicBezTo>
                        <a:pt x="125" y="20"/>
                        <a:pt x="127" y="19"/>
                        <a:pt x="127" y="17"/>
                      </a:cubicBezTo>
                      <a:cubicBezTo>
                        <a:pt x="127" y="15"/>
                        <a:pt x="125" y="15"/>
                        <a:pt x="123" y="15"/>
                      </a:cubicBezTo>
                      <a:cubicBezTo>
                        <a:pt x="117" y="15"/>
                        <a:pt x="112" y="15"/>
                        <a:pt x="106" y="15"/>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64" name="Freeform 1010"/>
                <p:cNvSpPr>
                  <a:spLocks/>
                </p:cNvSpPr>
                <p:nvPr/>
              </p:nvSpPr>
              <p:spPr bwMode="gray">
                <a:xfrm>
                  <a:off x="8345860" y="524425"/>
                  <a:ext cx="342997" cy="611666"/>
                </a:xfrm>
                <a:custGeom>
                  <a:avLst/>
                  <a:gdLst/>
                  <a:ahLst/>
                  <a:cxnLst>
                    <a:cxn ang="0">
                      <a:pos x="0" y="161"/>
                    </a:cxn>
                    <a:cxn ang="0">
                      <a:pos x="0" y="6"/>
                    </a:cxn>
                    <a:cxn ang="0">
                      <a:pos x="0" y="3"/>
                    </a:cxn>
                    <a:cxn ang="0">
                      <a:pos x="3" y="0"/>
                    </a:cxn>
                    <a:cxn ang="0">
                      <a:pos x="6" y="0"/>
                    </a:cxn>
                    <a:cxn ang="0">
                      <a:pos x="176" y="0"/>
                    </a:cxn>
                    <a:cxn ang="0">
                      <a:pos x="181" y="6"/>
                    </a:cxn>
                    <a:cxn ang="0">
                      <a:pos x="181" y="315"/>
                    </a:cxn>
                    <a:cxn ang="0">
                      <a:pos x="176" y="321"/>
                    </a:cxn>
                    <a:cxn ang="0">
                      <a:pos x="6" y="321"/>
                    </a:cxn>
                    <a:cxn ang="0">
                      <a:pos x="0" y="315"/>
                    </a:cxn>
                    <a:cxn ang="0">
                      <a:pos x="0" y="161"/>
                    </a:cxn>
                  </a:cxnLst>
                  <a:rect l="0" t="0" r="r" b="b"/>
                  <a:pathLst>
                    <a:path w="181" h="321">
                      <a:moveTo>
                        <a:pt x="0" y="161"/>
                      </a:moveTo>
                      <a:cubicBezTo>
                        <a:pt x="0" y="109"/>
                        <a:pt x="0" y="57"/>
                        <a:pt x="0" y="6"/>
                      </a:cubicBezTo>
                      <a:cubicBezTo>
                        <a:pt x="0" y="5"/>
                        <a:pt x="0" y="4"/>
                        <a:pt x="0" y="3"/>
                      </a:cubicBezTo>
                      <a:cubicBezTo>
                        <a:pt x="0" y="1"/>
                        <a:pt x="1" y="0"/>
                        <a:pt x="3" y="0"/>
                      </a:cubicBezTo>
                      <a:cubicBezTo>
                        <a:pt x="4" y="0"/>
                        <a:pt x="5" y="0"/>
                        <a:pt x="6" y="0"/>
                      </a:cubicBezTo>
                      <a:cubicBezTo>
                        <a:pt x="62" y="0"/>
                        <a:pt x="119" y="0"/>
                        <a:pt x="176" y="0"/>
                      </a:cubicBezTo>
                      <a:cubicBezTo>
                        <a:pt x="181" y="0"/>
                        <a:pt x="181" y="1"/>
                        <a:pt x="181" y="6"/>
                      </a:cubicBezTo>
                      <a:cubicBezTo>
                        <a:pt x="181" y="109"/>
                        <a:pt x="181" y="212"/>
                        <a:pt x="181" y="315"/>
                      </a:cubicBezTo>
                      <a:cubicBezTo>
                        <a:pt x="181" y="320"/>
                        <a:pt x="181" y="321"/>
                        <a:pt x="176" y="321"/>
                      </a:cubicBezTo>
                      <a:cubicBezTo>
                        <a:pt x="119" y="321"/>
                        <a:pt x="62" y="321"/>
                        <a:pt x="6" y="321"/>
                      </a:cubicBezTo>
                      <a:cubicBezTo>
                        <a:pt x="1" y="321"/>
                        <a:pt x="0" y="320"/>
                        <a:pt x="0" y="315"/>
                      </a:cubicBezTo>
                      <a:cubicBezTo>
                        <a:pt x="0" y="264"/>
                        <a:pt x="0" y="212"/>
                        <a:pt x="0" y="1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65" name="Freeform 1011"/>
                <p:cNvSpPr>
                  <a:spLocks/>
                </p:cNvSpPr>
                <p:nvPr/>
              </p:nvSpPr>
              <p:spPr bwMode="gray">
                <a:xfrm>
                  <a:off x="8477343" y="1158957"/>
                  <a:ext cx="80031" cy="28585"/>
                </a:xfrm>
                <a:custGeom>
                  <a:avLst/>
                  <a:gdLst/>
                  <a:ahLst/>
                  <a:cxnLst>
                    <a:cxn ang="0">
                      <a:pos x="21" y="14"/>
                    </a:cxn>
                    <a:cxn ang="0">
                      <a:pos x="7" y="14"/>
                    </a:cxn>
                    <a:cxn ang="0">
                      <a:pos x="1" y="8"/>
                    </a:cxn>
                    <a:cxn ang="0">
                      <a:pos x="7" y="0"/>
                    </a:cxn>
                    <a:cxn ang="0">
                      <a:pos x="35" y="0"/>
                    </a:cxn>
                    <a:cxn ang="0">
                      <a:pos x="41" y="6"/>
                    </a:cxn>
                    <a:cxn ang="0">
                      <a:pos x="41" y="9"/>
                    </a:cxn>
                    <a:cxn ang="0">
                      <a:pos x="35" y="14"/>
                    </a:cxn>
                    <a:cxn ang="0">
                      <a:pos x="21" y="14"/>
                    </a:cxn>
                  </a:cxnLst>
                  <a:rect l="0" t="0" r="r" b="b"/>
                  <a:pathLst>
                    <a:path w="41" h="15">
                      <a:moveTo>
                        <a:pt x="21" y="14"/>
                      </a:moveTo>
                      <a:cubicBezTo>
                        <a:pt x="16" y="14"/>
                        <a:pt x="12" y="14"/>
                        <a:pt x="7" y="14"/>
                      </a:cubicBezTo>
                      <a:cubicBezTo>
                        <a:pt x="3" y="14"/>
                        <a:pt x="1" y="12"/>
                        <a:pt x="1" y="8"/>
                      </a:cubicBezTo>
                      <a:cubicBezTo>
                        <a:pt x="0" y="3"/>
                        <a:pt x="2" y="0"/>
                        <a:pt x="7" y="0"/>
                      </a:cubicBezTo>
                      <a:cubicBezTo>
                        <a:pt x="16" y="0"/>
                        <a:pt x="26" y="0"/>
                        <a:pt x="35" y="0"/>
                      </a:cubicBezTo>
                      <a:cubicBezTo>
                        <a:pt x="38" y="0"/>
                        <a:pt x="41" y="2"/>
                        <a:pt x="41" y="6"/>
                      </a:cubicBezTo>
                      <a:cubicBezTo>
                        <a:pt x="41" y="7"/>
                        <a:pt x="41" y="8"/>
                        <a:pt x="41" y="9"/>
                      </a:cubicBezTo>
                      <a:cubicBezTo>
                        <a:pt x="40" y="12"/>
                        <a:pt x="38" y="14"/>
                        <a:pt x="35" y="14"/>
                      </a:cubicBezTo>
                      <a:cubicBezTo>
                        <a:pt x="30" y="15"/>
                        <a:pt x="25" y="14"/>
                        <a:pt x="21"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66" name="Freeform 1012"/>
                <p:cNvSpPr>
                  <a:spLocks/>
                </p:cNvSpPr>
                <p:nvPr/>
              </p:nvSpPr>
              <p:spPr bwMode="gray">
                <a:xfrm>
                  <a:off x="8477343" y="484408"/>
                  <a:ext cx="80031" cy="11432"/>
                </a:xfrm>
                <a:custGeom>
                  <a:avLst/>
                  <a:gdLst/>
                  <a:ahLst/>
                  <a:cxnLst>
                    <a:cxn ang="0">
                      <a:pos x="21" y="0"/>
                    </a:cxn>
                    <a:cxn ang="0">
                      <a:pos x="38" y="0"/>
                    </a:cxn>
                    <a:cxn ang="0">
                      <a:pos x="42" y="2"/>
                    </a:cxn>
                    <a:cxn ang="0">
                      <a:pos x="38" y="5"/>
                    </a:cxn>
                    <a:cxn ang="0">
                      <a:pos x="3" y="5"/>
                    </a:cxn>
                    <a:cxn ang="0">
                      <a:pos x="0" y="2"/>
                    </a:cxn>
                    <a:cxn ang="0">
                      <a:pos x="3" y="0"/>
                    </a:cxn>
                    <a:cxn ang="0">
                      <a:pos x="21" y="0"/>
                    </a:cxn>
                  </a:cxnLst>
                  <a:rect l="0" t="0" r="r" b="b"/>
                  <a:pathLst>
                    <a:path w="42" h="5">
                      <a:moveTo>
                        <a:pt x="21" y="0"/>
                      </a:moveTo>
                      <a:cubicBezTo>
                        <a:pt x="27" y="0"/>
                        <a:pt x="32" y="0"/>
                        <a:pt x="38" y="0"/>
                      </a:cubicBezTo>
                      <a:cubicBezTo>
                        <a:pt x="40" y="0"/>
                        <a:pt x="42" y="0"/>
                        <a:pt x="42" y="2"/>
                      </a:cubicBezTo>
                      <a:cubicBezTo>
                        <a:pt x="42" y="4"/>
                        <a:pt x="40" y="5"/>
                        <a:pt x="38" y="5"/>
                      </a:cubicBezTo>
                      <a:cubicBezTo>
                        <a:pt x="27" y="5"/>
                        <a:pt x="15" y="5"/>
                        <a:pt x="3" y="5"/>
                      </a:cubicBezTo>
                      <a:cubicBezTo>
                        <a:pt x="1" y="5"/>
                        <a:pt x="0" y="4"/>
                        <a:pt x="0" y="2"/>
                      </a:cubicBezTo>
                      <a:cubicBezTo>
                        <a:pt x="0" y="0"/>
                        <a:pt x="1" y="0"/>
                        <a:pt x="3" y="0"/>
                      </a:cubicBezTo>
                      <a:cubicBezTo>
                        <a:pt x="9" y="0"/>
                        <a:pt x="15" y="0"/>
                        <a:pt x="21"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sp>
            <p:nvSpPr>
              <p:cNvPr id="207" name="TextBox 206"/>
              <p:cNvSpPr txBox="1"/>
              <p:nvPr/>
            </p:nvSpPr>
            <p:spPr bwMode="gray">
              <a:xfrm>
                <a:off x="608012" y="2464713"/>
                <a:ext cx="1143001" cy="430887"/>
              </a:xfrm>
              <a:prstGeom prst="rect">
                <a:avLst/>
              </a:prstGeom>
              <a:noFill/>
            </p:spPr>
            <p:txBody>
              <a:bodyPr wrap="square" rtlCol="0">
                <a:spAutoFit/>
              </a:bodyPr>
              <a:lstStyle/>
              <a:p>
                <a:pPr algn="ctr"/>
                <a:r>
                  <a:rPr lang="en-US" sz="1050" b="1" cap="all" dirty="0" smtClean="0">
                    <a:solidFill>
                      <a:srgbClr val="46575E"/>
                    </a:solidFill>
                  </a:rPr>
                  <a:t>Mobile Developer</a:t>
                </a:r>
              </a:p>
            </p:txBody>
          </p:sp>
        </p:grpSp>
        <p:sp>
          <p:nvSpPr>
            <p:cNvPr id="214" name="Freeform 1537"/>
            <p:cNvSpPr>
              <a:spLocks/>
            </p:cNvSpPr>
            <p:nvPr/>
          </p:nvSpPr>
          <p:spPr bwMode="gray">
            <a:xfrm>
              <a:off x="1431213" y="2269460"/>
              <a:ext cx="14999" cy="16540"/>
            </a:xfrm>
            <a:custGeom>
              <a:avLst/>
              <a:gdLst/>
              <a:ahLst/>
              <a:cxnLst>
                <a:cxn ang="0">
                  <a:pos x="0" y="24"/>
                </a:cxn>
                <a:cxn ang="0">
                  <a:pos x="0" y="0"/>
                </a:cxn>
                <a:cxn ang="0">
                  <a:pos x="15" y="2"/>
                </a:cxn>
                <a:cxn ang="0">
                  <a:pos x="19" y="4"/>
                </a:cxn>
                <a:cxn ang="0">
                  <a:pos x="15" y="22"/>
                </a:cxn>
                <a:cxn ang="0">
                  <a:pos x="0" y="24"/>
                </a:cxn>
              </a:cxnLst>
              <a:rect l="0" t="0" r="r" b="b"/>
              <a:pathLst>
                <a:path w="23" h="25">
                  <a:moveTo>
                    <a:pt x="0" y="24"/>
                  </a:moveTo>
                  <a:cubicBezTo>
                    <a:pt x="0" y="16"/>
                    <a:pt x="0" y="8"/>
                    <a:pt x="0" y="0"/>
                  </a:cubicBezTo>
                  <a:cubicBezTo>
                    <a:pt x="6" y="0"/>
                    <a:pt x="11" y="0"/>
                    <a:pt x="15" y="2"/>
                  </a:cubicBezTo>
                  <a:cubicBezTo>
                    <a:pt x="17" y="2"/>
                    <a:pt x="18" y="3"/>
                    <a:pt x="19" y="4"/>
                  </a:cubicBezTo>
                  <a:cubicBezTo>
                    <a:pt x="23" y="9"/>
                    <a:pt x="21" y="19"/>
                    <a:pt x="15" y="22"/>
                  </a:cubicBezTo>
                  <a:cubicBezTo>
                    <a:pt x="11" y="24"/>
                    <a:pt x="6" y="25"/>
                    <a:pt x="0" y="24"/>
                  </a:cubicBezTo>
                  <a:close/>
                </a:path>
              </a:pathLst>
            </a:cu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sp>
        <p:nvSpPr>
          <p:cNvPr id="219" name="Freeform 248"/>
          <p:cNvSpPr>
            <a:spLocks noEditPoints="1"/>
          </p:cNvSpPr>
          <p:nvPr/>
        </p:nvSpPr>
        <p:spPr bwMode="gray">
          <a:xfrm>
            <a:off x="3900981" y="5040690"/>
            <a:ext cx="176311" cy="80141"/>
          </a:xfrm>
          <a:custGeom>
            <a:avLst/>
            <a:gdLst/>
            <a:ahLst/>
            <a:cxnLst>
              <a:cxn ang="0">
                <a:pos x="1" y="40"/>
              </a:cxn>
              <a:cxn ang="0">
                <a:pos x="1" y="25"/>
              </a:cxn>
              <a:cxn ang="0">
                <a:pos x="9" y="13"/>
              </a:cxn>
              <a:cxn ang="0">
                <a:pos x="36" y="5"/>
              </a:cxn>
              <a:cxn ang="0">
                <a:pos x="143" y="5"/>
              </a:cxn>
              <a:cxn ang="0">
                <a:pos x="170" y="13"/>
              </a:cxn>
              <a:cxn ang="0">
                <a:pos x="178" y="25"/>
              </a:cxn>
              <a:cxn ang="0">
                <a:pos x="178" y="56"/>
              </a:cxn>
              <a:cxn ang="0">
                <a:pos x="170" y="69"/>
              </a:cxn>
              <a:cxn ang="0">
                <a:pos x="137" y="77"/>
              </a:cxn>
              <a:cxn ang="0">
                <a:pos x="43" y="77"/>
              </a:cxn>
              <a:cxn ang="0">
                <a:pos x="12" y="70"/>
              </a:cxn>
              <a:cxn ang="0">
                <a:pos x="1" y="55"/>
              </a:cxn>
              <a:cxn ang="0">
                <a:pos x="1" y="40"/>
              </a:cxn>
              <a:cxn ang="0">
                <a:pos x="169" y="22"/>
              </a:cxn>
              <a:cxn ang="0">
                <a:pos x="169" y="20"/>
              </a:cxn>
              <a:cxn ang="0">
                <a:pos x="152" y="15"/>
              </a:cxn>
              <a:cxn ang="0">
                <a:pos x="75" y="10"/>
              </a:cxn>
              <a:cxn ang="0">
                <a:pos x="20" y="17"/>
              </a:cxn>
              <a:cxn ang="0">
                <a:pos x="10" y="21"/>
              </a:cxn>
              <a:cxn ang="0">
                <a:pos x="10" y="22"/>
              </a:cxn>
              <a:cxn ang="0">
                <a:pos x="16" y="25"/>
              </a:cxn>
              <a:cxn ang="0">
                <a:pos x="31" y="29"/>
              </a:cxn>
              <a:cxn ang="0">
                <a:pos x="144" y="30"/>
              </a:cxn>
              <a:cxn ang="0">
                <a:pos x="169" y="22"/>
              </a:cxn>
              <a:cxn ang="0">
                <a:pos x="122" y="53"/>
              </a:cxn>
              <a:cxn ang="0">
                <a:pos x="123" y="54"/>
              </a:cxn>
              <a:cxn ang="0">
                <a:pos x="162" y="47"/>
              </a:cxn>
              <a:cxn ang="0">
                <a:pos x="166" y="41"/>
              </a:cxn>
              <a:cxn ang="0">
                <a:pos x="159" y="39"/>
              </a:cxn>
              <a:cxn ang="0">
                <a:pos x="143" y="43"/>
              </a:cxn>
              <a:cxn ang="0">
                <a:pos x="119" y="45"/>
              </a:cxn>
              <a:cxn ang="0">
                <a:pos x="115" y="49"/>
              </a:cxn>
              <a:cxn ang="0">
                <a:pos x="120" y="53"/>
              </a:cxn>
              <a:cxn ang="0">
                <a:pos x="122" y="53"/>
              </a:cxn>
            </a:cxnLst>
            <a:rect l="0" t="0" r="r" b="b"/>
            <a:pathLst>
              <a:path w="178" h="81">
                <a:moveTo>
                  <a:pt x="1" y="40"/>
                </a:moveTo>
                <a:cubicBezTo>
                  <a:pt x="1" y="35"/>
                  <a:pt x="2" y="30"/>
                  <a:pt x="1" y="25"/>
                </a:cubicBezTo>
                <a:cubicBezTo>
                  <a:pt x="1" y="19"/>
                  <a:pt x="4" y="14"/>
                  <a:pt x="9" y="13"/>
                </a:cubicBezTo>
                <a:cubicBezTo>
                  <a:pt x="18" y="10"/>
                  <a:pt x="27" y="7"/>
                  <a:pt x="36" y="5"/>
                </a:cubicBezTo>
                <a:cubicBezTo>
                  <a:pt x="72" y="0"/>
                  <a:pt x="108" y="0"/>
                  <a:pt x="143" y="5"/>
                </a:cubicBezTo>
                <a:cubicBezTo>
                  <a:pt x="152" y="7"/>
                  <a:pt x="161" y="10"/>
                  <a:pt x="170" y="13"/>
                </a:cubicBezTo>
                <a:cubicBezTo>
                  <a:pt x="176" y="14"/>
                  <a:pt x="178" y="19"/>
                  <a:pt x="178" y="25"/>
                </a:cubicBezTo>
                <a:cubicBezTo>
                  <a:pt x="178" y="35"/>
                  <a:pt x="178" y="46"/>
                  <a:pt x="178" y="56"/>
                </a:cubicBezTo>
                <a:cubicBezTo>
                  <a:pt x="178" y="62"/>
                  <a:pt x="176" y="67"/>
                  <a:pt x="170" y="69"/>
                </a:cubicBezTo>
                <a:cubicBezTo>
                  <a:pt x="159" y="72"/>
                  <a:pt x="148" y="75"/>
                  <a:pt x="137" y="77"/>
                </a:cubicBezTo>
                <a:cubicBezTo>
                  <a:pt x="105" y="81"/>
                  <a:pt x="74" y="81"/>
                  <a:pt x="43" y="77"/>
                </a:cubicBezTo>
                <a:cubicBezTo>
                  <a:pt x="32" y="76"/>
                  <a:pt x="22" y="73"/>
                  <a:pt x="12" y="70"/>
                </a:cubicBezTo>
                <a:cubicBezTo>
                  <a:pt x="4" y="68"/>
                  <a:pt x="0" y="63"/>
                  <a:pt x="1" y="55"/>
                </a:cubicBezTo>
                <a:cubicBezTo>
                  <a:pt x="2" y="50"/>
                  <a:pt x="1" y="45"/>
                  <a:pt x="1" y="40"/>
                </a:cubicBezTo>
                <a:close/>
                <a:moveTo>
                  <a:pt x="169" y="22"/>
                </a:moveTo>
                <a:cubicBezTo>
                  <a:pt x="169" y="21"/>
                  <a:pt x="169" y="21"/>
                  <a:pt x="169" y="20"/>
                </a:cubicBezTo>
                <a:cubicBezTo>
                  <a:pt x="163" y="18"/>
                  <a:pt x="158" y="16"/>
                  <a:pt x="152" y="15"/>
                </a:cubicBezTo>
                <a:cubicBezTo>
                  <a:pt x="127" y="9"/>
                  <a:pt x="101" y="9"/>
                  <a:pt x="75" y="10"/>
                </a:cubicBezTo>
                <a:cubicBezTo>
                  <a:pt x="57" y="10"/>
                  <a:pt x="38" y="12"/>
                  <a:pt x="20" y="17"/>
                </a:cubicBezTo>
                <a:cubicBezTo>
                  <a:pt x="17" y="18"/>
                  <a:pt x="13" y="19"/>
                  <a:pt x="10" y="21"/>
                </a:cubicBezTo>
                <a:cubicBezTo>
                  <a:pt x="10" y="21"/>
                  <a:pt x="10" y="22"/>
                  <a:pt x="10" y="22"/>
                </a:cubicBezTo>
                <a:cubicBezTo>
                  <a:pt x="12" y="23"/>
                  <a:pt x="14" y="24"/>
                  <a:pt x="16" y="25"/>
                </a:cubicBezTo>
                <a:cubicBezTo>
                  <a:pt x="21" y="26"/>
                  <a:pt x="25" y="28"/>
                  <a:pt x="31" y="29"/>
                </a:cubicBezTo>
                <a:cubicBezTo>
                  <a:pt x="68" y="35"/>
                  <a:pt x="106" y="35"/>
                  <a:pt x="144" y="30"/>
                </a:cubicBezTo>
                <a:cubicBezTo>
                  <a:pt x="153" y="28"/>
                  <a:pt x="161" y="27"/>
                  <a:pt x="169" y="22"/>
                </a:cubicBezTo>
                <a:close/>
                <a:moveTo>
                  <a:pt x="122" y="53"/>
                </a:moveTo>
                <a:cubicBezTo>
                  <a:pt x="122" y="53"/>
                  <a:pt x="123" y="54"/>
                  <a:pt x="123" y="54"/>
                </a:cubicBezTo>
                <a:cubicBezTo>
                  <a:pt x="136" y="52"/>
                  <a:pt x="149" y="49"/>
                  <a:pt x="162" y="47"/>
                </a:cubicBezTo>
                <a:cubicBezTo>
                  <a:pt x="164" y="46"/>
                  <a:pt x="167" y="44"/>
                  <a:pt x="166" y="41"/>
                </a:cubicBezTo>
                <a:cubicBezTo>
                  <a:pt x="165" y="37"/>
                  <a:pt x="162" y="38"/>
                  <a:pt x="159" y="39"/>
                </a:cubicBezTo>
                <a:cubicBezTo>
                  <a:pt x="154" y="40"/>
                  <a:pt x="148" y="42"/>
                  <a:pt x="143" y="43"/>
                </a:cubicBezTo>
                <a:cubicBezTo>
                  <a:pt x="135" y="44"/>
                  <a:pt x="127" y="44"/>
                  <a:pt x="119" y="45"/>
                </a:cubicBezTo>
                <a:cubicBezTo>
                  <a:pt x="118" y="46"/>
                  <a:pt x="116" y="48"/>
                  <a:pt x="115" y="49"/>
                </a:cubicBezTo>
                <a:cubicBezTo>
                  <a:pt x="117" y="50"/>
                  <a:pt x="118" y="52"/>
                  <a:pt x="120" y="53"/>
                </a:cubicBezTo>
                <a:cubicBezTo>
                  <a:pt x="120" y="53"/>
                  <a:pt x="121" y="53"/>
                  <a:pt x="122" y="5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20" name="Freeform 249"/>
          <p:cNvSpPr>
            <a:spLocks noEditPoints="1"/>
          </p:cNvSpPr>
          <p:nvPr/>
        </p:nvSpPr>
        <p:spPr bwMode="gray">
          <a:xfrm>
            <a:off x="3902438" y="5115003"/>
            <a:ext cx="174854" cy="61199"/>
          </a:xfrm>
          <a:custGeom>
            <a:avLst/>
            <a:gdLst/>
            <a:ahLst/>
            <a:cxnLst>
              <a:cxn ang="0">
                <a:pos x="0" y="0"/>
              </a:cxn>
              <a:cxn ang="0">
                <a:pos x="60" y="14"/>
              </a:cxn>
              <a:cxn ang="0">
                <a:pos x="142" y="12"/>
              </a:cxn>
              <a:cxn ang="0">
                <a:pos x="177" y="0"/>
              </a:cxn>
              <a:cxn ang="0">
                <a:pos x="177" y="5"/>
              </a:cxn>
              <a:cxn ang="0">
                <a:pos x="177" y="38"/>
              </a:cxn>
              <a:cxn ang="0">
                <a:pos x="170" y="49"/>
              </a:cxn>
              <a:cxn ang="0">
                <a:pos x="136" y="58"/>
              </a:cxn>
              <a:cxn ang="0">
                <a:pos x="41" y="58"/>
              </a:cxn>
              <a:cxn ang="0">
                <a:pos x="11" y="51"/>
              </a:cxn>
              <a:cxn ang="0">
                <a:pos x="0" y="35"/>
              </a:cxn>
              <a:cxn ang="0">
                <a:pos x="0" y="0"/>
              </a:cxn>
              <a:cxn ang="0">
                <a:pos x="123" y="34"/>
              </a:cxn>
              <a:cxn ang="0">
                <a:pos x="135" y="33"/>
              </a:cxn>
              <a:cxn ang="0">
                <a:pos x="162" y="27"/>
              </a:cxn>
              <a:cxn ang="0">
                <a:pos x="165" y="22"/>
              </a:cxn>
              <a:cxn ang="0">
                <a:pos x="160" y="19"/>
              </a:cxn>
              <a:cxn ang="0">
                <a:pos x="121" y="26"/>
              </a:cxn>
              <a:cxn ang="0">
                <a:pos x="114" y="30"/>
              </a:cxn>
              <a:cxn ang="0">
                <a:pos x="123" y="34"/>
              </a:cxn>
            </a:cxnLst>
            <a:rect l="0" t="0" r="r" b="b"/>
            <a:pathLst>
              <a:path w="177" h="62">
                <a:moveTo>
                  <a:pt x="0" y="0"/>
                </a:moveTo>
                <a:cubicBezTo>
                  <a:pt x="19" y="12"/>
                  <a:pt x="39" y="13"/>
                  <a:pt x="60" y="14"/>
                </a:cubicBezTo>
                <a:cubicBezTo>
                  <a:pt x="87" y="16"/>
                  <a:pt x="115" y="16"/>
                  <a:pt x="142" y="12"/>
                </a:cubicBezTo>
                <a:cubicBezTo>
                  <a:pt x="154" y="10"/>
                  <a:pt x="166" y="8"/>
                  <a:pt x="177" y="0"/>
                </a:cubicBezTo>
                <a:cubicBezTo>
                  <a:pt x="177" y="2"/>
                  <a:pt x="177" y="3"/>
                  <a:pt x="177" y="5"/>
                </a:cubicBezTo>
                <a:cubicBezTo>
                  <a:pt x="177" y="16"/>
                  <a:pt x="177" y="27"/>
                  <a:pt x="177" y="38"/>
                </a:cubicBezTo>
                <a:cubicBezTo>
                  <a:pt x="177" y="43"/>
                  <a:pt x="175" y="47"/>
                  <a:pt x="170" y="49"/>
                </a:cubicBezTo>
                <a:cubicBezTo>
                  <a:pt x="159" y="55"/>
                  <a:pt x="148" y="56"/>
                  <a:pt x="136" y="58"/>
                </a:cubicBezTo>
                <a:cubicBezTo>
                  <a:pt x="105" y="62"/>
                  <a:pt x="73" y="62"/>
                  <a:pt x="41" y="58"/>
                </a:cubicBezTo>
                <a:cubicBezTo>
                  <a:pt x="31" y="56"/>
                  <a:pt x="21" y="54"/>
                  <a:pt x="11" y="51"/>
                </a:cubicBezTo>
                <a:cubicBezTo>
                  <a:pt x="2" y="48"/>
                  <a:pt x="0" y="45"/>
                  <a:pt x="0" y="35"/>
                </a:cubicBezTo>
                <a:cubicBezTo>
                  <a:pt x="0" y="24"/>
                  <a:pt x="0" y="12"/>
                  <a:pt x="0" y="0"/>
                </a:cubicBezTo>
                <a:close/>
                <a:moveTo>
                  <a:pt x="123" y="34"/>
                </a:moveTo>
                <a:cubicBezTo>
                  <a:pt x="126" y="33"/>
                  <a:pt x="131" y="33"/>
                  <a:pt x="135" y="33"/>
                </a:cubicBezTo>
                <a:cubicBezTo>
                  <a:pt x="144" y="31"/>
                  <a:pt x="153" y="29"/>
                  <a:pt x="162" y="27"/>
                </a:cubicBezTo>
                <a:cubicBezTo>
                  <a:pt x="163" y="26"/>
                  <a:pt x="164" y="23"/>
                  <a:pt x="165" y="22"/>
                </a:cubicBezTo>
                <a:cubicBezTo>
                  <a:pt x="163" y="21"/>
                  <a:pt x="161" y="19"/>
                  <a:pt x="160" y="19"/>
                </a:cubicBezTo>
                <a:cubicBezTo>
                  <a:pt x="147" y="21"/>
                  <a:pt x="134" y="24"/>
                  <a:pt x="121" y="26"/>
                </a:cubicBezTo>
                <a:cubicBezTo>
                  <a:pt x="118" y="26"/>
                  <a:pt x="114" y="25"/>
                  <a:pt x="114" y="30"/>
                </a:cubicBezTo>
                <a:cubicBezTo>
                  <a:pt x="115" y="35"/>
                  <a:pt x="119" y="33"/>
                  <a:pt x="123"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21" name="Freeform 250"/>
          <p:cNvSpPr>
            <a:spLocks noEditPoints="1"/>
          </p:cNvSpPr>
          <p:nvPr/>
        </p:nvSpPr>
        <p:spPr bwMode="gray">
          <a:xfrm>
            <a:off x="3902438" y="5170373"/>
            <a:ext cx="174854" cy="61199"/>
          </a:xfrm>
          <a:custGeom>
            <a:avLst/>
            <a:gdLst/>
            <a:ahLst/>
            <a:cxnLst>
              <a:cxn ang="0">
                <a:pos x="0" y="0"/>
              </a:cxn>
              <a:cxn ang="0">
                <a:pos x="48" y="13"/>
              </a:cxn>
              <a:cxn ang="0">
                <a:pos x="137" y="12"/>
              </a:cxn>
              <a:cxn ang="0">
                <a:pos x="161" y="7"/>
              </a:cxn>
              <a:cxn ang="0">
                <a:pos x="177" y="0"/>
              </a:cxn>
              <a:cxn ang="0">
                <a:pos x="177" y="11"/>
              </a:cxn>
              <a:cxn ang="0">
                <a:pos x="177" y="37"/>
              </a:cxn>
              <a:cxn ang="0">
                <a:pos x="169" y="49"/>
              </a:cxn>
              <a:cxn ang="0">
                <a:pos x="145" y="56"/>
              </a:cxn>
              <a:cxn ang="0">
                <a:pos x="28" y="55"/>
              </a:cxn>
              <a:cxn ang="0">
                <a:pos x="8" y="49"/>
              </a:cxn>
              <a:cxn ang="0">
                <a:pos x="0" y="37"/>
              </a:cxn>
              <a:cxn ang="0">
                <a:pos x="0" y="0"/>
              </a:cxn>
              <a:cxn ang="0">
                <a:pos x="123" y="33"/>
              </a:cxn>
              <a:cxn ang="0">
                <a:pos x="123" y="35"/>
              </a:cxn>
              <a:cxn ang="0">
                <a:pos x="161" y="27"/>
              </a:cxn>
              <a:cxn ang="0">
                <a:pos x="165" y="21"/>
              </a:cxn>
              <a:cxn ang="0">
                <a:pos x="159" y="19"/>
              </a:cxn>
              <a:cxn ang="0">
                <a:pos x="143" y="23"/>
              </a:cxn>
              <a:cxn ang="0">
                <a:pos x="118" y="26"/>
              </a:cxn>
              <a:cxn ang="0">
                <a:pos x="114" y="30"/>
              </a:cxn>
              <a:cxn ang="0">
                <a:pos x="118" y="33"/>
              </a:cxn>
              <a:cxn ang="0">
                <a:pos x="123" y="33"/>
              </a:cxn>
            </a:cxnLst>
            <a:rect l="0" t="0" r="r" b="b"/>
            <a:pathLst>
              <a:path w="177" h="62">
                <a:moveTo>
                  <a:pt x="0" y="0"/>
                </a:moveTo>
                <a:cubicBezTo>
                  <a:pt x="15" y="10"/>
                  <a:pt x="32" y="11"/>
                  <a:pt x="48" y="13"/>
                </a:cubicBezTo>
                <a:cubicBezTo>
                  <a:pt x="78" y="16"/>
                  <a:pt x="107" y="16"/>
                  <a:pt x="137" y="12"/>
                </a:cubicBezTo>
                <a:cubicBezTo>
                  <a:pt x="145" y="11"/>
                  <a:pt x="153" y="9"/>
                  <a:pt x="161" y="7"/>
                </a:cubicBezTo>
                <a:cubicBezTo>
                  <a:pt x="166" y="6"/>
                  <a:pt x="171" y="3"/>
                  <a:pt x="177" y="0"/>
                </a:cubicBezTo>
                <a:cubicBezTo>
                  <a:pt x="177" y="4"/>
                  <a:pt x="177" y="7"/>
                  <a:pt x="177" y="11"/>
                </a:cubicBezTo>
                <a:cubicBezTo>
                  <a:pt x="177" y="19"/>
                  <a:pt x="177" y="28"/>
                  <a:pt x="177" y="37"/>
                </a:cubicBezTo>
                <a:cubicBezTo>
                  <a:pt x="177" y="43"/>
                  <a:pt x="175" y="47"/>
                  <a:pt x="169" y="49"/>
                </a:cubicBezTo>
                <a:cubicBezTo>
                  <a:pt x="161" y="52"/>
                  <a:pt x="153" y="55"/>
                  <a:pt x="145" y="56"/>
                </a:cubicBezTo>
                <a:cubicBezTo>
                  <a:pt x="106" y="62"/>
                  <a:pt x="67" y="62"/>
                  <a:pt x="28" y="55"/>
                </a:cubicBezTo>
                <a:cubicBezTo>
                  <a:pt x="21" y="54"/>
                  <a:pt x="14" y="52"/>
                  <a:pt x="8" y="49"/>
                </a:cubicBezTo>
                <a:cubicBezTo>
                  <a:pt x="3" y="47"/>
                  <a:pt x="0" y="43"/>
                  <a:pt x="0" y="37"/>
                </a:cubicBezTo>
                <a:cubicBezTo>
                  <a:pt x="1" y="25"/>
                  <a:pt x="0" y="13"/>
                  <a:pt x="0" y="0"/>
                </a:cubicBezTo>
                <a:close/>
                <a:moveTo>
                  <a:pt x="123" y="33"/>
                </a:moveTo>
                <a:cubicBezTo>
                  <a:pt x="123" y="34"/>
                  <a:pt x="123" y="34"/>
                  <a:pt x="123" y="35"/>
                </a:cubicBezTo>
                <a:cubicBezTo>
                  <a:pt x="136" y="32"/>
                  <a:pt x="148" y="30"/>
                  <a:pt x="161" y="27"/>
                </a:cubicBezTo>
                <a:cubicBezTo>
                  <a:pt x="164" y="26"/>
                  <a:pt x="166" y="25"/>
                  <a:pt x="165" y="21"/>
                </a:cubicBezTo>
                <a:cubicBezTo>
                  <a:pt x="164" y="18"/>
                  <a:pt x="161" y="19"/>
                  <a:pt x="159" y="19"/>
                </a:cubicBezTo>
                <a:cubicBezTo>
                  <a:pt x="153" y="21"/>
                  <a:pt x="148" y="22"/>
                  <a:pt x="143" y="23"/>
                </a:cubicBezTo>
                <a:cubicBezTo>
                  <a:pt x="135" y="24"/>
                  <a:pt x="126" y="25"/>
                  <a:pt x="118" y="26"/>
                </a:cubicBezTo>
                <a:cubicBezTo>
                  <a:pt x="117" y="26"/>
                  <a:pt x="115" y="29"/>
                  <a:pt x="114" y="30"/>
                </a:cubicBezTo>
                <a:cubicBezTo>
                  <a:pt x="116" y="31"/>
                  <a:pt x="117" y="33"/>
                  <a:pt x="118" y="33"/>
                </a:cubicBezTo>
                <a:cubicBezTo>
                  <a:pt x="120" y="34"/>
                  <a:pt x="121" y="33"/>
                  <a:pt x="123"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22" name="Freeform 251"/>
          <p:cNvSpPr>
            <a:spLocks/>
          </p:cNvSpPr>
          <p:nvPr/>
        </p:nvSpPr>
        <p:spPr bwMode="gray">
          <a:xfrm>
            <a:off x="3911181" y="5049432"/>
            <a:ext cx="157369" cy="26228"/>
          </a:xfrm>
          <a:custGeom>
            <a:avLst/>
            <a:gdLst/>
            <a:ahLst/>
            <a:cxnLst>
              <a:cxn ang="0">
                <a:pos x="159" y="13"/>
              </a:cxn>
              <a:cxn ang="0">
                <a:pos x="134" y="21"/>
              </a:cxn>
              <a:cxn ang="0">
                <a:pos x="21" y="20"/>
              </a:cxn>
              <a:cxn ang="0">
                <a:pos x="6" y="16"/>
              </a:cxn>
              <a:cxn ang="0">
                <a:pos x="0" y="13"/>
              </a:cxn>
              <a:cxn ang="0">
                <a:pos x="0" y="12"/>
              </a:cxn>
              <a:cxn ang="0">
                <a:pos x="10" y="8"/>
              </a:cxn>
              <a:cxn ang="0">
                <a:pos x="65" y="1"/>
              </a:cxn>
              <a:cxn ang="0">
                <a:pos x="142" y="6"/>
              </a:cxn>
              <a:cxn ang="0">
                <a:pos x="159" y="11"/>
              </a:cxn>
              <a:cxn ang="0">
                <a:pos x="159" y="13"/>
              </a:cxn>
            </a:cxnLst>
            <a:rect l="0" t="0" r="r" b="b"/>
            <a:pathLst>
              <a:path w="159" h="26">
                <a:moveTo>
                  <a:pt x="159" y="13"/>
                </a:moveTo>
                <a:cubicBezTo>
                  <a:pt x="151" y="18"/>
                  <a:pt x="143" y="19"/>
                  <a:pt x="134" y="21"/>
                </a:cubicBezTo>
                <a:cubicBezTo>
                  <a:pt x="96" y="26"/>
                  <a:pt x="58" y="26"/>
                  <a:pt x="21" y="20"/>
                </a:cubicBezTo>
                <a:cubicBezTo>
                  <a:pt x="15" y="19"/>
                  <a:pt x="11" y="17"/>
                  <a:pt x="6" y="16"/>
                </a:cubicBezTo>
                <a:cubicBezTo>
                  <a:pt x="4" y="15"/>
                  <a:pt x="2" y="14"/>
                  <a:pt x="0" y="13"/>
                </a:cubicBezTo>
                <a:cubicBezTo>
                  <a:pt x="0" y="13"/>
                  <a:pt x="0" y="12"/>
                  <a:pt x="0" y="12"/>
                </a:cubicBezTo>
                <a:cubicBezTo>
                  <a:pt x="3" y="10"/>
                  <a:pt x="7" y="9"/>
                  <a:pt x="10" y="8"/>
                </a:cubicBezTo>
                <a:cubicBezTo>
                  <a:pt x="28" y="3"/>
                  <a:pt x="47" y="1"/>
                  <a:pt x="65" y="1"/>
                </a:cubicBezTo>
                <a:cubicBezTo>
                  <a:pt x="91" y="0"/>
                  <a:pt x="117" y="0"/>
                  <a:pt x="142" y="6"/>
                </a:cubicBezTo>
                <a:cubicBezTo>
                  <a:pt x="148" y="7"/>
                  <a:pt x="153" y="9"/>
                  <a:pt x="159" y="11"/>
                </a:cubicBezTo>
                <a:cubicBezTo>
                  <a:pt x="159" y="12"/>
                  <a:pt x="159" y="12"/>
                  <a:pt x="159" y="13"/>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23" name="Freeform 252"/>
          <p:cNvSpPr>
            <a:spLocks/>
          </p:cNvSpPr>
          <p:nvPr/>
        </p:nvSpPr>
        <p:spPr bwMode="gray">
          <a:xfrm>
            <a:off x="4014636" y="5077118"/>
            <a:ext cx="50999" cy="17485"/>
          </a:xfrm>
          <a:custGeom>
            <a:avLst/>
            <a:gdLst/>
            <a:ahLst/>
            <a:cxnLst>
              <a:cxn ang="0">
                <a:pos x="7" y="16"/>
              </a:cxn>
              <a:cxn ang="0">
                <a:pos x="5" y="16"/>
              </a:cxn>
              <a:cxn ang="0">
                <a:pos x="0" y="12"/>
              </a:cxn>
              <a:cxn ang="0">
                <a:pos x="4" y="8"/>
              </a:cxn>
              <a:cxn ang="0">
                <a:pos x="28" y="6"/>
              </a:cxn>
              <a:cxn ang="0">
                <a:pos x="44" y="2"/>
              </a:cxn>
              <a:cxn ang="0">
                <a:pos x="51" y="4"/>
              </a:cxn>
              <a:cxn ang="0">
                <a:pos x="47" y="10"/>
              </a:cxn>
              <a:cxn ang="0">
                <a:pos x="8" y="17"/>
              </a:cxn>
              <a:cxn ang="0">
                <a:pos x="7" y="16"/>
              </a:cxn>
            </a:cxnLst>
            <a:rect l="0" t="0" r="r" b="b"/>
            <a:pathLst>
              <a:path w="52" h="17">
                <a:moveTo>
                  <a:pt x="7" y="16"/>
                </a:moveTo>
                <a:cubicBezTo>
                  <a:pt x="6" y="16"/>
                  <a:pt x="5" y="16"/>
                  <a:pt x="5" y="16"/>
                </a:cubicBezTo>
                <a:cubicBezTo>
                  <a:pt x="3" y="15"/>
                  <a:pt x="2" y="13"/>
                  <a:pt x="0" y="12"/>
                </a:cubicBezTo>
                <a:cubicBezTo>
                  <a:pt x="1" y="11"/>
                  <a:pt x="3" y="9"/>
                  <a:pt x="4" y="8"/>
                </a:cubicBezTo>
                <a:cubicBezTo>
                  <a:pt x="12" y="7"/>
                  <a:pt x="20" y="7"/>
                  <a:pt x="28" y="6"/>
                </a:cubicBezTo>
                <a:cubicBezTo>
                  <a:pt x="33" y="5"/>
                  <a:pt x="39" y="3"/>
                  <a:pt x="44" y="2"/>
                </a:cubicBezTo>
                <a:cubicBezTo>
                  <a:pt x="47" y="1"/>
                  <a:pt x="50" y="0"/>
                  <a:pt x="51" y="4"/>
                </a:cubicBezTo>
                <a:cubicBezTo>
                  <a:pt x="52" y="7"/>
                  <a:pt x="49" y="9"/>
                  <a:pt x="47" y="10"/>
                </a:cubicBezTo>
                <a:cubicBezTo>
                  <a:pt x="34" y="12"/>
                  <a:pt x="21" y="15"/>
                  <a:pt x="8" y="17"/>
                </a:cubicBezTo>
                <a:cubicBezTo>
                  <a:pt x="8" y="17"/>
                  <a:pt x="7" y="16"/>
                  <a:pt x="7" y="16"/>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24" name="Freeform 253"/>
          <p:cNvSpPr>
            <a:spLocks/>
          </p:cNvSpPr>
          <p:nvPr/>
        </p:nvSpPr>
        <p:spPr bwMode="gray">
          <a:xfrm>
            <a:off x="4014636" y="5133945"/>
            <a:ext cx="50999" cy="16028"/>
          </a:xfrm>
          <a:custGeom>
            <a:avLst/>
            <a:gdLst/>
            <a:ahLst/>
            <a:cxnLst>
              <a:cxn ang="0">
                <a:pos x="9" y="15"/>
              </a:cxn>
              <a:cxn ang="0">
                <a:pos x="0" y="11"/>
              </a:cxn>
              <a:cxn ang="0">
                <a:pos x="7" y="7"/>
              </a:cxn>
              <a:cxn ang="0">
                <a:pos x="46" y="0"/>
              </a:cxn>
              <a:cxn ang="0">
                <a:pos x="51" y="3"/>
              </a:cxn>
              <a:cxn ang="0">
                <a:pos x="48" y="8"/>
              </a:cxn>
              <a:cxn ang="0">
                <a:pos x="21" y="14"/>
              </a:cxn>
              <a:cxn ang="0">
                <a:pos x="9" y="15"/>
              </a:cxn>
            </a:cxnLst>
            <a:rect l="0" t="0" r="r" b="b"/>
            <a:pathLst>
              <a:path w="51" h="16">
                <a:moveTo>
                  <a:pt x="9" y="15"/>
                </a:moveTo>
                <a:cubicBezTo>
                  <a:pt x="5" y="14"/>
                  <a:pt x="1" y="16"/>
                  <a:pt x="0" y="11"/>
                </a:cubicBezTo>
                <a:cubicBezTo>
                  <a:pt x="0" y="6"/>
                  <a:pt x="4" y="7"/>
                  <a:pt x="7" y="7"/>
                </a:cubicBezTo>
                <a:cubicBezTo>
                  <a:pt x="20" y="5"/>
                  <a:pt x="33" y="2"/>
                  <a:pt x="46" y="0"/>
                </a:cubicBezTo>
                <a:cubicBezTo>
                  <a:pt x="47" y="0"/>
                  <a:pt x="49" y="2"/>
                  <a:pt x="51" y="3"/>
                </a:cubicBezTo>
                <a:cubicBezTo>
                  <a:pt x="50" y="4"/>
                  <a:pt x="49" y="7"/>
                  <a:pt x="48" y="8"/>
                </a:cubicBezTo>
                <a:cubicBezTo>
                  <a:pt x="39" y="10"/>
                  <a:pt x="30" y="12"/>
                  <a:pt x="21" y="14"/>
                </a:cubicBezTo>
                <a:cubicBezTo>
                  <a:pt x="17" y="14"/>
                  <a:pt x="12" y="14"/>
                  <a:pt x="9" y="15"/>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25" name="Freeform 254"/>
          <p:cNvSpPr>
            <a:spLocks/>
          </p:cNvSpPr>
          <p:nvPr/>
        </p:nvSpPr>
        <p:spPr bwMode="gray">
          <a:xfrm>
            <a:off x="4014636" y="5187858"/>
            <a:ext cx="50999" cy="16028"/>
          </a:xfrm>
          <a:custGeom>
            <a:avLst/>
            <a:gdLst/>
            <a:ahLst/>
            <a:cxnLst>
              <a:cxn ang="0">
                <a:pos x="9" y="15"/>
              </a:cxn>
              <a:cxn ang="0">
                <a:pos x="4" y="15"/>
              </a:cxn>
              <a:cxn ang="0">
                <a:pos x="0" y="12"/>
              </a:cxn>
              <a:cxn ang="0">
                <a:pos x="4" y="8"/>
              </a:cxn>
              <a:cxn ang="0">
                <a:pos x="29" y="5"/>
              </a:cxn>
              <a:cxn ang="0">
                <a:pos x="45" y="1"/>
              </a:cxn>
              <a:cxn ang="0">
                <a:pos x="51" y="3"/>
              </a:cxn>
              <a:cxn ang="0">
                <a:pos x="47" y="9"/>
              </a:cxn>
              <a:cxn ang="0">
                <a:pos x="9" y="17"/>
              </a:cxn>
              <a:cxn ang="0">
                <a:pos x="9" y="15"/>
              </a:cxn>
            </a:cxnLst>
            <a:rect l="0" t="0" r="r" b="b"/>
            <a:pathLst>
              <a:path w="52" h="17">
                <a:moveTo>
                  <a:pt x="9" y="15"/>
                </a:moveTo>
                <a:cubicBezTo>
                  <a:pt x="7" y="15"/>
                  <a:pt x="6" y="16"/>
                  <a:pt x="4" y="15"/>
                </a:cubicBezTo>
                <a:cubicBezTo>
                  <a:pt x="3" y="15"/>
                  <a:pt x="2" y="13"/>
                  <a:pt x="0" y="12"/>
                </a:cubicBezTo>
                <a:cubicBezTo>
                  <a:pt x="1" y="11"/>
                  <a:pt x="3" y="8"/>
                  <a:pt x="4" y="8"/>
                </a:cubicBezTo>
                <a:cubicBezTo>
                  <a:pt x="12" y="7"/>
                  <a:pt x="21" y="6"/>
                  <a:pt x="29" y="5"/>
                </a:cubicBezTo>
                <a:cubicBezTo>
                  <a:pt x="34" y="4"/>
                  <a:pt x="39" y="3"/>
                  <a:pt x="45" y="1"/>
                </a:cubicBezTo>
                <a:cubicBezTo>
                  <a:pt x="47" y="1"/>
                  <a:pt x="50" y="0"/>
                  <a:pt x="51" y="3"/>
                </a:cubicBezTo>
                <a:cubicBezTo>
                  <a:pt x="52" y="7"/>
                  <a:pt x="50" y="8"/>
                  <a:pt x="47" y="9"/>
                </a:cubicBezTo>
                <a:cubicBezTo>
                  <a:pt x="34" y="12"/>
                  <a:pt x="22" y="14"/>
                  <a:pt x="9" y="17"/>
                </a:cubicBezTo>
                <a:cubicBezTo>
                  <a:pt x="9" y="16"/>
                  <a:pt x="9" y="16"/>
                  <a:pt x="9" y="15"/>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nvGrpSpPr>
          <p:cNvPr id="22" name="Group 239"/>
          <p:cNvGrpSpPr/>
          <p:nvPr/>
        </p:nvGrpSpPr>
        <p:grpSpPr>
          <a:xfrm>
            <a:off x="619009" y="3048000"/>
            <a:ext cx="1132003" cy="945760"/>
            <a:chOff x="619009" y="3048000"/>
            <a:chExt cx="1132003" cy="945760"/>
          </a:xfrm>
        </p:grpSpPr>
        <p:sp>
          <p:nvSpPr>
            <p:cNvPr id="174" name="Freeform 321"/>
            <p:cNvSpPr>
              <a:spLocks noEditPoints="1"/>
            </p:cNvSpPr>
            <p:nvPr/>
          </p:nvSpPr>
          <p:spPr bwMode="gray">
            <a:xfrm>
              <a:off x="1065212" y="3048000"/>
              <a:ext cx="352431" cy="350839"/>
            </a:xfrm>
            <a:custGeom>
              <a:avLst/>
              <a:gdLst/>
              <a:ahLst/>
              <a:cxnLst>
                <a:cxn ang="0">
                  <a:pos x="164" y="148"/>
                </a:cxn>
                <a:cxn ang="0">
                  <a:pos x="149" y="162"/>
                </a:cxn>
                <a:cxn ang="0">
                  <a:pos x="151" y="179"/>
                </a:cxn>
                <a:cxn ang="0">
                  <a:pos x="135" y="189"/>
                </a:cxn>
                <a:cxn ang="0">
                  <a:pos x="123" y="178"/>
                </a:cxn>
                <a:cxn ang="0">
                  <a:pos x="102" y="180"/>
                </a:cxn>
                <a:cxn ang="0">
                  <a:pos x="94" y="195"/>
                </a:cxn>
                <a:cxn ang="0">
                  <a:pos x="74" y="193"/>
                </a:cxn>
                <a:cxn ang="0">
                  <a:pos x="71" y="177"/>
                </a:cxn>
                <a:cxn ang="0">
                  <a:pos x="53" y="166"/>
                </a:cxn>
                <a:cxn ang="0">
                  <a:pos x="38" y="174"/>
                </a:cxn>
                <a:cxn ang="0">
                  <a:pos x="23" y="161"/>
                </a:cxn>
                <a:cxn ang="0">
                  <a:pos x="30" y="146"/>
                </a:cxn>
                <a:cxn ang="0">
                  <a:pos x="21" y="127"/>
                </a:cxn>
                <a:cxn ang="0">
                  <a:pos x="4" y="124"/>
                </a:cxn>
                <a:cxn ang="0">
                  <a:pos x="0" y="105"/>
                </a:cxn>
                <a:cxn ang="0">
                  <a:pos x="15" y="97"/>
                </a:cxn>
                <a:cxn ang="0">
                  <a:pos x="19" y="76"/>
                </a:cxn>
                <a:cxn ang="0">
                  <a:pos x="7" y="64"/>
                </a:cxn>
                <a:cxn ang="0">
                  <a:pos x="14" y="46"/>
                </a:cxn>
                <a:cxn ang="0">
                  <a:pos x="31" y="48"/>
                </a:cxn>
                <a:cxn ang="0">
                  <a:pos x="47" y="34"/>
                </a:cxn>
                <a:cxn ang="0">
                  <a:pos x="45" y="18"/>
                </a:cxn>
                <a:cxn ang="0">
                  <a:pos x="60" y="7"/>
                </a:cxn>
                <a:cxn ang="0">
                  <a:pos x="73" y="18"/>
                </a:cxn>
                <a:cxn ang="0">
                  <a:pos x="94" y="16"/>
                </a:cxn>
                <a:cxn ang="0">
                  <a:pos x="102" y="1"/>
                </a:cxn>
                <a:cxn ang="0">
                  <a:pos x="121" y="2"/>
                </a:cxn>
                <a:cxn ang="0">
                  <a:pos x="125" y="19"/>
                </a:cxn>
                <a:cxn ang="0">
                  <a:pos x="143" y="29"/>
                </a:cxn>
                <a:cxn ang="0">
                  <a:pos x="159" y="22"/>
                </a:cxn>
                <a:cxn ang="0">
                  <a:pos x="173" y="34"/>
                </a:cxn>
                <a:cxn ang="0">
                  <a:pos x="166" y="50"/>
                </a:cxn>
                <a:cxn ang="0">
                  <a:pos x="174" y="69"/>
                </a:cxn>
                <a:cxn ang="0">
                  <a:pos x="191" y="72"/>
                </a:cxn>
                <a:cxn ang="0">
                  <a:pos x="196" y="91"/>
                </a:cxn>
                <a:cxn ang="0">
                  <a:pos x="182" y="99"/>
                </a:cxn>
                <a:cxn ang="0">
                  <a:pos x="177" y="120"/>
                </a:cxn>
                <a:cxn ang="0">
                  <a:pos x="189" y="132"/>
                </a:cxn>
                <a:cxn ang="0">
                  <a:pos x="181" y="150"/>
                </a:cxn>
                <a:cxn ang="0">
                  <a:pos x="85" y="100"/>
                </a:cxn>
                <a:cxn ang="0">
                  <a:pos x="59" y="115"/>
                </a:cxn>
                <a:cxn ang="0">
                  <a:pos x="56" y="149"/>
                </a:cxn>
                <a:cxn ang="0">
                  <a:pos x="144" y="144"/>
                </a:cxn>
                <a:cxn ang="0">
                  <a:pos x="141" y="115"/>
                </a:cxn>
                <a:cxn ang="0">
                  <a:pos x="115" y="99"/>
                </a:cxn>
                <a:cxn ang="0">
                  <a:pos x="85" y="100"/>
                </a:cxn>
                <a:cxn ang="0">
                  <a:pos x="97" y="43"/>
                </a:cxn>
                <a:cxn ang="0">
                  <a:pos x="82" y="71"/>
                </a:cxn>
                <a:cxn ang="0">
                  <a:pos x="86" y="80"/>
                </a:cxn>
                <a:cxn ang="0">
                  <a:pos x="109" y="91"/>
                </a:cxn>
                <a:cxn ang="0">
                  <a:pos x="116" y="76"/>
                </a:cxn>
                <a:cxn ang="0">
                  <a:pos x="117" y="61"/>
                </a:cxn>
                <a:cxn ang="0">
                  <a:pos x="100" y="43"/>
                </a:cxn>
              </a:cxnLst>
              <a:rect l="0" t="0" r="r" b="b"/>
              <a:pathLst>
                <a:path w="196" h="196">
                  <a:moveTo>
                    <a:pt x="180" y="151"/>
                  </a:moveTo>
                  <a:cubicBezTo>
                    <a:pt x="175" y="150"/>
                    <a:pt x="170" y="149"/>
                    <a:pt x="164" y="148"/>
                  </a:cubicBezTo>
                  <a:cubicBezTo>
                    <a:pt x="163" y="148"/>
                    <a:pt x="163" y="148"/>
                    <a:pt x="162" y="149"/>
                  </a:cubicBezTo>
                  <a:cubicBezTo>
                    <a:pt x="158" y="153"/>
                    <a:pt x="154" y="158"/>
                    <a:pt x="149" y="162"/>
                  </a:cubicBezTo>
                  <a:cubicBezTo>
                    <a:pt x="148" y="163"/>
                    <a:pt x="148" y="163"/>
                    <a:pt x="148" y="164"/>
                  </a:cubicBezTo>
                  <a:cubicBezTo>
                    <a:pt x="149" y="169"/>
                    <a:pt x="150" y="174"/>
                    <a:pt x="151" y="179"/>
                  </a:cubicBezTo>
                  <a:cubicBezTo>
                    <a:pt x="151" y="180"/>
                    <a:pt x="151" y="181"/>
                    <a:pt x="150" y="181"/>
                  </a:cubicBezTo>
                  <a:cubicBezTo>
                    <a:pt x="145" y="184"/>
                    <a:pt x="140" y="186"/>
                    <a:pt x="135" y="189"/>
                  </a:cubicBezTo>
                  <a:cubicBezTo>
                    <a:pt x="134" y="190"/>
                    <a:pt x="133" y="189"/>
                    <a:pt x="133" y="188"/>
                  </a:cubicBezTo>
                  <a:cubicBezTo>
                    <a:pt x="129" y="185"/>
                    <a:pt x="126" y="181"/>
                    <a:pt x="123" y="178"/>
                  </a:cubicBezTo>
                  <a:cubicBezTo>
                    <a:pt x="122" y="177"/>
                    <a:pt x="121" y="176"/>
                    <a:pt x="120" y="177"/>
                  </a:cubicBezTo>
                  <a:cubicBezTo>
                    <a:pt x="114" y="179"/>
                    <a:pt x="108" y="180"/>
                    <a:pt x="102" y="180"/>
                  </a:cubicBezTo>
                  <a:cubicBezTo>
                    <a:pt x="101" y="180"/>
                    <a:pt x="100" y="181"/>
                    <a:pt x="100" y="181"/>
                  </a:cubicBezTo>
                  <a:cubicBezTo>
                    <a:pt x="98" y="186"/>
                    <a:pt x="96" y="190"/>
                    <a:pt x="94" y="195"/>
                  </a:cubicBezTo>
                  <a:cubicBezTo>
                    <a:pt x="93" y="196"/>
                    <a:pt x="93" y="196"/>
                    <a:pt x="91" y="196"/>
                  </a:cubicBezTo>
                  <a:cubicBezTo>
                    <a:pt x="86" y="195"/>
                    <a:pt x="80" y="194"/>
                    <a:pt x="74" y="193"/>
                  </a:cubicBezTo>
                  <a:cubicBezTo>
                    <a:pt x="73" y="193"/>
                    <a:pt x="73" y="193"/>
                    <a:pt x="73" y="192"/>
                  </a:cubicBezTo>
                  <a:cubicBezTo>
                    <a:pt x="72" y="187"/>
                    <a:pt x="72" y="182"/>
                    <a:pt x="71" y="177"/>
                  </a:cubicBezTo>
                  <a:cubicBezTo>
                    <a:pt x="71" y="176"/>
                    <a:pt x="70" y="175"/>
                    <a:pt x="69" y="175"/>
                  </a:cubicBezTo>
                  <a:cubicBezTo>
                    <a:pt x="64" y="172"/>
                    <a:pt x="58" y="169"/>
                    <a:pt x="53" y="166"/>
                  </a:cubicBezTo>
                  <a:cubicBezTo>
                    <a:pt x="52" y="166"/>
                    <a:pt x="51" y="166"/>
                    <a:pt x="51" y="166"/>
                  </a:cubicBezTo>
                  <a:cubicBezTo>
                    <a:pt x="46" y="169"/>
                    <a:pt x="42" y="171"/>
                    <a:pt x="38" y="174"/>
                  </a:cubicBezTo>
                  <a:cubicBezTo>
                    <a:pt x="37" y="174"/>
                    <a:pt x="36" y="174"/>
                    <a:pt x="35" y="174"/>
                  </a:cubicBezTo>
                  <a:cubicBezTo>
                    <a:pt x="31" y="169"/>
                    <a:pt x="27" y="165"/>
                    <a:pt x="23" y="161"/>
                  </a:cubicBezTo>
                  <a:cubicBezTo>
                    <a:pt x="22" y="161"/>
                    <a:pt x="22" y="160"/>
                    <a:pt x="23" y="159"/>
                  </a:cubicBezTo>
                  <a:cubicBezTo>
                    <a:pt x="25" y="155"/>
                    <a:pt x="27" y="150"/>
                    <a:pt x="30" y="146"/>
                  </a:cubicBezTo>
                  <a:cubicBezTo>
                    <a:pt x="30" y="145"/>
                    <a:pt x="30" y="144"/>
                    <a:pt x="30" y="143"/>
                  </a:cubicBezTo>
                  <a:cubicBezTo>
                    <a:pt x="27" y="138"/>
                    <a:pt x="24" y="133"/>
                    <a:pt x="21" y="127"/>
                  </a:cubicBezTo>
                  <a:cubicBezTo>
                    <a:pt x="21" y="126"/>
                    <a:pt x="20" y="126"/>
                    <a:pt x="19" y="126"/>
                  </a:cubicBezTo>
                  <a:cubicBezTo>
                    <a:pt x="14" y="125"/>
                    <a:pt x="9" y="124"/>
                    <a:pt x="4" y="124"/>
                  </a:cubicBezTo>
                  <a:cubicBezTo>
                    <a:pt x="3" y="124"/>
                    <a:pt x="3" y="123"/>
                    <a:pt x="3" y="122"/>
                  </a:cubicBezTo>
                  <a:cubicBezTo>
                    <a:pt x="2" y="117"/>
                    <a:pt x="1" y="111"/>
                    <a:pt x="0" y="105"/>
                  </a:cubicBezTo>
                  <a:cubicBezTo>
                    <a:pt x="0" y="104"/>
                    <a:pt x="0" y="104"/>
                    <a:pt x="1" y="103"/>
                  </a:cubicBezTo>
                  <a:cubicBezTo>
                    <a:pt x="6" y="101"/>
                    <a:pt x="10" y="99"/>
                    <a:pt x="15" y="97"/>
                  </a:cubicBezTo>
                  <a:cubicBezTo>
                    <a:pt x="16" y="96"/>
                    <a:pt x="16" y="96"/>
                    <a:pt x="16" y="95"/>
                  </a:cubicBezTo>
                  <a:cubicBezTo>
                    <a:pt x="17" y="89"/>
                    <a:pt x="18" y="83"/>
                    <a:pt x="19" y="76"/>
                  </a:cubicBezTo>
                  <a:cubicBezTo>
                    <a:pt x="19" y="75"/>
                    <a:pt x="19" y="75"/>
                    <a:pt x="18" y="74"/>
                  </a:cubicBezTo>
                  <a:cubicBezTo>
                    <a:pt x="15" y="71"/>
                    <a:pt x="11" y="67"/>
                    <a:pt x="7" y="64"/>
                  </a:cubicBezTo>
                  <a:cubicBezTo>
                    <a:pt x="6" y="63"/>
                    <a:pt x="6" y="63"/>
                    <a:pt x="7" y="61"/>
                  </a:cubicBezTo>
                  <a:cubicBezTo>
                    <a:pt x="9" y="56"/>
                    <a:pt x="12" y="51"/>
                    <a:pt x="14" y="46"/>
                  </a:cubicBezTo>
                  <a:cubicBezTo>
                    <a:pt x="15" y="45"/>
                    <a:pt x="15" y="45"/>
                    <a:pt x="16" y="45"/>
                  </a:cubicBezTo>
                  <a:cubicBezTo>
                    <a:pt x="21" y="46"/>
                    <a:pt x="26" y="47"/>
                    <a:pt x="31" y="48"/>
                  </a:cubicBezTo>
                  <a:cubicBezTo>
                    <a:pt x="32" y="48"/>
                    <a:pt x="33" y="48"/>
                    <a:pt x="34" y="47"/>
                  </a:cubicBezTo>
                  <a:cubicBezTo>
                    <a:pt x="38" y="43"/>
                    <a:pt x="42" y="38"/>
                    <a:pt x="47" y="34"/>
                  </a:cubicBezTo>
                  <a:cubicBezTo>
                    <a:pt x="47" y="33"/>
                    <a:pt x="48" y="33"/>
                    <a:pt x="47" y="32"/>
                  </a:cubicBezTo>
                  <a:cubicBezTo>
                    <a:pt x="46" y="27"/>
                    <a:pt x="46" y="22"/>
                    <a:pt x="45" y="18"/>
                  </a:cubicBezTo>
                  <a:cubicBezTo>
                    <a:pt x="44" y="16"/>
                    <a:pt x="45" y="15"/>
                    <a:pt x="46" y="14"/>
                  </a:cubicBezTo>
                  <a:cubicBezTo>
                    <a:pt x="51" y="12"/>
                    <a:pt x="56" y="10"/>
                    <a:pt x="60" y="7"/>
                  </a:cubicBezTo>
                  <a:cubicBezTo>
                    <a:pt x="62" y="7"/>
                    <a:pt x="62" y="7"/>
                    <a:pt x="63" y="8"/>
                  </a:cubicBezTo>
                  <a:cubicBezTo>
                    <a:pt x="66" y="11"/>
                    <a:pt x="70" y="15"/>
                    <a:pt x="73" y="18"/>
                  </a:cubicBezTo>
                  <a:cubicBezTo>
                    <a:pt x="74" y="19"/>
                    <a:pt x="75" y="19"/>
                    <a:pt x="76" y="19"/>
                  </a:cubicBezTo>
                  <a:cubicBezTo>
                    <a:pt x="82" y="18"/>
                    <a:pt x="88" y="17"/>
                    <a:pt x="94" y="16"/>
                  </a:cubicBezTo>
                  <a:cubicBezTo>
                    <a:pt x="95" y="16"/>
                    <a:pt x="96" y="16"/>
                    <a:pt x="96" y="15"/>
                  </a:cubicBezTo>
                  <a:cubicBezTo>
                    <a:pt x="98" y="10"/>
                    <a:pt x="100" y="6"/>
                    <a:pt x="102" y="1"/>
                  </a:cubicBezTo>
                  <a:cubicBezTo>
                    <a:pt x="103" y="0"/>
                    <a:pt x="103" y="0"/>
                    <a:pt x="105" y="0"/>
                  </a:cubicBezTo>
                  <a:cubicBezTo>
                    <a:pt x="110" y="1"/>
                    <a:pt x="116" y="2"/>
                    <a:pt x="121" y="2"/>
                  </a:cubicBezTo>
                  <a:cubicBezTo>
                    <a:pt x="122" y="3"/>
                    <a:pt x="123" y="3"/>
                    <a:pt x="123" y="4"/>
                  </a:cubicBezTo>
                  <a:cubicBezTo>
                    <a:pt x="123" y="9"/>
                    <a:pt x="124" y="14"/>
                    <a:pt x="125" y="19"/>
                  </a:cubicBezTo>
                  <a:cubicBezTo>
                    <a:pt x="125" y="20"/>
                    <a:pt x="125" y="21"/>
                    <a:pt x="126" y="21"/>
                  </a:cubicBezTo>
                  <a:cubicBezTo>
                    <a:pt x="132" y="24"/>
                    <a:pt x="137" y="27"/>
                    <a:pt x="143" y="29"/>
                  </a:cubicBezTo>
                  <a:cubicBezTo>
                    <a:pt x="144" y="30"/>
                    <a:pt x="144" y="30"/>
                    <a:pt x="145" y="30"/>
                  </a:cubicBezTo>
                  <a:cubicBezTo>
                    <a:pt x="150" y="27"/>
                    <a:pt x="154" y="25"/>
                    <a:pt x="159" y="22"/>
                  </a:cubicBezTo>
                  <a:cubicBezTo>
                    <a:pt x="159" y="22"/>
                    <a:pt x="160" y="22"/>
                    <a:pt x="161" y="22"/>
                  </a:cubicBezTo>
                  <a:cubicBezTo>
                    <a:pt x="165" y="26"/>
                    <a:pt x="169" y="30"/>
                    <a:pt x="173" y="34"/>
                  </a:cubicBezTo>
                  <a:cubicBezTo>
                    <a:pt x="174" y="35"/>
                    <a:pt x="174" y="36"/>
                    <a:pt x="173" y="37"/>
                  </a:cubicBezTo>
                  <a:cubicBezTo>
                    <a:pt x="171" y="41"/>
                    <a:pt x="168" y="46"/>
                    <a:pt x="166" y="50"/>
                  </a:cubicBezTo>
                  <a:cubicBezTo>
                    <a:pt x="165" y="51"/>
                    <a:pt x="166" y="52"/>
                    <a:pt x="166" y="53"/>
                  </a:cubicBezTo>
                  <a:cubicBezTo>
                    <a:pt x="169" y="58"/>
                    <a:pt x="172" y="63"/>
                    <a:pt x="174" y="69"/>
                  </a:cubicBezTo>
                  <a:cubicBezTo>
                    <a:pt x="175" y="70"/>
                    <a:pt x="175" y="70"/>
                    <a:pt x="176" y="70"/>
                  </a:cubicBezTo>
                  <a:cubicBezTo>
                    <a:pt x="181" y="71"/>
                    <a:pt x="186" y="72"/>
                    <a:pt x="191" y="72"/>
                  </a:cubicBezTo>
                  <a:cubicBezTo>
                    <a:pt x="192" y="72"/>
                    <a:pt x="193" y="73"/>
                    <a:pt x="193" y="74"/>
                  </a:cubicBezTo>
                  <a:cubicBezTo>
                    <a:pt x="194" y="80"/>
                    <a:pt x="195" y="85"/>
                    <a:pt x="196" y="91"/>
                  </a:cubicBezTo>
                  <a:cubicBezTo>
                    <a:pt x="196" y="92"/>
                    <a:pt x="196" y="92"/>
                    <a:pt x="195" y="93"/>
                  </a:cubicBezTo>
                  <a:cubicBezTo>
                    <a:pt x="190" y="95"/>
                    <a:pt x="186" y="97"/>
                    <a:pt x="182" y="99"/>
                  </a:cubicBezTo>
                  <a:cubicBezTo>
                    <a:pt x="180" y="100"/>
                    <a:pt x="180" y="100"/>
                    <a:pt x="180" y="102"/>
                  </a:cubicBezTo>
                  <a:cubicBezTo>
                    <a:pt x="179" y="108"/>
                    <a:pt x="178" y="114"/>
                    <a:pt x="177" y="120"/>
                  </a:cubicBezTo>
                  <a:cubicBezTo>
                    <a:pt x="177" y="120"/>
                    <a:pt x="177" y="121"/>
                    <a:pt x="178" y="122"/>
                  </a:cubicBezTo>
                  <a:cubicBezTo>
                    <a:pt x="181" y="125"/>
                    <a:pt x="185" y="129"/>
                    <a:pt x="189" y="132"/>
                  </a:cubicBezTo>
                  <a:cubicBezTo>
                    <a:pt x="189" y="133"/>
                    <a:pt x="190" y="134"/>
                    <a:pt x="189" y="135"/>
                  </a:cubicBezTo>
                  <a:cubicBezTo>
                    <a:pt x="187" y="140"/>
                    <a:pt x="184" y="145"/>
                    <a:pt x="181" y="150"/>
                  </a:cubicBezTo>
                  <a:cubicBezTo>
                    <a:pt x="181" y="150"/>
                    <a:pt x="181" y="151"/>
                    <a:pt x="180" y="151"/>
                  </a:cubicBezTo>
                  <a:close/>
                  <a:moveTo>
                    <a:pt x="85" y="100"/>
                  </a:moveTo>
                  <a:cubicBezTo>
                    <a:pt x="78" y="103"/>
                    <a:pt x="71" y="106"/>
                    <a:pt x="64" y="109"/>
                  </a:cubicBezTo>
                  <a:cubicBezTo>
                    <a:pt x="61" y="110"/>
                    <a:pt x="60" y="112"/>
                    <a:pt x="59" y="115"/>
                  </a:cubicBezTo>
                  <a:cubicBezTo>
                    <a:pt x="58" y="125"/>
                    <a:pt x="56" y="135"/>
                    <a:pt x="55" y="145"/>
                  </a:cubicBezTo>
                  <a:cubicBezTo>
                    <a:pt x="55" y="147"/>
                    <a:pt x="55" y="148"/>
                    <a:pt x="56" y="149"/>
                  </a:cubicBezTo>
                  <a:cubicBezTo>
                    <a:pt x="71" y="161"/>
                    <a:pt x="88" y="166"/>
                    <a:pt x="107" y="163"/>
                  </a:cubicBezTo>
                  <a:cubicBezTo>
                    <a:pt x="122" y="161"/>
                    <a:pt x="134" y="155"/>
                    <a:pt x="144" y="144"/>
                  </a:cubicBezTo>
                  <a:cubicBezTo>
                    <a:pt x="145" y="144"/>
                    <a:pt x="145" y="143"/>
                    <a:pt x="145" y="142"/>
                  </a:cubicBezTo>
                  <a:cubicBezTo>
                    <a:pt x="144" y="133"/>
                    <a:pt x="142" y="124"/>
                    <a:pt x="141" y="115"/>
                  </a:cubicBezTo>
                  <a:cubicBezTo>
                    <a:pt x="141" y="113"/>
                    <a:pt x="140" y="110"/>
                    <a:pt x="137" y="109"/>
                  </a:cubicBezTo>
                  <a:cubicBezTo>
                    <a:pt x="130" y="106"/>
                    <a:pt x="122" y="102"/>
                    <a:pt x="115" y="99"/>
                  </a:cubicBezTo>
                  <a:cubicBezTo>
                    <a:pt x="110" y="111"/>
                    <a:pt x="105" y="122"/>
                    <a:pt x="100" y="134"/>
                  </a:cubicBezTo>
                  <a:cubicBezTo>
                    <a:pt x="95" y="123"/>
                    <a:pt x="90" y="111"/>
                    <a:pt x="85" y="100"/>
                  </a:cubicBezTo>
                  <a:close/>
                  <a:moveTo>
                    <a:pt x="100" y="43"/>
                  </a:moveTo>
                  <a:cubicBezTo>
                    <a:pt x="99" y="43"/>
                    <a:pt x="98" y="43"/>
                    <a:pt x="97" y="43"/>
                  </a:cubicBezTo>
                  <a:cubicBezTo>
                    <a:pt x="86" y="45"/>
                    <a:pt x="81" y="53"/>
                    <a:pt x="82" y="61"/>
                  </a:cubicBezTo>
                  <a:cubicBezTo>
                    <a:pt x="82" y="64"/>
                    <a:pt x="82" y="68"/>
                    <a:pt x="82" y="71"/>
                  </a:cubicBezTo>
                  <a:cubicBezTo>
                    <a:pt x="82" y="73"/>
                    <a:pt x="82" y="75"/>
                    <a:pt x="84" y="76"/>
                  </a:cubicBezTo>
                  <a:cubicBezTo>
                    <a:pt x="85" y="77"/>
                    <a:pt x="86" y="78"/>
                    <a:pt x="86" y="80"/>
                  </a:cubicBezTo>
                  <a:cubicBezTo>
                    <a:pt x="86" y="83"/>
                    <a:pt x="87" y="87"/>
                    <a:pt x="89" y="89"/>
                  </a:cubicBezTo>
                  <a:cubicBezTo>
                    <a:pt x="94" y="96"/>
                    <a:pt x="103" y="96"/>
                    <a:pt x="109" y="91"/>
                  </a:cubicBezTo>
                  <a:cubicBezTo>
                    <a:pt x="112" y="88"/>
                    <a:pt x="113" y="84"/>
                    <a:pt x="113" y="80"/>
                  </a:cubicBezTo>
                  <a:cubicBezTo>
                    <a:pt x="113" y="78"/>
                    <a:pt x="114" y="77"/>
                    <a:pt x="116" y="76"/>
                  </a:cubicBezTo>
                  <a:cubicBezTo>
                    <a:pt x="117" y="75"/>
                    <a:pt x="117" y="74"/>
                    <a:pt x="117" y="72"/>
                  </a:cubicBezTo>
                  <a:cubicBezTo>
                    <a:pt x="117" y="69"/>
                    <a:pt x="117" y="65"/>
                    <a:pt x="117" y="61"/>
                  </a:cubicBezTo>
                  <a:cubicBezTo>
                    <a:pt x="117" y="54"/>
                    <a:pt x="111" y="47"/>
                    <a:pt x="104" y="46"/>
                  </a:cubicBezTo>
                  <a:cubicBezTo>
                    <a:pt x="101" y="46"/>
                    <a:pt x="101" y="46"/>
                    <a:pt x="100" y="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en-US" dirty="0">
                <a:solidFill>
                  <a:srgbClr val="5F5F5F"/>
                </a:solidFill>
                <a:latin typeface="Arial" charset="0"/>
                <a:cs typeface="Arial" charset="0"/>
              </a:endParaRPr>
            </a:p>
          </p:txBody>
        </p:sp>
        <p:grpSp>
          <p:nvGrpSpPr>
            <p:cNvPr id="23" name="Group 196"/>
            <p:cNvGrpSpPr/>
            <p:nvPr/>
          </p:nvGrpSpPr>
          <p:grpSpPr>
            <a:xfrm>
              <a:off x="1293812" y="3200400"/>
              <a:ext cx="399853" cy="412623"/>
              <a:chOff x="1040675" y="5410200"/>
              <a:chExt cx="399853" cy="412623"/>
            </a:xfrm>
          </p:grpSpPr>
          <p:sp>
            <p:nvSpPr>
              <p:cNvPr id="122" name="Freeform 22"/>
              <p:cNvSpPr>
                <a:spLocks noEditPoints="1"/>
              </p:cNvSpPr>
              <p:nvPr/>
            </p:nvSpPr>
            <p:spPr bwMode="gray">
              <a:xfrm>
                <a:off x="1040675" y="5745607"/>
                <a:ext cx="213875" cy="77216"/>
              </a:xfrm>
              <a:custGeom>
                <a:avLst/>
                <a:gdLst/>
                <a:ahLst/>
                <a:cxnLst>
                  <a:cxn ang="0">
                    <a:pos x="409" y="0"/>
                  </a:cxn>
                  <a:cxn ang="0">
                    <a:pos x="409" y="5"/>
                  </a:cxn>
                  <a:cxn ang="0">
                    <a:pos x="409" y="92"/>
                  </a:cxn>
                  <a:cxn ang="0">
                    <a:pos x="401" y="109"/>
                  </a:cxn>
                  <a:cxn ang="0">
                    <a:pos x="370" y="124"/>
                  </a:cxn>
                  <a:cxn ang="0">
                    <a:pos x="293" y="137"/>
                  </a:cxn>
                  <a:cxn ang="0">
                    <a:pos x="183" y="141"/>
                  </a:cxn>
                  <a:cxn ang="0">
                    <a:pos x="46" y="126"/>
                  </a:cxn>
                  <a:cxn ang="0">
                    <a:pos x="17" y="115"/>
                  </a:cxn>
                  <a:cxn ang="0">
                    <a:pos x="0" y="88"/>
                  </a:cxn>
                  <a:cxn ang="0">
                    <a:pos x="0" y="6"/>
                  </a:cxn>
                  <a:cxn ang="0">
                    <a:pos x="0" y="1"/>
                  </a:cxn>
                  <a:cxn ang="0">
                    <a:pos x="10" y="8"/>
                  </a:cxn>
                  <a:cxn ang="0">
                    <a:pos x="55" y="23"/>
                  </a:cxn>
                  <a:cxn ang="0">
                    <a:pos x="155" y="35"/>
                  </a:cxn>
                  <a:cxn ang="0">
                    <a:pos x="277" y="34"/>
                  </a:cxn>
                  <a:cxn ang="0">
                    <a:pos x="377" y="17"/>
                  </a:cxn>
                  <a:cxn ang="0">
                    <a:pos x="409" y="0"/>
                  </a:cxn>
                  <a:cxn ang="0">
                    <a:pos x="274" y="80"/>
                  </a:cxn>
                  <a:cxn ang="0">
                    <a:pos x="325" y="74"/>
                  </a:cxn>
                  <a:cxn ang="0">
                    <a:pos x="376" y="63"/>
                  </a:cxn>
                  <a:cxn ang="0">
                    <a:pos x="382" y="50"/>
                  </a:cxn>
                  <a:cxn ang="0">
                    <a:pos x="369" y="45"/>
                  </a:cxn>
                  <a:cxn ang="0">
                    <a:pos x="310" y="57"/>
                  </a:cxn>
                  <a:cxn ang="0">
                    <a:pos x="274" y="61"/>
                  </a:cxn>
                  <a:cxn ang="0">
                    <a:pos x="264" y="71"/>
                  </a:cxn>
                  <a:cxn ang="0">
                    <a:pos x="274" y="80"/>
                  </a:cxn>
                </a:cxnLst>
                <a:rect l="0" t="0" r="r" b="b"/>
                <a:pathLst>
                  <a:path w="409" h="142">
                    <a:moveTo>
                      <a:pt x="409" y="0"/>
                    </a:moveTo>
                    <a:cubicBezTo>
                      <a:pt x="409" y="2"/>
                      <a:pt x="409" y="4"/>
                      <a:pt x="409" y="5"/>
                    </a:cubicBezTo>
                    <a:cubicBezTo>
                      <a:pt x="409" y="34"/>
                      <a:pt x="409" y="63"/>
                      <a:pt x="409" y="92"/>
                    </a:cubicBezTo>
                    <a:cubicBezTo>
                      <a:pt x="409" y="100"/>
                      <a:pt x="406" y="105"/>
                      <a:pt x="401" y="109"/>
                    </a:cubicBezTo>
                    <a:cubicBezTo>
                      <a:pt x="392" y="117"/>
                      <a:pt x="381" y="121"/>
                      <a:pt x="370" y="124"/>
                    </a:cubicBezTo>
                    <a:cubicBezTo>
                      <a:pt x="345" y="131"/>
                      <a:pt x="319" y="135"/>
                      <a:pt x="293" y="137"/>
                    </a:cubicBezTo>
                    <a:cubicBezTo>
                      <a:pt x="256" y="141"/>
                      <a:pt x="219" y="142"/>
                      <a:pt x="183" y="141"/>
                    </a:cubicBezTo>
                    <a:cubicBezTo>
                      <a:pt x="137" y="139"/>
                      <a:pt x="91" y="137"/>
                      <a:pt x="46" y="126"/>
                    </a:cubicBezTo>
                    <a:cubicBezTo>
                      <a:pt x="36" y="123"/>
                      <a:pt x="26" y="119"/>
                      <a:pt x="17" y="115"/>
                    </a:cubicBezTo>
                    <a:cubicBezTo>
                      <a:pt x="5" y="110"/>
                      <a:pt x="0" y="101"/>
                      <a:pt x="0" y="88"/>
                    </a:cubicBezTo>
                    <a:cubicBezTo>
                      <a:pt x="1" y="61"/>
                      <a:pt x="0" y="34"/>
                      <a:pt x="0" y="6"/>
                    </a:cubicBezTo>
                    <a:cubicBezTo>
                      <a:pt x="0" y="5"/>
                      <a:pt x="0" y="3"/>
                      <a:pt x="0" y="1"/>
                    </a:cubicBezTo>
                    <a:cubicBezTo>
                      <a:pt x="4" y="3"/>
                      <a:pt x="7" y="6"/>
                      <a:pt x="10" y="8"/>
                    </a:cubicBezTo>
                    <a:cubicBezTo>
                      <a:pt x="24" y="16"/>
                      <a:pt x="39" y="20"/>
                      <a:pt x="55" y="23"/>
                    </a:cubicBezTo>
                    <a:cubicBezTo>
                      <a:pt x="88" y="30"/>
                      <a:pt x="122" y="33"/>
                      <a:pt x="155" y="35"/>
                    </a:cubicBezTo>
                    <a:cubicBezTo>
                      <a:pt x="196" y="37"/>
                      <a:pt x="236" y="37"/>
                      <a:pt x="277" y="34"/>
                    </a:cubicBezTo>
                    <a:cubicBezTo>
                      <a:pt x="311" y="31"/>
                      <a:pt x="344" y="27"/>
                      <a:pt x="377" y="17"/>
                    </a:cubicBezTo>
                    <a:cubicBezTo>
                      <a:pt x="388" y="14"/>
                      <a:pt x="399" y="9"/>
                      <a:pt x="409" y="0"/>
                    </a:cubicBezTo>
                    <a:close/>
                    <a:moveTo>
                      <a:pt x="274" y="80"/>
                    </a:moveTo>
                    <a:cubicBezTo>
                      <a:pt x="291" y="78"/>
                      <a:pt x="308" y="77"/>
                      <a:pt x="325" y="74"/>
                    </a:cubicBezTo>
                    <a:cubicBezTo>
                      <a:pt x="342" y="72"/>
                      <a:pt x="359" y="67"/>
                      <a:pt x="376" y="63"/>
                    </a:cubicBezTo>
                    <a:cubicBezTo>
                      <a:pt x="382" y="61"/>
                      <a:pt x="384" y="56"/>
                      <a:pt x="382" y="50"/>
                    </a:cubicBezTo>
                    <a:cubicBezTo>
                      <a:pt x="380" y="45"/>
                      <a:pt x="375" y="43"/>
                      <a:pt x="369" y="45"/>
                    </a:cubicBezTo>
                    <a:cubicBezTo>
                      <a:pt x="350" y="52"/>
                      <a:pt x="330" y="55"/>
                      <a:pt x="310" y="57"/>
                    </a:cubicBezTo>
                    <a:cubicBezTo>
                      <a:pt x="298" y="59"/>
                      <a:pt x="286" y="59"/>
                      <a:pt x="274" y="61"/>
                    </a:cubicBezTo>
                    <a:cubicBezTo>
                      <a:pt x="267" y="61"/>
                      <a:pt x="263" y="65"/>
                      <a:pt x="264" y="71"/>
                    </a:cubicBezTo>
                    <a:cubicBezTo>
                      <a:pt x="264" y="76"/>
                      <a:pt x="268" y="80"/>
                      <a:pt x="274" y="8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21" name="Freeform 21"/>
              <p:cNvSpPr>
                <a:spLocks noEditPoints="1"/>
              </p:cNvSpPr>
              <p:nvPr/>
            </p:nvSpPr>
            <p:spPr bwMode="gray">
              <a:xfrm>
                <a:off x="1040675" y="5410200"/>
                <a:ext cx="399853" cy="342647"/>
              </a:xfrm>
              <a:custGeom>
                <a:avLst/>
                <a:gdLst/>
                <a:ahLst/>
                <a:cxnLst>
                  <a:cxn ang="0">
                    <a:pos x="504" y="580"/>
                  </a:cxn>
                  <a:cxn ang="0">
                    <a:pos x="571" y="465"/>
                  </a:cxn>
                  <a:cxn ang="0">
                    <a:pos x="416" y="468"/>
                  </a:cxn>
                  <a:cxn ang="0">
                    <a:pos x="571" y="345"/>
                  </a:cxn>
                  <a:cxn ang="0">
                    <a:pos x="409" y="372"/>
                  </a:cxn>
                  <a:cxn ang="0">
                    <a:pos x="307" y="496"/>
                  </a:cxn>
                  <a:cxn ang="0">
                    <a:pos x="8" y="470"/>
                  </a:cxn>
                  <a:cxn ang="0">
                    <a:pos x="52" y="332"/>
                  </a:cxn>
                  <a:cxn ang="0">
                    <a:pos x="181" y="205"/>
                  </a:cxn>
                  <a:cxn ang="0">
                    <a:pos x="353" y="155"/>
                  </a:cxn>
                  <a:cxn ang="0">
                    <a:pos x="408" y="14"/>
                  </a:cxn>
                  <a:cxn ang="0">
                    <a:pos x="746" y="25"/>
                  </a:cxn>
                  <a:cxn ang="0">
                    <a:pos x="756" y="422"/>
                  </a:cxn>
                  <a:cxn ang="0">
                    <a:pos x="590" y="453"/>
                  </a:cxn>
                  <a:cxn ang="0">
                    <a:pos x="539" y="593"/>
                  </a:cxn>
                  <a:cxn ang="0">
                    <a:pos x="409" y="590"/>
                  </a:cxn>
                  <a:cxn ang="0">
                    <a:pos x="24" y="607"/>
                  </a:cxn>
                  <a:cxn ang="0">
                    <a:pos x="7" y="495"/>
                  </a:cxn>
                  <a:cxn ang="0">
                    <a:pos x="367" y="510"/>
                  </a:cxn>
                  <a:cxn ang="0">
                    <a:pos x="200" y="308"/>
                  </a:cxn>
                  <a:cxn ang="0">
                    <a:pos x="419" y="347"/>
                  </a:cxn>
                  <a:cxn ang="0">
                    <a:pos x="571" y="310"/>
                  </a:cxn>
                  <a:cxn ang="0">
                    <a:pos x="413" y="248"/>
                  </a:cxn>
                  <a:cxn ang="0">
                    <a:pos x="376" y="154"/>
                  </a:cxn>
                  <a:cxn ang="0">
                    <a:pos x="582" y="187"/>
                  </a:cxn>
                  <a:cxn ang="0">
                    <a:pos x="742" y="166"/>
                  </a:cxn>
                  <a:cxn ang="0">
                    <a:pos x="734" y="75"/>
                  </a:cxn>
                  <a:cxn ang="0">
                    <a:pos x="425" y="83"/>
                  </a:cxn>
                  <a:cxn ang="0">
                    <a:pos x="19" y="367"/>
                  </a:cxn>
                  <a:cxn ang="0">
                    <a:pos x="339" y="383"/>
                  </a:cxn>
                  <a:cxn ang="0">
                    <a:pos x="356" y="351"/>
                  </a:cxn>
                  <a:cxn ang="0">
                    <a:pos x="19" y="364"/>
                  </a:cxn>
                  <a:cxn ang="0">
                    <a:pos x="725" y="36"/>
                  </a:cxn>
                  <a:cxn ang="0">
                    <a:pos x="386" y="41"/>
                  </a:cxn>
                  <a:cxn ang="0">
                    <a:pos x="563" y="75"/>
                  </a:cxn>
                  <a:cxn ang="0">
                    <a:pos x="200" y="200"/>
                  </a:cxn>
                  <a:cxn ang="0">
                    <a:pos x="401" y="230"/>
                  </a:cxn>
                  <a:cxn ang="0">
                    <a:pos x="571" y="200"/>
                  </a:cxn>
                  <a:cxn ang="0">
                    <a:pos x="279" y="179"/>
                  </a:cxn>
                  <a:cxn ang="0">
                    <a:pos x="606" y="433"/>
                  </a:cxn>
                  <a:cxn ang="0">
                    <a:pos x="747" y="312"/>
                  </a:cxn>
                  <a:cxn ang="0">
                    <a:pos x="590" y="313"/>
                  </a:cxn>
                  <a:cxn ang="0">
                    <a:pos x="747" y="277"/>
                  </a:cxn>
                  <a:cxn ang="0">
                    <a:pos x="595" y="211"/>
                  </a:cxn>
                  <a:cxn ang="0">
                    <a:pos x="280" y="568"/>
                  </a:cxn>
                  <a:cxn ang="0">
                    <a:pos x="369" y="534"/>
                  </a:cxn>
                  <a:cxn ang="0">
                    <a:pos x="280" y="568"/>
                  </a:cxn>
                  <a:cxn ang="0">
                    <a:pos x="376" y="422"/>
                  </a:cxn>
                  <a:cxn ang="0">
                    <a:pos x="272" y="420"/>
                  </a:cxn>
                </a:cxnLst>
                <a:rect l="0" t="0" r="r" b="b"/>
                <a:pathLst>
                  <a:path w="766" h="631">
                    <a:moveTo>
                      <a:pt x="409" y="489"/>
                    </a:moveTo>
                    <a:cubicBezTo>
                      <a:pt x="409" y="523"/>
                      <a:pt x="409" y="555"/>
                      <a:pt x="409" y="588"/>
                    </a:cubicBezTo>
                    <a:cubicBezTo>
                      <a:pt x="413" y="588"/>
                      <a:pt x="416" y="588"/>
                      <a:pt x="419" y="588"/>
                    </a:cubicBezTo>
                    <a:cubicBezTo>
                      <a:pt x="447" y="586"/>
                      <a:pt x="476" y="584"/>
                      <a:pt x="504" y="580"/>
                    </a:cubicBezTo>
                    <a:cubicBezTo>
                      <a:pt x="523" y="578"/>
                      <a:pt x="542" y="574"/>
                      <a:pt x="560" y="567"/>
                    </a:cubicBezTo>
                    <a:cubicBezTo>
                      <a:pt x="560" y="567"/>
                      <a:pt x="561" y="567"/>
                      <a:pt x="562" y="566"/>
                    </a:cubicBezTo>
                    <a:cubicBezTo>
                      <a:pt x="569" y="564"/>
                      <a:pt x="572" y="560"/>
                      <a:pt x="572" y="552"/>
                    </a:cubicBezTo>
                    <a:cubicBezTo>
                      <a:pt x="571" y="523"/>
                      <a:pt x="571" y="494"/>
                      <a:pt x="571" y="465"/>
                    </a:cubicBezTo>
                    <a:cubicBezTo>
                      <a:pt x="571" y="464"/>
                      <a:pt x="571" y="462"/>
                      <a:pt x="571" y="460"/>
                    </a:cubicBezTo>
                    <a:cubicBezTo>
                      <a:pt x="519" y="481"/>
                      <a:pt x="464" y="484"/>
                      <a:pt x="409" y="487"/>
                    </a:cubicBezTo>
                    <a:cubicBezTo>
                      <a:pt x="409" y="480"/>
                      <a:pt x="409" y="475"/>
                      <a:pt x="409" y="468"/>
                    </a:cubicBezTo>
                    <a:cubicBezTo>
                      <a:pt x="412" y="468"/>
                      <a:pt x="414" y="468"/>
                      <a:pt x="416" y="468"/>
                    </a:cubicBezTo>
                    <a:cubicBezTo>
                      <a:pt x="458" y="466"/>
                      <a:pt x="500" y="462"/>
                      <a:pt x="541" y="451"/>
                    </a:cubicBezTo>
                    <a:cubicBezTo>
                      <a:pt x="550" y="449"/>
                      <a:pt x="558" y="445"/>
                      <a:pt x="566" y="441"/>
                    </a:cubicBezTo>
                    <a:cubicBezTo>
                      <a:pt x="570" y="440"/>
                      <a:pt x="571" y="436"/>
                      <a:pt x="571" y="431"/>
                    </a:cubicBezTo>
                    <a:cubicBezTo>
                      <a:pt x="571" y="402"/>
                      <a:pt x="571" y="373"/>
                      <a:pt x="571" y="345"/>
                    </a:cubicBezTo>
                    <a:cubicBezTo>
                      <a:pt x="571" y="343"/>
                      <a:pt x="571" y="341"/>
                      <a:pt x="571" y="339"/>
                    </a:cubicBezTo>
                    <a:cubicBezTo>
                      <a:pt x="546" y="351"/>
                      <a:pt x="519" y="356"/>
                      <a:pt x="491" y="359"/>
                    </a:cubicBezTo>
                    <a:cubicBezTo>
                      <a:pt x="464" y="363"/>
                      <a:pt x="437" y="364"/>
                      <a:pt x="409" y="367"/>
                    </a:cubicBezTo>
                    <a:cubicBezTo>
                      <a:pt x="409" y="368"/>
                      <a:pt x="409" y="370"/>
                      <a:pt x="409" y="372"/>
                    </a:cubicBezTo>
                    <a:cubicBezTo>
                      <a:pt x="409" y="399"/>
                      <a:pt x="409" y="427"/>
                      <a:pt x="409" y="454"/>
                    </a:cubicBezTo>
                    <a:cubicBezTo>
                      <a:pt x="409" y="461"/>
                      <a:pt x="407" y="467"/>
                      <a:pt x="401" y="470"/>
                    </a:cubicBezTo>
                    <a:cubicBezTo>
                      <a:pt x="393" y="475"/>
                      <a:pt x="384" y="479"/>
                      <a:pt x="375" y="483"/>
                    </a:cubicBezTo>
                    <a:cubicBezTo>
                      <a:pt x="353" y="490"/>
                      <a:pt x="330" y="493"/>
                      <a:pt x="307" y="496"/>
                    </a:cubicBezTo>
                    <a:cubicBezTo>
                      <a:pt x="268" y="500"/>
                      <a:pt x="229" y="502"/>
                      <a:pt x="190" y="501"/>
                    </a:cubicBezTo>
                    <a:cubicBezTo>
                      <a:pt x="143" y="500"/>
                      <a:pt x="96" y="498"/>
                      <a:pt x="50" y="487"/>
                    </a:cubicBezTo>
                    <a:cubicBezTo>
                      <a:pt x="39" y="485"/>
                      <a:pt x="28" y="480"/>
                      <a:pt x="17" y="476"/>
                    </a:cubicBezTo>
                    <a:cubicBezTo>
                      <a:pt x="14" y="475"/>
                      <a:pt x="11" y="472"/>
                      <a:pt x="8" y="470"/>
                    </a:cubicBezTo>
                    <a:cubicBezTo>
                      <a:pt x="3" y="466"/>
                      <a:pt x="0" y="461"/>
                      <a:pt x="0" y="454"/>
                    </a:cubicBezTo>
                    <a:cubicBezTo>
                      <a:pt x="1" y="426"/>
                      <a:pt x="0" y="397"/>
                      <a:pt x="0" y="369"/>
                    </a:cubicBezTo>
                    <a:cubicBezTo>
                      <a:pt x="0" y="360"/>
                      <a:pt x="4" y="353"/>
                      <a:pt x="11" y="348"/>
                    </a:cubicBezTo>
                    <a:cubicBezTo>
                      <a:pt x="24" y="339"/>
                      <a:pt x="38" y="335"/>
                      <a:pt x="52" y="332"/>
                    </a:cubicBezTo>
                    <a:cubicBezTo>
                      <a:pt x="81" y="325"/>
                      <a:pt x="111" y="322"/>
                      <a:pt x="140" y="320"/>
                    </a:cubicBezTo>
                    <a:cubicBezTo>
                      <a:pt x="153" y="320"/>
                      <a:pt x="165" y="319"/>
                      <a:pt x="178" y="319"/>
                    </a:cubicBezTo>
                    <a:cubicBezTo>
                      <a:pt x="182" y="319"/>
                      <a:pt x="181" y="316"/>
                      <a:pt x="181" y="313"/>
                    </a:cubicBezTo>
                    <a:cubicBezTo>
                      <a:pt x="181" y="277"/>
                      <a:pt x="182" y="241"/>
                      <a:pt x="181" y="205"/>
                    </a:cubicBezTo>
                    <a:cubicBezTo>
                      <a:pt x="181" y="196"/>
                      <a:pt x="185" y="189"/>
                      <a:pt x="192" y="185"/>
                    </a:cubicBezTo>
                    <a:cubicBezTo>
                      <a:pt x="204" y="176"/>
                      <a:pt x="217" y="172"/>
                      <a:pt x="231" y="169"/>
                    </a:cubicBezTo>
                    <a:cubicBezTo>
                      <a:pt x="259" y="162"/>
                      <a:pt x="288" y="159"/>
                      <a:pt x="316" y="157"/>
                    </a:cubicBezTo>
                    <a:cubicBezTo>
                      <a:pt x="329" y="156"/>
                      <a:pt x="341" y="156"/>
                      <a:pt x="353" y="155"/>
                    </a:cubicBezTo>
                    <a:cubicBezTo>
                      <a:pt x="358" y="155"/>
                      <a:pt x="357" y="153"/>
                      <a:pt x="357" y="150"/>
                    </a:cubicBezTo>
                    <a:cubicBezTo>
                      <a:pt x="357" y="117"/>
                      <a:pt x="358" y="84"/>
                      <a:pt x="357" y="51"/>
                    </a:cubicBezTo>
                    <a:cubicBezTo>
                      <a:pt x="357" y="42"/>
                      <a:pt x="361" y="35"/>
                      <a:pt x="368" y="30"/>
                    </a:cubicBezTo>
                    <a:cubicBezTo>
                      <a:pt x="381" y="22"/>
                      <a:pt x="394" y="18"/>
                      <a:pt x="408" y="14"/>
                    </a:cubicBezTo>
                    <a:cubicBezTo>
                      <a:pt x="437" y="8"/>
                      <a:pt x="466" y="4"/>
                      <a:pt x="496" y="3"/>
                    </a:cubicBezTo>
                    <a:cubicBezTo>
                      <a:pt x="521" y="1"/>
                      <a:pt x="545" y="0"/>
                      <a:pt x="570" y="0"/>
                    </a:cubicBezTo>
                    <a:cubicBezTo>
                      <a:pt x="617" y="1"/>
                      <a:pt x="664" y="3"/>
                      <a:pt x="711" y="13"/>
                    </a:cubicBezTo>
                    <a:cubicBezTo>
                      <a:pt x="723" y="16"/>
                      <a:pt x="734" y="21"/>
                      <a:pt x="746" y="25"/>
                    </a:cubicBezTo>
                    <a:cubicBezTo>
                      <a:pt x="751" y="27"/>
                      <a:pt x="755" y="30"/>
                      <a:pt x="759" y="33"/>
                    </a:cubicBezTo>
                    <a:cubicBezTo>
                      <a:pt x="764" y="37"/>
                      <a:pt x="766" y="42"/>
                      <a:pt x="766" y="49"/>
                    </a:cubicBezTo>
                    <a:cubicBezTo>
                      <a:pt x="766" y="167"/>
                      <a:pt x="766" y="286"/>
                      <a:pt x="766" y="404"/>
                    </a:cubicBezTo>
                    <a:cubicBezTo>
                      <a:pt x="766" y="412"/>
                      <a:pt x="762" y="418"/>
                      <a:pt x="756" y="422"/>
                    </a:cubicBezTo>
                    <a:cubicBezTo>
                      <a:pt x="746" y="430"/>
                      <a:pt x="733" y="434"/>
                      <a:pt x="721" y="437"/>
                    </a:cubicBezTo>
                    <a:cubicBezTo>
                      <a:pt x="696" y="444"/>
                      <a:pt x="670" y="447"/>
                      <a:pt x="645" y="449"/>
                    </a:cubicBezTo>
                    <a:cubicBezTo>
                      <a:pt x="628" y="450"/>
                      <a:pt x="611" y="451"/>
                      <a:pt x="595" y="452"/>
                    </a:cubicBezTo>
                    <a:cubicBezTo>
                      <a:pt x="593" y="452"/>
                      <a:pt x="592" y="452"/>
                      <a:pt x="590" y="453"/>
                    </a:cubicBezTo>
                    <a:cubicBezTo>
                      <a:pt x="590" y="455"/>
                      <a:pt x="590" y="457"/>
                      <a:pt x="590" y="459"/>
                    </a:cubicBezTo>
                    <a:cubicBezTo>
                      <a:pt x="590" y="491"/>
                      <a:pt x="590" y="523"/>
                      <a:pt x="590" y="555"/>
                    </a:cubicBezTo>
                    <a:cubicBezTo>
                      <a:pt x="590" y="566"/>
                      <a:pt x="586" y="573"/>
                      <a:pt x="577" y="579"/>
                    </a:cubicBezTo>
                    <a:cubicBezTo>
                      <a:pt x="565" y="586"/>
                      <a:pt x="552" y="590"/>
                      <a:pt x="539" y="593"/>
                    </a:cubicBezTo>
                    <a:cubicBezTo>
                      <a:pt x="511" y="600"/>
                      <a:pt x="482" y="603"/>
                      <a:pt x="454" y="604"/>
                    </a:cubicBezTo>
                    <a:cubicBezTo>
                      <a:pt x="440" y="605"/>
                      <a:pt x="426" y="606"/>
                      <a:pt x="413" y="607"/>
                    </a:cubicBezTo>
                    <a:cubicBezTo>
                      <a:pt x="412" y="607"/>
                      <a:pt x="411" y="607"/>
                      <a:pt x="409" y="607"/>
                    </a:cubicBezTo>
                    <a:cubicBezTo>
                      <a:pt x="409" y="601"/>
                      <a:pt x="409" y="596"/>
                      <a:pt x="409" y="590"/>
                    </a:cubicBezTo>
                    <a:cubicBezTo>
                      <a:pt x="393" y="609"/>
                      <a:pt x="370" y="613"/>
                      <a:pt x="348" y="618"/>
                    </a:cubicBezTo>
                    <a:cubicBezTo>
                      <a:pt x="314" y="625"/>
                      <a:pt x="280" y="627"/>
                      <a:pt x="246" y="629"/>
                    </a:cubicBezTo>
                    <a:cubicBezTo>
                      <a:pt x="196" y="631"/>
                      <a:pt x="146" y="629"/>
                      <a:pt x="96" y="623"/>
                    </a:cubicBezTo>
                    <a:cubicBezTo>
                      <a:pt x="72" y="621"/>
                      <a:pt x="47" y="617"/>
                      <a:pt x="24" y="607"/>
                    </a:cubicBezTo>
                    <a:cubicBezTo>
                      <a:pt x="20" y="606"/>
                      <a:pt x="17" y="604"/>
                      <a:pt x="14" y="603"/>
                    </a:cubicBezTo>
                    <a:cubicBezTo>
                      <a:pt x="5" y="597"/>
                      <a:pt x="0" y="591"/>
                      <a:pt x="0" y="579"/>
                    </a:cubicBezTo>
                    <a:cubicBezTo>
                      <a:pt x="1" y="549"/>
                      <a:pt x="0" y="520"/>
                      <a:pt x="0" y="490"/>
                    </a:cubicBezTo>
                    <a:cubicBezTo>
                      <a:pt x="3" y="492"/>
                      <a:pt x="5" y="494"/>
                      <a:pt x="7" y="495"/>
                    </a:cubicBezTo>
                    <a:cubicBezTo>
                      <a:pt x="19" y="504"/>
                      <a:pt x="34" y="508"/>
                      <a:pt x="49" y="511"/>
                    </a:cubicBezTo>
                    <a:cubicBezTo>
                      <a:pt x="80" y="519"/>
                      <a:pt x="113" y="523"/>
                      <a:pt x="145" y="524"/>
                    </a:cubicBezTo>
                    <a:cubicBezTo>
                      <a:pt x="173" y="525"/>
                      <a:pt x="202" y="526"/>
                      <a:pt x="230" y="525"/>
                    </a:cubicBezTo>
                    <a:cubicBezTo>
                      <a:pt x="276" y="525"/>
                      <a:pt x="322" y="521"/>
                      <a:pt x="367" y="510"/>
                    </a:cubicBezTo>
                    <a:cubicBezTo>
                      <a:pt x="382" y="506"/>
                      <a:pt x="397" y="501"/>
                      <a:pt x="409" y="489"/>
                    </a:cubicBezTo>
                    <a:close/>
                    <a:moveTo>
                      <a:pt x="200" y="225"/>
                    </a:moveTo>
                    <a:cubicBezTo>
                      <a:pt x="200" y="227"/>
                      <a:pt x="200" y="228"/>
                      <a:pt x="200" y="230"/>
                    </a:cubicBezTo>
                    <a:cubicBezTo>
                      <a:pt x="200" y="256"/>
                      <a:pt x="200" y="282"/>
                      <a:pt x="200" y="308"/>
                    </a:cubicBezTo>
                    <a:cubicBezTo>
                      <a:pt x="200" y="318"/>
                      <a:pt x="200" y="318"/>
                      <a:pt x="210" y="318"/>
                    </a:cubicBezTo>
                    <a:cubicBezTo>
                      <a:pt x="249" y="319"/>
                      <a:pt x="288" y="321"/>
                      <a:pt x="326" y="326"/>
                    </a:cubicBezTo>
                    <a:cubicBezTo>
                      <a:pt x="346" y="329"/>
                      <a:pt x="367" y="332"/>
                      <a:pt x="385" y="341"/>
                    </a:cubicBezTo>
                    <a:cubicBezTo>
                      <a:pt x="396" y="347"/>
                      <a:pt x="407" y="348"/>
                      <a:pt x="419" y="347"/>
                    </a:cubicBezTo>
                    <a:cubicBezTo>
                      <a:pt x="421" y="347"/>
                      <a:pt x="423" y="347"/>
                      <a:pt x="425" y="347"/>
                    </a:cubicBezTo>
                    <a:cubicBezTo>
                      <a:pt x="459" y="345"/>
                      <a:pt x="493" y="342"/>
                      <a:pt x="527" y="334"/>
                    </a:cubicBezTo>
                    <a:cubicBezTo>
                      <a:pt x="540" y="331"/>
                      <a:pt x="552" y="326"/>
                      <a:pt x="564" y="322"/>
                    </a:cubicBezTo>
                    <a:cubicBezTo>
                      <a:pt x="569" y="320"/>
                      <a:pt x="572" y="316"/>
                      <a:pt x="571" y="310"/>
                    </a:cubicBezTo>
                    <a:cubicBezTo>
                      <a:pt x="571" y="283"/>
                      <a:pt x="571" y="256"/>
                      <a:pt x="571" y="229"/>
                    </a:cubicBezTo>
                    <a:cubicBezTo>
                      <a:pt x="571" y="228"/>
                      <a:pt x="571" y="226"/>
                      <a:pt x="571" y="224"/>
                    </a:cubicBezTo>
                    <a:cubicBezTo>
                      <a:pt x="561" y="228"/>
                      <a:pt x="551" y="231"/>
                      <a:pt x="541" y="234"/>
                    </a:cubicBezTo>
                    <a:cubicBezTo>
                      <a:pt x="499" y="244"/>
                      <a:pt x="456" y="246"/>
                      <a:pt x="413" y="248"/>
                    </a:cubicBezTo>
                    <a:cubicBezTo>
                      <a:pt x="378" y="249"/>
                      <a:pt x="344" y="249"/>
                      <a:pt x="309" y="245"/>
                    </a:cubicBezTo>
                    <a:cubicBezTo>
                      <a:pt x="284" y="243"/>
                      <a:pt x="259" y="239"/>
                      <a:pt x="235" y="235"/>
                    </a:cubicBezTo>
                    <a:cubicBezTo>
                      <a:pt x="223" y="233"/>
                      <a:pt x="212" y="228"/>
                      <a:pt x="200" y="225"/>
                    </a:cubicBezTo>
                    <a:close/>
                    <a:moveTo>
                      <a:pt x="376" y="154"/>
                    </a:moveTo>
                    <a:cubicBezTo>
                      <a:pt x="377" y="154"/>
                      <a:pt x="378" y="154"/>
                      <a:pt x="379" y="154"/>
                    </a:cubicBezTo>
                    <a:cubicBezTo>
                      <a:pt x="409" y="156"/>
                      <a:pt x="439" y="156"/>
                      <a:pt x="469" y="158"/>
                    </a:cubicBezTo>
                    <a:cubicBezTo>
                      <a:pt x="495" y="160"/>
                      <a:pt x="521" y="164"/>
                      <a:pt x="547" y="171"/>
                    </a:cubicBezTo>
                    <a:cubicBezTo>
                      <a:pt x="559" y="174"/>
                      <a:pt x="573" y="177"/>
                      <a:pt x="582" y="187"/>
                    </a:cubicBezTo>
                    <a:cubicBezTo>
                      <a:pt x="587" y="193"/>
                      <a:pt x="593" y="193"/>
                      <a:pt x="600" y="192"/>
                    </a:cubicBezTo>
                    <a:cubicBezTo>
                      <a:pt x="601" y="192"/>
                      <a:pt x="603" y="192"/>
                      <a:pt x="605" y="192"/>
                    </a:cubicBezTo>
                    <a:cubicBezTo>
                      <a:pt x="637" y="191"/>
                      <a:pt x="669" y="187"/>
                      <a:pt x="700" y="180"/>
                    </a:cubicBezTo>
                    <a:cubicBezTo>
                      <a:pt x="715" y="177"/>
                      <a:pt x="729" y="174"/>
                      <a:pt x="742" y="166"/>
                    </a:cubicBezTo>
                    <a:cubicBezTo>
                      <a:pt x="746" y="164"/>
                      <a:pt x="747" y="162"/>
                      <a:pt x="747" y="158"/>
                    </a:cubicBezTo>
                    <a:cubicBezTo>
                      <a:pt x="747" y="130"/>
                      <a:pt x="747" y="102"/>
                      <a:pt x="747" y="75"/>
                    </a:cubicBezTo>
                    <a:cubicBezTo>
                      <a:pt x="747" y="73"/>
                      <a:pt x="747" y="72"/>
                      <a:pt x="747" y="70"/>
                    </a:cubicBezTo>
                    <a:cubicBezTo>
                      <a:pt x="742" y="71"/>
                      <a:pt x="738" y="73"/>
                      <a:pt x="734" y="75"/>
                    </a:cubicBezTo>
                    <a:cubicBezTo>
                      <a:pt x="730" y="76"/>
                      <a:pt x="725" y="77"/>
                      <a:pt x="721" y="78"/>
                    </a:cubicBezTo>
                    <a:cubicBezTo>
                      <a:pt x="679" y="89"/>
                      <a:pt x="637" y="92"/>
                      <a:pt x="594" y="93"/>
                    </a:cubicBezTo>
                    <a:cubicBezTo>
                      <a:pt x="561" y="94"/>
                      <a:pt x="529" y="93"/>
                      <a:pt x="496" y="91"/>
                    </a:cubicBezTo>
                    <a:cubicBezTo>
                      <a:pt x="472" y="90"/>
                      <a:pt x="449" y="87"/>
                      <a:pt x="425" y="83"/>
                    </a:cubicBezTo>
                    <a:cubicBezTo>
                      <a:pt x="409" y="81"/>
                      <a:pt x="392" y="76"/>
                      <a:pt x="376" y="69"/>
                    </a:cubicBezTo>
                    <a:cubicBezTo>
                      <a:pt x="376" y="98"/>
                      <a:pt x="376" y="126"/>
                      <a:pt x="376" y="154"/>
                    </a:cubicBezTo>
                    <a:close/>
                    <a:moveTo>
                      <a:pt x="19" y="364"/>
                    </a:moveTo>
                    <a:cubicBezTo>
                      <a:pt x="19" y="365"/>
                      <a:pt x="19" y="366"/>
                      <a:pt x="19" y="367"/>
                    </a:cubicBezTo>
                    <a:cubicBezTo>
                      <a:pt x="25" y="369"/>
                      <a:pt x="31" y="372"/>
                      <a:pt x="37" y="374"/>
                    </a:cubicBezTo>
                    <a:cubicBezTo>
                      <a:pt x="63" y="383"/>
                      <a:pt x="91" y="387"/>
                      <a:pt x="118" y="389"/>
                    </a:cubicBezTo>
                    <a:cubicBezTo>
                      <a:pt x="158" y="393"/>
                      <a:pt x="197" y="394"/>
                      <a:pt x="236" y="393"/>
                    </a:cubicBezTo>
                    <a:cubicBezTo>
                      <a:pt x="271" y="392"/>
                      <a:pt x="305" y="389"/>
                      <a:pt x="339" y="383"/>
                    </a:cubicBezTo>
                    <a:cubicBezTo>
                      <a:pt x="354" y="380"/>
                      <a:pt x="368" y="375"/>
                      <a:pt x="383" y="370"/>
                    </a:cubicBezTo>
                    <a:cubicBezTo>
                      <a:pt x="385" y="369"/>
                      <a:pt x="388" y="367"/>
                      <a:pt x="391" y="365"/>
                    </a:cubicBezTo>
                    <a:cubicBezTo>
                      <a:pt x="388" y="363"/>
                      <a:pt x="385" y="361"/>
                      <a:pt x="383" y="360"/>
                    </a:cubicBezTo>
                    <a:cubicBezTo>
                      <a:pt x="374" y="357"/>
                      <a:pt x="365" y="353"/>
                      <a:pt x="356" y="351"/>
                    </a:cubicBezTo>
                    <a:cubicBezTo>
                      <a:pt x="315" y="341"/>
                      <a:pt x="273" y="338"/>
                      <a:pt x="230" y="337"/>
                    </a:cubicBezTo>
                    <a:cubicBezTo>
                      <a:pt x="181" y="336"/>
                      <a:pt x="131" y="337"/>
                      <a:pt x="82" y="345"/>
                    </a:cubicBezTo>
                    <a:cubicBezTo>
                      <a:pt x="65" y="348"/>
                      <a:pt x="48" y="353"/>
                      <a:pt x="31" y="358"/>
                    </a:cubicBezTo>
                    <a:cubicBezTo>
                      <a:pt x="27" y="359"/>
                      <a:pt x="23" y="362"/>
                      <a:pt x="19" y="364"/>
                    </a:cubicBezTo>
                    <a:close/>
                    <a:moveTo>
                      <a:pt x="747" y="48"/>
                    </a:moveTo>
                    <a:cubicBezTo>
                      <a:pt x="747" y="48"/>
                      <a:pt x="747" y="47"/>
                      <a:pt x="747" y="46"/>
                    </a:cubicBezTo>
                    <a:cubicBezTo>
                      <a:pt x="745" y="45"/>
                      <a:pt x="743" y="43"/>
                      <a:pt x="740" y="42"/>
                    </a:cubicBezTo>
                    <a:cubicBezTo>
                      <a:pt x="735" y="40"/>
                      <a:pt x="730" y="38"/>
                      <a:pt x="725" y="36"/>
                    </a:cubicBezTo>
                    <a:cubicBezTo>
                      <a:pt x="700" y="29"/>
                      <a:pt x="675" y="25"/>
                      <a:pt x="650" y="23"/>
                    </a:cubicBezTo>
                    <a:cubicBezTo>
                      <a:pt x="608" y="19"/>
                      <a:pt x="567" y="18"/>
                      <a:pt x="526" y="20"/>
                    </a:cubicBezTo>
                    <a:cubicBezTo>
                      <a:pt x="494" y="21"/>
                      <a:pt x="463" y="23"/>
                      <a:pt x="433" y="29"/>
                    </a:cubicBezTo>
                    <a:cubicBezTo>
                      <a:pt x="417" y="32"/>
                      <a:pt x="401" y="37"/>
                      <a:pt x="386" y="41"/>
                    </a:cubicBezTo>
                    <a:cubicBezTo>
                      <a:pt x="382" y="42"/>
                      <a:pt x="379" y="45"/>
                      <a:pt x="375" y="47"/>
                    </a:cubicBezTo>
                    <a:cubicBezTo>
                      <a:pt x="380" y="50"/>
                      <a:pt x="383" y="52"/>
                      <a:pt x="386" y="53"/>
                    </a:cubicBezTo>
                    <a:cubicBezTo>
                      <a:pt x="399" y="57"/>
                      <a:pt x="411" y="61"/>
                      <a:pt x="424" y="64"/>
                    </a:cubicBezTo>
                    <a:cubicBezTo>
                      <a:pt x="470" y="73"/>
                      <a:pt x="517" y="75"/>
                      <a:pt x="563" y="75"/>
                    </a:cubicBezTo>
                    <a:cubicBezTo>
                      <a:pt x="601" y="76"/>
                      <a:pt x="639" y="74"/>
                      <a:pt x="677" y="68"/>
                    </a:cubicBezTo>
                    <a:cubicBezTo>
                      <a:pt x="696" y="65"/>
                      <a:pt x="716" y="62"/>
                      <a:pt x="734" y="55"/>
                    </a:cubicBezTo>
                    <a:cubicBezTo>
                      <a:pt x="739" y="53"/>
                      <a:pt x="743" y="51"/>
                      <a:pt x="747" y="48"/>
                    </a:cubicBezTo>
                    <a:close/>
                    <a:moveTo>
                      <a:pt x="200" y="200"/>
                    </a:moveTo>
                    <a:cubicBezTo>
                      <a:pt x="200" y="201"/>
                      <a:pt x="200" y="202"/>
                      <a:pt x="200" y="203"/>
                    </a:cubicBezTo>
                    <a:cubicBezTo>
                      <a:pt x="205" y="205"/>
                      <a:pt x="210" y="208"/>
                      <a:pt x="215" y="210"/>
                    </a:cubicBezTo>
                    <a:cubicBezTo>
                      <a:pt x="238" y="218"/>
                      <a:pt x="262" y="222"/>
                      <a:pt x="285" y="224"/>
                    </a:cubicBezTo>
                    <a:cubicBezTo>
                      <a:pt x="324" y="229"/>
                      <a:pt x="362" y="230"/>
                      <a:pt x="401" y="230"/>
                    </a:cubicBezTo>
                    <a:cubicBezTo>
                      <a:pt x="438" y="229"/>
                      <a:pt x="476" y="227"/>
                      <a:pt x="513" y="220"/>
                    </a:cubicBezTo>
                    <a:cubicBezTo>
                      <a:pt x="529" y="217"/>
                      <a:pt x="545" y="212"/>
                      <a:pt x="561" y="208"/>
                    </a:cubicBezTo>
                    <a:cubicBezTo>
                      <a:pt x="564" y="207"/>
                      <a:pt x="568" y="204"/>
                      <a:pt x="571" y="202"/>
                    </a:cubicBezTo>
                    <a:cubicBezTo>
                      <a:pt x="571" y="202"/>
                      <a:pt x="571" y="201"/>
                      <a:pt x="571" y="200"/>
                    </a:cubicBezTo>
                    <a:cubicBezTo>
                      <a:pt x="567" y="198"/>
                      <a:pt x="562" y="195"/>
                      <a:pt x="558" y="194"/>
                    </a:cubicBezTo>
                    <a:cubicBezTo>
                      <a:pt x="542" y="190"/>
                      <a:pt x="527" y="185"/>
                      <a:pt x="511" y="182"/>
                    </a:cubicBezTo>
                    <a:cubicBezTo>
                      <a:pt x="469" y="175"/>
                      <a:pt x="427" y="173"/>
                      <a:pt x="385" y="173"/>
                    </a:cubicBezTo>
                    <a:cubicBezTo>
                      <a:pt x="350" y="173"/>
                      <a:pt x="314" y="175"/>
                      <a:pt x="279" y="179"/>
                    </a:cubicBezTo>
                    <a:cubicBezTo>
                      <a:pt x="258" y="182"/>
                      <a:pt x="237" y="186"/>
                      <a:pt x="216" y="193"/>
                    </a:cubicBezTo>
                    <a:cubicBezTo>
                      <a:pt x="211" y="195"/>
                      <a:pt x="206" y="198"/>
                      <a:pt x="200" y="200"/>
                    </a:cubicBezTo>
                    <a:close/>
                    <a:moveTo>
                      <a:pt x="590" y="434"/>
                    </a:moveTo>
                    <a:cubicBezTo>
                      <a:pt x="596" y="434"/>
                      <a:pt x="601" y="433"/>
                      <a:pt x="606" y="433"/>
                    </a:cubicBezTo>
                    <a:cubicBezTo>
                      <a:pt x="638" y="432"/>
                      <a:pt x="671" y="429"/>
                      <a:pt x="702" y="422"/>
                    </a:cubicBezTo>
                    <a:cubicBezTo>
                      <a:pt x="716" y="419"/>
                      <a:pt x="728" y="415"/>
                      <a:pt x="741" y="410"/>
                    </a:cubicBezTo>
                    <a:cubicBezTo>
                      <a:pt x="746" y="409"/>
                      <a:pt x="747" y="406"/>
                      <a:pt x="747" y="400"/>
                    </a:cubicBezTo>
                    <a:cubicBezTo>
                      <a:pt x="747" y="371"/>
                      <a:pt x="747" y="341"/>
                      <a:pt x="747" y="312"/>
                    </a:cubicBezTo>
                    <a:cubicBezTo>
                      <a:pt x="747" y="310"/>
                      <a:pt x="747" y="308"/>
                      <a:pt x="747" y="306"/>
                    </a:cubicBezTo>
                    <a:cubicBezTo>
                      <a:pt x="697" y="327"/>
                      <a:pt x="643" y="329"/>
                      <a:pt x="590" y="332"/>
                    </a:cubicBezTo>
                    <a:cubicBezTo>
                      <a:pt x="590" y="366"/>
                      <a:pt x="590" y="399"/>
                      <a:pt x="590" y="434"/>
                    </a:cubicBezTo>
                    <a:close/>
                    <a:moveTo>
                      <a:pt x="590" y="313"/>
                    </a:moveTo>
                    <a:cubicBezTo>
                      <a:pt x="593" y="313"/>
                      <a:pt x="595" y="313"/>
                      <a:pt x="598" y="313"/>
                    </a:cubicBezTo>
                    <a:cubicBezTo>
                      <a:pt x="633" y="312"/>
                      <a:pt x="668" y="308"/>
                      <a:pt x="703" y="300"/>
                    </a:cubicBezTo>
                    <a:cubicBezTo>
                      <a:pt x="716" y="297"/>
                      <a:pt x="728" y="292"/>
                      <a:pt x="741" y="288"/>
                    </a:cubicBezTo>
                    <a:cubicBezTo>
                      <a:pt x="745" y="286"/>
                      <a:pt x="747" y="283"/>
                      <a:pt x="747" y="277"/>
                    </a:cubicBezTo>
                    <a:cubicBezTo>
                      <a:pt x="747" y="248"/>
                      <a:pt x="747" y="219"/>
                      <a:pt x="747" y="190"/>
                    </a:cubicBezTo>
                    <a:cubicBezTo>
                      <a:pt x="747" y="189"/>
                      <a:pt x="747" y="187"/>
                      <a:pt x="747" y="186"/>
                    </a:cubicBezTo>
                    <a:cubicBezTo>
                      <a:pt x="736" y="189"/>
                      <a:pt x="725" y="194"/>
                      <a:pt x="714" y="196"/>
                    </a:cubicBezTo>
                    <a:cubicBezTo>
                      <a:pt x="675" y="206"/>
                      <a:pt x="635" y="210"/>
                      <a:pt x="595" y="211"/>
                    </a:cubicBezTo>
                    <a:cubicBezTo>
                      <a:pt x="591" y="211"/>
                      <a:pt x="590" y="212"/>
                      <a:pt x="590" y="217"/>
                    </a:cubicBezTo>
                    <a:cubicBezTo>
                      <a:pt x="590" y="247"/>
                      <a:pt x="590" y="278"/>
                      <a:pt x="590" y="308"/>
                    </a:cubicBezTo>
                    <a:cubicBezTo>
                      <a:pt x="590" y="310"/>
                      <a:pt x="590" y="311"/>
                      <a:pt x="590" y="313"/>
                    </a:cubicBezTo>
                    <a:close/>
                    <a:moveTo>
                      <a:pt x="280" y="568"/>
                    </a:moveTo>
                    <a:cubicBezTo>
                      <a:pt x="290" y="567"/>
                      <a:pt x="303" y="566"/>
                      <a:pt x="317" y="564"/>
                    </a:cubicBezTo>
                    <a:cubicBezTo>
                      <a:pt x="337" y="562"/>
                      <a:pt x="357" y="559"/>
                      <a:pt x="375" y="552"/>
                    </a:cubicBezTo>
                    <a:cubicBezTo>
                      <a:pt x="382" y="549"/>
                      <a:pt x="384" y="544"/>
                      <a:pt x="382" y="539"/>
                    </a:cubicBezTo>
                    <a:cubicBezTo>
                      <a:pt x="380" y="534"/>
                      <a:pt x="375" y="532"/>
                      <a:pt x="369" y="534"/>
                    </a:cubicBezTo>
                    <a:cubicBezTo>
                      <a:pt x="357" y="537"/>
                      <a:pt x="344" y="541"/>
                      <a:pt x="332" y="543"/>
                    </a:cubicBezTo>
                    <a:cubicBezTo>
                      <a:pt x="313" y="546"/>
                      <a:pt x="294" y="547"/>
                      <a:pt x="276" y="549"/>
                    </a:cubicBezTo>
                    <a:cubicBezTo>
                      <a:pt x="269" y="550"/>
                      <a:pt x="265" y="552"/>
                      <a:pt x="264" y="557"/>
                    </a:cubicBezTo>
                    <a:cubicBezTo>
                      <a:pt x="262" y="564"/>
                      <a:pt x="268" y="568"/>
                      <a:pt x="280" y="568"/>
                    </a:cubicBezTo>
                    <a:close/>
                    <a:moveTo>
                      <a:pt x="277" y="439"/>
                    </a:moveTo>
                    <a:cubicBezTo>
                      <a:pt x="277" y="439"/>
                      <a:pt x="277" y="439"/>
                      <a:pt x="277" y="439"/>
                    </a:cubicBezTo>
                    <a:cubicBezTo>
                      <a:pt x="294" y="437"/>
                      <a:pt x="311" y="436"/>
                      <a:pt x="327" y="433"/>
                    </a:cubicBezTo>
                    <a:cubicBezTo>
                      <a:pt x="344" y="430"/>
                      <a:pt x="360" y="426"/>
                      <a:pt x="376" y="422"/>
                    </a:cubicBezTo>
                    <a:cubicBezTo>
                      <a:pt x="382" y="420"/>
                      <a:pt x="384" y="415"/>
                      <a:pt x="382" y="410"/>
                    </a:cubicBezTo>
                    <a:cubicBezTo>
                      <a:pt x="380" y="404"/>
                      <a:pt x="375" y="402"/>
                      <a:pt x="369" y="404"/>
                    </a:cubicBezTo>
                    <a:cubicBezTo>
                      <a:pt x="348" y="412"/>
                      <a:pt x="326" y="415"/>
                      <a:pt x="304" y="417"/>
                    </a:cubicBezTo>
                    <a:cubicBezTo>
                      <a:pt x="293" y="418"/>
                      <a:pt x="282" y="419"/>
                      <a:pt x="272" y="420"/>
                    </a:cubicBezTo>
                    <a:cubicBezTo>
                      <a:pt x="266" y="421"/>
                      <a:pt x="263" y="425"/>
                      <a:pt x="264" y="430"/>
                    </a:cubicBezTo>
                    <a:cubicBezTo>
                      <a:pt x="264" y="435"/>
                      <a:pt x="268" y="438"/>
                      <a:pt x="273" y="439"/>
                    </a:cubicBezTo>
                    <a:cubicBezTo>
                      <a:pt x="274" y="439"/>
                      <a:pt x="275" y="439"/>
                      <a:pt x="277" y="439"/>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sp>
          <p:nvSpPr>
            <p:cNvPr id="208" name="TextBox 207"/>
            <p:cNvSpPr txBox="1"/>
            <p:nvPr/>
          </p:nvSpPr>
          <p:spPr bwMode="gray">
            <a:xfrm>
              <a:off x="619009" y="3562873"/>
              <a:ext cx="1132003" cy="430887"/>
            </a:xfrm>
            <a:prstGeom prst="rect">
              <a:avLst/>
            </a:prstGeom>
            <a:noFill/>
          </p:spPr>
          <p:txBody>
            <a:bodyPr wrap="square" rtlCol="0">
              <a:spAutoFit/>
            </a:bodyPr>
            <a:lstStyle/>
            <a:p>
              <a:pPr algn="ctr"/>
              <a:r>
                <a:rPr lang="en-US" sz="1050" b="1" cap="all" dirty="0" smtClean="0">
                  <a:solidFill>
                    <a:srgbClr val="46575E"/>
                  </a:solidFill>
                </a:rPr>
                <a:t>Services Developer</a:t>
              </a:r>
            </a:p>
          </p:txBody>
        </p:sp>
        <p:grpSp>
          <p:nvGrpSpPr>
            <p:cNvPr id="24" name="Group 244"/>
            <p:cNvGrpSpPr>
              <a:grpSpLocks noChangeAspect="1"/>
            </p:cNvGrpSpPr>
            <p:nvPr/>
          </p:nvGrpSpPr>
          <p:grpSpPr bwMode="gray">
            <a:xfrm>
              <a:off x="786716" y="3098472"/>
              <a:ext cx="354696" cy="474462"/>
              <a:chOff x="4079" y="1632"/>
              <a:chExt cx="385" cy="515"/>
            </a:xfrm>
          </p:grpSpPr>
          <p:sp>
            <p:nvSpPr>
              <p:cNvPr id="229" name="Freeform 245"/>
              <p:cNvSpPr>
                <a:spLocks/>
              </p:cNvSpPr>
              <p:nvPr/>
            </p:nvSpPr>
            <p:spPr bwMode="gray">
              <a:xfrm>
                <a:off x="4079" y="1850"/>
                <a:ext cx="385" cy="297"/>
              </a:xfrm>
              <a:custGeom>
                <a:avLst/>
                <a:gdLst/>
                <a:ahLst/>
                <a:cxnLst>
                  <a:cxn ang="0">
                    <a:pos x="498" y="440"/>
                  </a:cxn>
                  <a:cxn ang="0">
                    <a:pos x="498" y="154"/>
                  </a:cxn>
                  <a:cxn ang="0">
                    <a:pos x="70" y="154"/>
                  </a:cxn>
                  <a:cxn ang="0">
                    <a:pos x="70" y="440"/>
                  </a:cxn>
                  <a:cxn ang="0">
                    <a:pos x="57" y="440"/>
                  </a:cxn>
                  <a:cxn ang="0">
                    <a:pos x="24" y="440"/>
                  </a:cxn>
                  <a:cxn ang="0">
                    <a:pos x="19" y="437"/>
                  </a:cxn>
                  <a:cxn ang="0">
                    <a:pos x="7" y="411"/>
                  </a:cxn>
                  <a:cxn ang="0">
                    <a:pos x="2" y="364"/>
                  </a:cxn>
                  <a:cxn ang="0">
                    <a:pos x="11" y="277"/>
                  </a:cxn>
                  <a:cxn ang="0">
                    <a:pos x="20" y="194"/>
                  </a:cxn>
                  <a:cxn ang="0">
                    <a:pos x="30" y="128"/>
                  </a:cxn>
                  <a:cxn ang="0">
                    <a:pos x="54" y="73"/>
                  </a:cxn>
                  <a:cxn ang="0">
                    <a:pos x="79" y="55"/>
                  </a:cxn>
                  <a:cxn ang="0">
                    <a:pos x="184" y="7"/>
                  </a:cxn>
                  <a:cxn ang="0">
                    <a:pos x="202" y="11"/>
                  </a:cxn>
                  <a:cxn ang="0">
                    <a:pos x="370" y="9"/>
                  </a:cxn>
                  <a:cxn ang="0">
                    <a:pos x="383" y="6"/>
                  </a:cxn>
                  <a:cxn ang="0">
                    <a:pos x="467" y="44"/>
                  </a:cxn>
                  <a:cxn ang="0">
                    <a:pos x="493" y="56"/>
                  </a:cxn>
                  <a:cxn ang="0">
                    <a:pos x="530" y="97"/>
                  </a:cxn>
                  <a:cxn ang="0">
                    <a:pos x="545" y="155"/>
                  </a:cxn>
                  <a:cxn ang="0">
                    <a:pos x="561" y="304"/>
                  </a:cxn>
                  <a:cxn ang="0">
                    <a:pos x="568" y="379"/>
                  </a:cxn>
                  <a:cxn ang="0">
                    <a:pos x="560" y="421"/>
                  </a:cxn>
                  <a:cxn ang="0">
                    <a:pos x="551" y="437"/>
                  </a:cxn>
                  <a:cxn ang="0">
                    <a:pos x="548" y="440"/>
                  </a:cxn>
                  <a:cxn ang="0">
                    <a:pos x="498" y="440"/>
                  </a:cxn>
                </a:cxnLst>
                <a:rect l="0" t="0" r="r" b="b"/>
                <a:pathLst>
                  <a:path w="570" h="440">
                    <a:moveTo>
                      <a:pt x="498" y="440"/>
                    </a:moveTo>
                    <a:cubicBezTo>
                      <a:pt x="498" y="344"/>
                      <a:pt x="498" y="250"/>
                      <a:pt x="498" y="154"/>
                    </a:cubicBezTo>
                    <a:cubicBezTo>
                      <a:pt x="355" y="154"/>
                      <a:pt x="213" y="154"/>
                      <a:pt x="70" y="154"/>
                    </a:cubicBezTo>
                    <a:cubicBezTo>
                      <a:pt x="70" y="249"/>
                      <a:pt x="70" y="345"/>
                      <a:pt x="70" y="440"/>
                    </a:cubicBezTo>
                    <a:cubicBezTo>
                      <a:pt x="65" y="440"/>
                      <a:pt x="61" y="440"/>
                      <a:pt x="57" y="440"/>
                    </a:cubicBezTo>
                    <a:cubicBezTo>
                      <a:pt x="46" y="440"/>
                      <a:pt x="35" y="440"/>
                      <a:pt x="24" y="440"/>
                    </a:cubicBezTo>
                    <a:cubicBezTo>
                      <a:pt x="21" y="440"/>
                      <a:pt x="20" y="439"/>
                      <a:pt x="19" y="437"/>
                    </a:cubicBezTo>
                    <a:cubicBezTo>
                      <a:pt x="15" y="428"/>
                      <a:pt x="11" y="420"/>
                      <a:pt x="7" y="411"/>
                    </a:cubicBezTo>
                    <a:cubicBezTo>
                      <a:pt x="0" y="396"/>
                      <a:pt x="0" y="380"/>
                      <a:pt x="2" y="364"/>
                    </a:cubicBezTo>
                    <a:cubicBezTo>
                      <a:pt x="5" y="335"/>
                      <a:pt x="8" y="306"/>
                      <a:pt x="11" y="277"/>
                    </a:cubicBezTo>
                    <a:cubicBezTo>
                      <a:pt x="14" y="249"/>
                      <a:pt x="17" y="221"/>
                      <a:pt x="20" y="194"/>
                    </a:cubicBezTo>
                    <a:cubicBezTo>
                      <a:pt x="23" y="172"/>
                      <a:pt x="26" y="150"/>
                      <a:pt x="30" y="128"/>
                    </a:cubicBezTo>
                    <a:cubicBezTo>
                      <a:pt x="33" y="108"/>
                      <a:pt x="40" y="89"/>
                      <a:pt x="54" y="73"/>
                    </a:cubicBezTo>
                    <a:cubicBezTo>
                      <a:pt x="61" y="65"/>
                      <a:pt x="69" y="59"/>
                      <a:pt x="79" y="55"/>
                    </a:cubicBezTo>
                    <a:cubicBezTo>
                      <a:pt x="114" y="39"/>
                      <a:pt x="149" y="23"/>
                      <a:pt x="184" y="7"/>
                    </a:cubicBezTo>
                    <a:cubicBezTo>
                      <a:pt x="196" y="1"/>
                      <a:pt x="194" y="0"/>
                      <a:pt x="202" y="11"/>
                    </a:cubicBezTo>
                    <a:cubicBezTo>
                      <a:pt x="244" y="66"/>
                      <a:pt x="330" y="64"/>
                      <a:pt x="370" y="9"/>
                    </a:cubicBezTo>
                    <a:cubicBezTo>
                      <a:pt x="375" y="2"/>
                      <a:pt x="375" y="2"/>
                      <a:pt x="383" y="6"/>
                    </a:cubicBezTo>
                    <a:cubicBezTo>
                      <a:pt x="411" y="19"/>
                      <a:pt x="439" y="31"/>
                      <a:pt x="467" y="44"/>
                    </a:cubicBezTo>
                    <a:cubicBezTo>
                      <a:pt x="476" y="48"/>
                      <a:pt x="485" y="52"/>
                      <a:pt x="493" y="56"/>
                    </a:cubicBezTo>
                    <a:cubicBezTo>
                      <a:pt x="512" y="65"/>
                      <a:pt x="523" y="79"/>
                      <a:pt x="530" y="97"/>
                    </a:cubicBezTo>
                    <a:cubicBezTo>
                      <a:pt x="538" y="116"/>
                      <a:pt x="542" y="135"/>
                      <a:pt x="545" y="155"/>
                    </a:cubicBezTo>
                    <a:cubicBezTo>
                      <a:pt x="550" y="204"/>
                      <a:pt x="556" y="254"/>
                      <a:pt x="561" y="304"/>
                    </a:cubicBezTo>
                    <a:cubicBezTo>
                      <a:pt x="564" y="329"/>
                      <a:pt x="566" y="354"/>
                      <a:pt x="568" y="379"/>
                    </a:cubicBezTo>
                    <a:cubicBezTo>
                      <a:pt x="570" y="393"/>
                      <a:pt x="567" y="408"/>
                      <a:pt x="560" y="421"/>
                    </a:cubicBezTo>
                    <a:cubicBezTo>
                      <a:pt x="557" y="426"/>
                      <a:pt x="554" y="432"/>
                      <a:pt x="551" y="437"/>
                    </a:cubicBezTo>
                    <a:cubicBezTo>
                      <a:pt x="550" y="439"/>
                      <a:pt x="549" y="440"/>
                      <a:pt x="548" y="440"/>
                    </a:cubicBezTo>
                    <a:cubicBezTo>
                      <a:pt x="531" y="440"/>
                      <a:pt x="515" y="440"/>
                      <a:pt x="498" y="44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30" name="Freeform 246"/>
              <p:cNvSpPr>
                <a:spLocks noEditPoints="1"/>
              </p:cNvSpPr>
              <p:nvPr/>
            </p:nvSpPr>
            <p:spPr bwMode="gray">
              <a:xfrm>
                <a:off x="4150" y="1978"/>
                <a:ext cx="241" cy="168"/>
              </a:xfrm>
              <a:custGeom>
                <a:avLst/>
                <a:gdLst/>
                <a:ahLst/>
                <a:cxnLst>
                  <a:cxn ang="0">
                    <a:pos x="0" y="249"/>
                  </a:cxn>
                  <a:cxn ang="0">
                    <a:pos x="0" y="0"/>
                  </a:cxn>
                  <a:cxn ang="0">
                    <a:pos x="357" y="0"/>
                  </a:cxn>
                  <a:cxn ang="0">
                    <a:pos x="357" y="249"/>
                  </a:cxn>
                  <a:cxn ang="0">
                    <a:pos x="0" y="249"/>
                  </a:cxn>
                  <a:cxn ang="0">
                    <a:pos x="91" y="70"/>
                  </a:cxn>
                  <a:cxn ang="0">
                    <a:pos x="91" y="85"/>
                  </a:cxn>
                  <a:cxn ang="0">
                    <a:pos x="102" y="100"/>
                  </a:cxn>
                  <a:cxn ang="0">
                    <a:pos x="133" y="107"/>
                  </a:cxn>
                  <a:cxn ang="0">
                    <a:pos x="227" y="107"/>
                  </a:cxn>
                  <a:cxn ang="0">
                    <a:pos x="260" y="99"/>
                  </a:cxn>
                  <a:cxn ang="0">
                    <a:pos x="268" y="86"/>
                  </a:cxn>
                  <a:cxn ang="0">
                    <a:pos x="268" y="55"/>
                  </a:cxn>
                  <a:cxn ang="0">
                    <a:pos x="260" y="43"/>
                  </a:cxn>
                  <a:cxn ang="0">
                    <a:pos x="233" y="35"/>
                  </a:cxn>
                  <a:cxn ang="0">
                    <a:pos x="126" y="35"/>
                  </a:cxn>
                  <a:cxn ang="0">
                    <a:pos x="99" y="43"/>
                  </a:cxn>
                  <a:cxn ang="0">
                    <a:pos x="91" y="55"/>
                  </a:cxn>
                  <a:cxn ang="0">
                    <a:pos x="91" y="70"/>
                  </a:cxn>
                  <a:cxn ang="0">
                    <a:pos x="91" y="105"/>
                  </a:cxn>
                  <a:cxn ang="0">
                    <a:pos x="91" y="140"/>
                  </a:cxn>
                  <a:cxn ang="0">
                    <a:pos x="102" y="156"/>
                  </a:cxn>
                  <a:cxn ang="0">
                    <a:pos x="132" y="163"/>
                  </a:cxn>
                  <a:cxn ang="0">
                    <a:pos x="227" y="163"/>
                  </a:cxn>
                  <a:cxn ang="0">
                    <a:pos x="261" y="154"/>
                  </a:cxn>
                  <a:cxn ang="0">
                    <a:pos x="268" y="143"/>
                  </a:cxn>
                  <a:cxn ang="0">
                    <a:pos x="268" y="110"/>
                  </a:cxn>
                  <a:cxn ang="0">
                    <a:pos x="268" y="105"/>
                  </a:cxn>
                  <a:cxn ang="0">
                    <a:pos x="233" y="117"/>
                  </a:cxn>
                  <a:cxn ang="0">
                    <a:pos x="151" y="119"/>
                  </a:cxn>
                  <a:cxn ang="0">
                    <a:pos x="91" y="105"/>
                  </a:cxn>
                  <a:cxn ang="0">
                    <a:pos x="91" y="161"/>
                  </a:cxn>
                  <a:cxn ang="0">
                    <a:pos x="91" y="198"/>
                  </a:cxn>
                  <a:cxn ang="0">
                    <a:pos x="99" y="210"/>
                  </a:cxn>
                  <a:cxn ang="0">
                    <a:pos x="119" y="216"/>
                  </a:cxn>
                  <a:cxn ang="0">
                    <a:pos x="236" y="217"/>
                  </a:cxn>
                  <a:cxn ang="0">
                    <a:pos x="260" y="210"/>
                  </a:cxn>
                  <a:cxn ang="0">
                    <a:pos x="268" y="198"/>
                  </a:cxn>
                  <a:cxn ang="0">
                    <a:pos x="268" y="172"/>
                  </a:cxn>
                  <a:cxn ang="0">
                    <a:pos x="268" y="161"/>
                  </a:cxn>
                  <a:cxn ang="0">
                    <a:pos x="252" y="168"/>
                  </a:cxn>
                  <a:cxn ang="0">
                    <a:pos x="228" y="173"/>
                  </a:cxn>
                  <a:cxn ang="0">
                    <a:pos x="139" y="174"/>
                  </a:cxn>
                  <a:cxn ang="0">
                    <a:pos x="91" y="161"/>
                  </a:cxn>
                </a:cxnLst>
                <a:rect l="0" t="0" r="r" b="b"/>
                <a:pathLst>
                  <a:path w="357" h="249">
                    <a:moveTo>
                      <a:pt x="0" y="249"/>
                    </a:moveTo>
                    <a:cubicBezTo>
                      <a:pt x="0" y="166"/>
                      <a:pt x="0" y="83"/>
                      <a:pt x="0" y="0"/>
                    </a:cubicBezTo>
                    <a:cubicBezTo>
                      <a:pt x="119" y="0"/>
                      <a:pt x="238" y="0"/>
                      <a:pt x="357" y="0"/>
                    </a:cubicBezTo>
                    <a:cubicBezTo>
                      <a:pt x="357" y="83"/>
                      <a:pt x="357" y="166"/>
                      <a:pt x="357" y="249"/>
                    </a:cubicBezTo>
                    <a:cubicBezTo>
                      <a:pt x="238" y="249"/>
                      <a:pt x="119" y="249"/>
                      <a:pt x="0" y="249"/>
                    </a:cubicBezTo>
                    <a:close/>
                    <a:moveTo>
                      <a:pt x="91" y="70"/>
                    </a:moveTo>
                    <a:cubicBezTo>
                      <a:pt x="91" y="75"/>
                      <a:pt x="92" y="80"/>
                      <a:pt x="91" y="85"/>
                    </a:cubicBezTo>
                    <a:cubicBezTo>
                      <a:pt x="90" y="93"/>
                      <a:pt x="94" y="98"/>
                      <a:pt x="102" y="100"/>
                    </a:cubicBezTo>
                    <a:cubicBezTo>
                      <a:pt x="112" y="103"/>
                      <a:pt x="122" y="106"/>
                      <a:pt x="133" y="107"/>
                    </a:cubicBezTo>
                    <a:cubicBezTo>
                      <a:pt x="164" y="111"/>
                      <a:pt x="195" y="111"/>
                      <a:pt x="227" y="107"/>
                    </a:cubicBezTo>
                    <a:cubicBezTo>
                      <a:pt x="238" y="105"/>
                      <a:pt x="249" y="102"/>
                      <a:pt x="260" y="99"/>
                    </a:cubicBezTo>
                    <a:cubicBezTo>
                      <a:pt x="266" y="97"/>
                      <a:pt x="268" y="92"/>
                      <a:pt x="268" y="86"/>
                    </a:cubicBezTo>
                    <a:cubicBezTo>
                      <a:pt x="268" y="76"/>
                      <a:pt x="268" y="65"/>
                      <a:pt x="268" y="55"/>
                    </a:cubicBezTo>
                    <a:cubicBezTo>
                      <a:pt x="268" y="49"/>
                      <a:pt x="266" y="44"/>
                      <a:pt x="260" y="43"/>
                    </a:cubicBezTo>
                    <a:cubicBezTo>
                      <a:pt x="251" y="40"/>
                      <a:pt x="242" y="37"/>
                      <a:pt x="233" y="35"/>
                    </a:cubicBezTo>
                    <a:cubicBezTo>
                      <a:pt x="198" y="30"/>
                      <a:pt x="162" y="30"/>
                      <a:pt x="126" y="35"/>
                    </a:cubicBezTo>
                    <a:cubicBezTo>
                      <a:pt x="117" y="37"/>
                      <a:pt x="108" y="40"/>
                      <a:pt x="99" y="43"/>
                    </a:cubicBezTo>
                    <a:cubicBezTo>
                      <a:pt x="94" y="44"/>
                      <a:pt x="91" y="49"/>
                      <a:pt x="91" y="55"/>
                    </a:cubicBezTo>
                    <a:cubicBezTo>
                      <a:pt x="92" y="60"/>
                      <a:pt x="91" y="65"/>
                      <a:pt x="91" y="70"/>
                    </a:cubicBezTo>
                    <a:close/>
                    <a:moveTo>
                      <a:pt x="91" y="105"/>
                    </a:moveTo>
                    <a:cubicBezTo>
                      <a:pt x="91" y="117"/>
                      <a:pt x="91" y="129"/>
                      <a:pt x="91" y="140"/>
                    </a:cubicBezTo>
                    <a:cubicBezTo>
                      <a:pt x="91" y="150"/>
                      <a:pt x="93" y="153"/>
                      <a:pt x="102" y="156"/>
                    </a:cubicBezTo>
                    <a:cubicBezTo>
                      <a:pt x="112" y="159"/>
                      <a:pt x="122" y="161"/>
                      <a:pt x="132" y="163"/>
                    </a:cubicBezTo>
                    <a:cubicBezTo>
                      <a:pt x="164" y="167"/>
                      <a:pt x="196" y="167"/>
                      <a:pt x="227" y="163"/>
                    </a:cubicBezTo>
                    <a:cubicBezTo>
                      <a:pt x="239" y="161"/>
                      <a:pt x="250" y="160"/>
                      <a:pt x="261" y="154"/>
                    </a:cubicBezTo>
                    <a:cubicBezTo>
                      <a:pt x="266" y="152"/>
                      <a:pt x="268" y="148"/>
                      <a:pt x="268" y="143"/>
                    </a:cubicBezTo>
                    <a:cubicBezTo>
                      <a:pt x="268" y="132"/>
                      <a:pt x="268" y="121"/>
                      <a:pt x="268" y="110"/>
                    </a:cubicBezTo>
                    <a:cubicBezTo>
                      <a:pt x="268" y="108"/>
                      <a:pt x="268" y="107"/>
                      <a:pt x="268" y="105"/>
                    </a:cubicBezTo>
                    <a:cubicBezTo>
                      <a:pt x="257" y="113"/>
                      <a:pt x="245" y="115"/>
                      <a:pt x="233" y="117"/>
                    </a:cubicBezTo>
                    <a:cubicBezTo>
                      <a:pt x="206" y="121"/>
                      <a:pt x="178" y="121"/>
                      <a:pt x="151" y="119"/>
                    </a:cubicBezTo>
                    <a:cubicBezTo>
                      <a:pt x="130" y="118"/>
                      <a:pt x="110" y="117"/>
                      <a:pt x="91" y="105"/>
                    </a:cubicBezTo>
                    <a:close/>
                    <a:moveTo>
                      <a:pt x="91" y="161"/>
                    </a:moveTo>
                    <a:cubicBezTo>
                      <a:pt x="91" y="174"/>
                      <a:pt x="92" y="186"/>
                      <a:pt x="91" y="198"/>
                    </a:cubicBezTo>
                    <a:cubicBezTo>
                      <a:pt x="91" y="204"/>
                      <a:pt x="94" y="208"/>
                      <a:pt x="99" y="210"/>
                    </a:cubicBezTo>
                    <a:cubicBezTo>
                      <a:pt x="105" y="213"/>
                      <a:pt x="112" y="215"/>
                      <a:pt x="119" y="216"/>
                    </a:cubicBezTo>
                    <a:cubicBezTo>
                      <a:pt x="158" y="223"/>
                      <a:pt x="197" y="223"/>
                      <a:pt x="236" y="217"/>
                    </a:cubicBezTo>
                    <a:cubicBezTo>
                      <a:pt x="244" y="216"/>
                      <a:pt x="252" y="213"/>
                      <a:pt x="260" y="210"/>
                    </a:cubicBezTo>
                    <a:cubicBezTo>
                      <a:pt x="266" y="208"/>
                      <a:pt x="268" y="204"/>
                      <a:pt x="268" y="198"/>
                    </a:cubicBezTo>
                    <a:cubicBezTo>
                      <a:pt x="268" y="189"/>
                      <a:pt x="268" y="180"/>
                      <a:pt x="268" y="172"/>
                    </a:cubicBezTo>
                    <a:cubicBezTo>
                      <a:pt x="268" y="168"/>
                      <a:pt x="268" y="165"/>
                      <a:pt x="268" y="161"/>
                    </a:cubicBezTo>
                    <a:cubicBezTo>
                      <a:pt x="262" y="164"/>
                      <a:pt x="257" y="167"/>
                      <a:pt x="252" y="168"/>
                    </a:cubicBezTo>
                    <a:cubicBezTo>
                      <a:pt x="244" y="170"/>
                      <a:pt x="236" y="172"/>
                      <a:pt x="228" y="173"/>
                    </a:cubicBezTo>
                    <a:cubicBezTo>
                      <a:pt x="198" y="177"/>
                      <a:pt x="169" y="177"/>
                      <a:pt x="139" y="174"/>
                    </a:cubicBezTo>
                    <a:cubicBezTo>
                      <a:pt x="123" y="172"/>
                      <a:pt x="106" y="171"/>
                      <a:pt x="91" y="161"/>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31" name="Freeform 247"/>
              <p:cNvSpPr>
                <a:spLocks/>
              </p:cNvSpPr>
              <p:nvPr/>
            </p:nvSpPr>
            <p:spPr bwMode="gray">
              <a:xfrm>
                <a:off x="4182" y="1632"/>
                <a:ext cx="177" cy="205"/>
              </a:xfrm>
              <a:custGeom>
                <a:avLst/>
                <a:gdLst/>
                <a:ahLst/>
                <a:cxnLst>
                  <a:cxn ang="0">
                    <a:pos x="165" y="303"/>
                  </a:cxn>
                  <a:cxn ang="0">
                    <a:pos x="205" y="231"/>
                  </a:cxn>
                  <a:cxn ang="0">
                    <a:pos x="210" y="165"/>
                  </a:cxn>
                  <a:cxn ang="0">
                    <a:pos x="205" y="160"/>
                  </a:cxn>
                  <a:cxn ang="0">
                    <a:pos x="84" y="100"/>
                  </a:cxn>
                  <a:cxn ang="0">
                    <a:pos x="75" y="98"/>
                  </a:cxn>
                  <a:cxn ang="0">
                    <a:pos x="62" y="112"/>
                  </a:cxn>
                  <a:cxn ang="0">
                    <a:pos x="52" y="154"/>
                  </a:cxn>
                  <a:cxn ang="0">
                    <a:pos x="64" y="251"/>
                  </a:cxn>
                  <a:cxn ang="0">
                    <a:pos x="100" y="303"/>
                  </a:cxn>
                  <a:cxn ang="0">
                    <a:pos x="78" y="301"/>
                  </a:cxn>
                  <a:cxn ang="0">
                    <a:pos x="25" y="292"/>
                  </a:cxn>
                  <a:cxn ang="0">
                    <a:pos x="1" y="261"/>
                  </a:cxn>
                  <a:cxn ang="0">
                    <a:pos x="7" y="181"/>
                  </a:cxn>
                  <a:cxn ang="0">
                    <a:pos x="26" y="91"/>
                  </a:cxn>
                  <a:cxn ang="0">
                    <a:pos x="71" y="21"/>
                  </a:cxn>
                  <a:cxn ang="0">
                    <a:pos x="135" y="0"/>
                  </a:cxn>
                  <a:cxn ang="0">
                    <a:pos x="138" y="0"/>
                  </a:cxn>
                  <a:cxn ang="0">
                    <a:pos x="138" y="13"/>
                  </a:cxn>
                  <a:cxn ang="0">
                    <a:pos x="144" y="19"/>
                  </a:cxn>
                  <a:cxn ang="0">
                    <a:pos x="164" y="22"/>
                  </a:cxn>
                  <a:cxn ang="0">
                    <a:pos x="225" y="69"/>
                  </a:cxn>
                  <a:cxn ang="0">
                    <a:pos x="245" y="126"/>
                  </a:cxn>
                  <a:cxn ang="0">
                    <a:pos x="262" y="255"/>
                  </a:cxn>
                  <a:cxn ang="0">
                    <a:pos x="259" y="274"/>
                  </a:cxn>
                  <a:cxn ang="0">
                    <a:pos x="241" y="291"/>
                  </a:cxn>
                  <a:cxn ang="0">
                    <a:pos x="165" y="303"/>
                  </a:cxn>
                </a:cxnLst>
                <a:rect l="0" t="0" r="r" b="b"/>
                <a:pathLst>
                  <a:path w="262" h="303">
                    <a:moveTo>
                      <a:pt x="165" y="303"/>
                    </a:moveTo>
                    <a:cubicBezTo>
                      <a:pt x="191" y="285"/>
                      <a:pt x="200" y="259"/>
                      <a:pt x="205" y="231"/>
                    </a:cubicBezTo>
                    <a:cubicBezTo>
                      <a:pt x="210" y="209"/>
                      <a:pt x="211" y="187"/>
                      <a:pt x="210" y="165"/>
                    </a:cubicBezTo>
                    <a:cubicBezTo>
                      <a:pt x="210" y="162"/>
                      <a:pt x="209" y="160"/>
                      <a:pt x="205" y="160"/>
                    </a:cubicBezTo>
                    <a:cubicBezTo>
                      <a:pt x="155" y="158"/>
                      <a:pt x="115" y="137"/>
                      <a:pt x="84" y="100"/>
                    </a:cubicBezTo>
                    <a:cubicBezTo>
                      <a:pt x="81" y="96"/>
                      <a:pt x="79" y="96"/>
                      <a:pt x="75" y="98"/>
                    </a:cubicBezTo>
                    <a:cubicBezTo>
                      <a:pt x="69" y="101"/>
                      <a:pt x="65" y="106"/>
                      <a:pt x="62" y="112"/>
                    </a:cubicBezTo>
                    <a:cubicBezTo>
                      <a:pt x="55" y="125"/>
                      <a:pt x="52" y="139"/>
                      <a:pt x="52" y="154"/>
                    </a:cubicBezTo>
                    <a:cubicBezTo>
                      <a:pt x="51" y="187"/>
                      <a:pt x="54" y="219"/>
                      <a:pt x="64" y="251"/>
                    </a:cubicBezTo>
                    <a:cubicBezTo>
                      <a:pt x="72" y="274"/>
                      <a:pt x="78" y="283"/>
                      <a:pt x="100" y="303"/>
                    </a:cubicBezTo>
                    <a:cubicBezTo>
                      <a:pt x="92" y="303"/>
                      <a:pt x="85" y="302"/>
                      <a:pt x="78" y="301"/>
                    </a:cubicBezTo>
                    <a:cubicBezTo>
                      <a:pt x="60" y="298"/>
                      <a:pt x="42" y="295"/>
                      <a:pt x="25" y="292"/>
                    </a:cubicBezTo>
                    <a:cubicBezTo>
                      <a:pt x="9" y="288"/>
                      <a:pt x="0" y="276"/>
                      <a:pt x="1" y="261"/>
                    </a:cubicBezTo>
                    <a:cubicBezTo>
                      <a:pt x="2" y="234"/>
                      <a:pt x="4" y="207"/>
                      <a:pt x="7" y="181"/>
                    </a:cubicBezTo>
                    <a:cubicBezTo>
                      <a:pt x="11" y="150"/>
                      <a:pt x="17" y="120"/>
                      <a:pt x="26" y="91"/>
                    </a:cubicBezTo>
                    <a:cubicBezTo>
                      <a:pt x="34" y="63"/>
                      <a:pt x="48" y="38"/>
                      <a:pt x="71" y="21"/>
                    </a:cubicBezTo>
                    <a:cubicBezTo>
                      <a:pt x="90" y="6"/>
                      <a:pt x="112" y="1"/>
                      <a:pt x="135" y="0"/>
                    </a:cubicBezTo>
                    <a:cubicBezTo>
                      <a:pt x="136" y="0"/>
                      <a:pt x="137" y="0"/>
                      <a:pt x="138" y="0"/>
                    </a:cubicBezTo>
                    <a:cubicBezTo>
                      <a:pt x="138" y="5"/>
                      <a:pt x="138" y="9"/>
                      <a:pt x="138" y="13"/>
                    </a:cubicBezTo>
                    <a:cubicBezTo>
                      <a:pt x="138" y="17"/>
                      <a:pt x="140" y="19"/>
                      <a:pt x="144" y="19"/>
                    </a:cubicBezTo>
                    <a:cubicBezTo>
                      <a:pt x="151" y="20"/>
                      <a:pt x="158" y="20"/>
                      <a:pt x="164" y="22"/>
                    </a:cubicBezTo>
                    <a:cubicBezTo>
                      <a:pt x="192" y="28"/>
                      <a:pt x="211" y="45"/>
                      <a:pt x="225" y="69"/>
                    </a:cubicBezTo>
                    <a:cubicBezTo>
                      <a:pt x="236" y="87"/>
                      <a:pt x="240" y="107"/>
                      <a:pt x="245" y="126"/>
                    </a:cubicBezTo>
                    <a:cubicBezTo>
                      <a:pt x="255" y="169"/>
                      <a:pt x="260" y="212"/>
                      <a:pt x="262" y="255"/>
                    </a:cubicBezTo>
                    <a:cubicBezTo>
                      <a:pt x="262" y="261"/>
                      <a:pt x="261" y="268"/>
                      <a:pt x="259" y="274"/>
                    </a:cubicBezTo>
                    <a:cubicBezTo>
                      <a:pt x="256" y="283"/>
                      <a:pt x="250" y="288"/>
                      <a:pt x="241" y="291"/>
                    </a:cubicBezTo>
                    <a:cubicBezTo>
                      <a:pt x="228" y="296"/>
                      <a:pt x="180" y="303"/>
                      <a:pt x="165" y="303"/>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32" name="Freeform 248"/>
              <p:cNvSpPr>
                <a:spLocks noEditPoints="1"/>
              </p:cNvSpPr>
              <p:nvPr/>
            </p:nvSpPr>
            <p:spPr bwMode="gray">
              <a:xfrm>
                <a:off x="4210" y="1998"/>
                <a:ext cx="121" cy="55"/>
              </a:xfrm>
              <a:custGeom>
                <a:avLst/>
                <a:gdLst/>
                <a:ahLst/>
                <a:cxnLst>
                  <a:cxn ang="0">
                    <a:pos x="1" y="40"/>
                  </a:cxn>
                  <a:cxn ang="0">
                    <a:pos x="1" y="25"/>
                  </a:cxn>
                  <a:cxn ang="0">
                    <a:pos x="9" y="13"/>
                  </a:cxn>
                  <a:cxn ang="0">
                    <a:pos x="36" y="5"/>
                  </a:cxn>
                  <a:cxn ang="0">
                    <a:pos x="143" y="5"/>
                  </a:cxn>
                  <a:cxn ang="0">
                    <a:pos x="170" y="13"/>
                  </a:cxn>
                  <a:cxn ang="0">
                    <a:pos x="178" y="25"/>
                  </a:cxn>
                  <a:cxn ang="0">
                    <a:pos x="178" y="56"/>
                  </a:cxn>
                  <a:cxn ang="0">
                    <a:pos x="170" y="69"/>
                  </a:cxn>
                  <a:cxn ang="0">
                    <a:pos x="137" y="77"/>
                  </a:cxn>
                  <a:cxn ang="0">
                    <a:pos x="43" y="77"/>
                  </a:cxn>
                  <a:cxn ang="0">
                    <a:pos x="12" y="70"/>
                  </a:cxn>
                  <a:cxn ang="0">
                    <a:pos x="1" y="55"/>
                  </a:cxn>
                  <a:cxn ang="0">
                    <a:pos x="1" y="40"/>
                  </a:cxn>
                  <a:cxn ang="0">
                    <a:pos x="169" y="22"/>
                  </a:cxn>
                  <a:cxn ang="0">
                    <a:pos x="169" y="20"/>
                  </a:cxn>
                  <a:cxn ang="0">
                    <a:pos x="152" y="15"/>
                  </a:cxn>
                  <a:cxn ang="0">
                    <a:pos x="75" y="10"/>
                  </a:cxn>
                  <a:cxn ang="0">
                    <a:pos x="20" y="17"/>
                  </a:cxn>
                  <a:cxn ang="0">
                    <a:pos x="10" y="21"/>
                  </a:cxn>
                  <a:cxn ang="0">
                    <a:pos x="10" y="22"/>
                  </a:cxn>
                  <a:cxn ang="0">
                    <a:pos x="16" y="25"/>
                  </a:cxn>
                  <a:cxn ang="0">
                    <a:pos x="31" y="29"/>
                  </a:cxn>
                  <a:cxn ang="0">
                    <a:pos x="144" y="30"/>
                  </a:cxn>
                  <a:cxn ang="0">
                    <a:pos x="169" y="22"/>
                  </a:cxn>
                  <a:cxn ang="0">
                    <a:pos x="122" y="53"/>
                  </a:cxn>
                  <a:cxn ang="0">
                    <a:pos x="123" y="54"/>
                  </a:cxn>
                  <a:cxn ang="0">
                    <a:pos x="162" y="47"/>
                  </a:cxn>
                  <a:cxn ang="0">
                    <a:pos x="166" y="41"/>
                  </a:cxn>
                  <a:cxn ang="0">
                    <a:pos x="159" y="39"/>
                  </a:cxn>
                  <a:cxn ang="0">
                    <a:pos x="143" y="43"/>
                  </a:cxn>
                  <a:cxn ang="0">
                    <a:pos x="119" y="45"/>
                  </a:cxn>
                  <a:cxn ang="0">
                    <a:pos x="115" y="49"/>
                  </a:cxn>
                  <a:cxn ang="0">
                    <a:pos x="120" y="53"/>
                  </a:cxn>
                  <a:cxn ang="0">
                    <a:pos x="122" y="53"/>
                  </a:cxn>
                </a:cxnLst>
                <a:rect l="0" t="0" r="r" b="b"/>
                <a:pathLst>
                  <a:path w="178" h="81">
                    <a:moveTo>
                      <a:pt x="1" y="40"/>
                    </a:moveTo>
                    <a:cubicBezTo>
                      <a:pt x="1" y="35"/>
                      <a:pt x="2" y="30"/>
                      <a:pt x="1" y="25"/>
                    </a:cubicBezTo>
                    <a:cubicBezTo>
                      <a:pt x="1" y="19"/>
                      <a:pt x="4" y="14"/>
                      <a:pt x="9" y="13"/>
                    </a:cubicBezTo>
                    <a:cubicBezTo>
                      <a:pt x="18" y="10"/>
                      <a:pt x="27" y="7"/>
                      <a:pt x="36" y="5"/>
                    </a:cubicBezTo>
                    <a:cubicBezTo>
                      <a:pt x="72" y="0"/>
                      <a:pt x="108" y="0"/>
                      <a:pt x="143" y="5"/>
                    </a:cubicBezTo>
                    <a:cubicBezTo>
                      <a:pt x="152" y="7"/>
                      <a:pt x="161" y="10"/>
                      <a:pt x="170" y="13"/>
                    </a:cubicBezTo>
                    <a:cubicBezTo>
                      <a:pt x="176" y="14"/>
                      <a:pt x="178" y="19"/>
                      <a:pt x="178" y="25"/>
                    </a:cubicBezTo>
                    <a:cubicBezTo>
                      <a:pt x="178" y="35"/>
                      <a:pt x="178" y="46"/>
                      <a:pt x="178" y="56"/>
                    </a:cubicBezTo>
                    <a:cubicBezTo>
                      <a:pt x="178" y="62"/>
                      <a:pt x="176" y="67"/>
                      <a:pt x="170" y="69"/>
                    </a:cubicBezTo>
                    <a:cubicBezTo>
                      <a:pt x="159" y="72"/>
                      <a:pt x="148" y="75"/>
                      <a:pt x="137" y="77"/>
                    </a:cubicBezTo>
                    <a:cubicBezTo>
                      <a:pt x="105" y="81"/>
                      <a:pt x="74" y="81"/>
                      <a:pt x="43" y="77"/>
                    </a:cubicBezTo>
                    <a:cubicBezTo>
                      <a:pt x="32" y="76"/>
                      <a:pt x="22" y="73"/>
                      <a:pt x="12" y="70"/>
                    </a:cubicBezTo>
                    <a:cubicBezTo>
                      <a:pt x="4" y="68"/>
                      <a:pt x="0" y="63"/>
                      <a:pt x="1" y="55"/>
                    </a:cubicBezTo>
                    <a:cubicBezTo>
                      <a:pt x="2" y="50"/>
                      <a:pt x="1" y="45"/>
                      <a:pt x="1" y="40"/>
                    </a:cubicBezTo>
                    <a:close/>
                    <a:moveTo>
                      <a:pt x="169" y="22"/>
                    </a:moveTo>
                    <a:cubicBezTo>
                      <a:pt x="169" y="21"/>
                      <a:pt x="169" y="21"/>
                      <a:pt x="169" y="20"/>
                    </a:cubicBezTo>
                    <a:cubicBezTo>
                      <a:pt x="163" y="18"/>
                      <a:pt x="158" y="16"/>
                      <a:pt x="152" y="15"/>
                    </a:cubicBezTo>
                    <a:cubicBezTo>
                      <a:pt x="127" y="9"/>
                      <a:pt x="101" y="9"/>
                      <a:pt x="75" y="10"/>
                    </a:cubicBezTo>
                    <a:cubicBezTo>
                      <a:pt x="57" y="10"/>
                      <a:pt x="38" y="12"/>
                      <a:pt x="20" y="17"/>
                    </a:cubicBezTo>
                    <a:cubicBezTo>
                      <a:pt x="17" y="18"/>
                      <a:pt x="13" y="19"/>
                      <a:pt x="10" y="21"/>
                    </a:cubicBezTo>
                    <a:cubicBezTo>
                      <a:pt x="10" y="21"/>
                      <a:pt x="10" y="22"/>
                      <a:pt x="10" y="22"/>
                    </a:cubicBezTo>
                    <a:cubicBezTo>
                      <a:pt x="12" y="23"/>
                      <a:pt x="14" y="24"/>
                      <a:pt x="16" y="25"/>
                    </a:cubicBezTo>
                    <a:cubicBezTo>
                      <a:pt x="21" y="26"/>
                      <a:pt x="25" y="28"/>
                      <a:pt x="31" y="29"/>
                    </a:cubicBezTo>
                    <a:cubicBezTo>
                      <a:pt x="68" y="35"/>
                      <a:pt x="106" y="35"/>
                      <a:pt x="144" y="30"/>
                    </a:cubicBezTo>
                    <a:cubicBezTo>
                      <a:pt x="153" y="28"/>
                      <a:pt x="161" y="27"/>
                      <a:pt x="169" y="22"/>
                    </a:cubicBezTo>
                    <a:close/>
                    <a:moveTo>
                      <a:pt x="122" y="53"/>
                    </a:moveTo>
                    <a:cubicBezTo>
                      <a:pt x="122" y="53"/>
                      <a:pt x="123" y="54"/>
                      <a:pt x="123" y="54"/>
                    </a:cubicBezTo>
                    <a:cubicBezTo>
                      <a:pt x="136" y="52"/>
                      <a:pt x="149" y="49"/>
                      <a:pt x="162" y="47"/>
                    </a:cubicBezTo>
                    <a:cubicBezTo>
                      <a:pt x="164" y="46"/>
                      <a:pt x="167" y="44"/>
                      <a:pt x="166" y="41"/>
                    </a:cubicBezTo>
                    <a:cubicBezTo>
                      <a:pt x="165" y="37"/>
                      <a:pt x="162" y="38"/>
                      <a:pt x="159" y="39"/>
                    </a:cubicBezTo>
                    <a:cubicBezTo>
                      <a:pt x="154" y="40"/>
                      <a:pt x="148" y="42"/>
                      <a:pt x="143" y="43"/>
                    </a:cubicBezTo>
                    <a:cubicBezTo>
                      <a:pt x="135" y="44"/>
                      <a:pt x="127" y="44"/>
                      <a:pt x="119" y="45"/>
                    </a:cubicBezTo>
                    <a:cubicBezTo>
                      <a:pt x="118" y="46"/>
                      <a:pt x="116" y="48"/>
                      <a:pt x="115" y="49"/>
                    </a:cubicBezTo>
                    <a:cubicBezTo>
                      <a:pt x="117" y="50"/>
                      <a:pt x="118" y="52"/>
                      <a:pt x="120" y="53"/>
                    </a:cubicBezTo>
                    <a:cubicBezTo>
                      <a:pt x="120" y="53"/>
                      <a:pt x="121" y="53"/>
                      <a:pt x="122" y="5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33" name="Freeform 249"/>
              <p:cNvSpPr>
                <a:spLocks noEditPoints="1"/>
              </p:cNvSpPr>
              <p:nvPr/>
            </p:nvSpPr>
            <p:spPr bwMode="gray">
              <a:xfrm>
                <a:off x="4211" y="2049"/>
                <a:ext cx="120" cy="42"/>
              </a:xfrm>
              <a:custGeom>
                <a:avLst/>
                <a:gdLst/>
                <a:ahLst/>
                <a:cxnLst>
                  <a:cxn ang="0">
                    <a:pos x="0" y="0"/>
                  </a:cxn>
                  <a:cxn ang="0">
                    <a:pos x="60" y="14"/>
                  </a:cxn>
                  <a:cxn ang="0">
                    <a:pos x="142" y="12"/>
                  </a:cxn>
                  <a:cxn ang="0">
                    <a:pos x="177" y="0"/>
                  </a:cxn>
                  <a:cxn ang="0">
                    <a:pos x="177" y="5"/>
                  </a:cxn>
                  <a:cxn ang="0">
                    <a:pos x="177" y="38"/>
                  </a:cxn>
                  <a:cxn ang="0">
                    <a:pos x="170" y="49"/>
                  </a:cxn>
                  <a:cxn ang="0">
                    <a:pos x="136" y="58"/>
                  </a:cxn>
                  <a:cxn ang="0">
                    <a:pos x="41" y="58"/>
                  </a:cxn>
                  <a:cxn ang="0">
                    <a:pos x="11" y="51"/>
                  </a:cxn>
                  <a:cxn ang="0">
                    <a:pos x="0" y="35"/>
                  </a:cxn>
                  <a:cxn ang="0">
                    <a:pos x="0" y="0"/>
                  </a:cxn>
                  <a:cxn ang="0">
                    <a:pos x="123" y="34"/>
                  </a:cxn>
                  <a:cxn ang="0">
                    <a:pos x="135" y="33"/>
                  </a:cxn>
                  <a:cxn ang="0">
                    <a:pos x="162" y="27"/>
                  </a:cxn>
                  <a:cxn ang="0">
                    <a:pos x="165" y="22"/>
                  </a:cxn>
                  <a:cxn ang="0">
                    <a:pos x="160" y="19"/>
                  </a:cxn>
                  <a:cxn ang="0">
                    <a:pos x="121" y="26"/>
                  </a:cxn>
                  <a:cxn ang="0">
                    <a:pos x="114" y="30"/>
                  </a:cxn>
                  <a:cxn ang="0">
                    <a:pos x="123" y="34"/>
                  </a:cxn>
                </a:cxnLst>
                <a:rect l="0" t="0" r="r" b="b"/>
                <a:pathLst>
                  <a:path w="177" h="62">
                    <a:moveTo>
                      <a:pt x="0" y="0"/>
                    </a:moveTo>
                    <a:cubicBezTo>
                      <a:pt x="19" y="12"/>
                      <a:pt x="39" y="13"/>
                      <a:pt x="60" y="14"/>
                    </a:cubicBezTo>
                    <a:cubicBezTo>
                      <a:pt x="87" y="16"/>
                      <a:pt x="115" y="16"/>
                      <a:pt x="142" y="12"/>
                    </a:cubicBezTo>
                    <a:cubicBezTo>
                      <a:pt x="154" y="10"/>
                      <a:pt x="166" y="8"/>
                      <a:pt x="177" y="0"/>
                    </a:cubicBezTo>
                    <a:cubicBezTo>
                      <a:pt x="177" y="2"/>
                      <a:pt x="177" y="3"/>
                      <a:pt x="177" y="5"/>
                    </a:cubicBezTo>
                    <a:cubicBezTo>
                      <a:pt x="177" y="16"/>
                      <a:pt x="177" y="27"/>
                      <a:pt x="177" y="38"/>
                    </a:cubicBezTo>
                    <a:cubicBezTo>
                      <a:pt x="177" y="43"/>
                      <a:pt x="175" y="47"/>
                      <a:pt x="170" y="49"/>
                    </a:cubicBezTo>
                    <a:cubicBezTo>
                      <a:pt x="159" y="55"/>
                      <a:pt x="148" y="56"/>
                      <a:pt x="136" y="58"/>
                    </a:cubicBezTo>
                    <a:cubicBezTo>
                      <a:pt x="105" y="62"/>
                      <a:pt x="73" y="62"/>
                      <a:pt x="41" y="58"/>
                    </a:cubicBezTo>
                    <a:cubicBezTo>
                      <a:pt x="31" y="56"/>
                      <a:pt x="21" y="54"/>
                      <a:pt x="11" y="51"/>
                    </a:cubicBezTo>
                    <a:cubicBezTo>
                      <a:pt x="2" y="48"/>
                      <a:pt x="0" y="45"/>
                      <a:pt x="0" y="35"/>
                    </a:cubicBezTo>
                    <a:cubicBezTo>
                      <a:pt x="0" y="24"/>
                      <a:pt x="0" y="12"/>
                      <a:pt x="0" y="0"/>
                    </a:cubicBezTo>
                    <a:close/>
                    <a:moveTo>
                      <a:pt x="123" y="34"/>
                    </a:moveTo>
                    <a:cubicBezTo>
                      <a:pt x="126" y="33"/>
                      <a:pt x="131" y="33"/>
                      <a:pt x="135" y="33"/>
                    </a:cubicBezTo>
                    <a:cubicBezTo>
                      <a:pt x="144" y="31"/>
                      <a:pt x="153" y="29"/>
                      <a:pt x="162" y="27"/>
                    </a:cubicBezTo>
                    <a:cubicBezTo>
                      <a:pt x="163" y="26"/>
                      <a:pt x="164" y="23"/>
                      <a:pt x="165" y="22"/>
                    </a:cubicBezTo>
                    <a:cubicBezTo>
                      <a:pt x="163" y="21"/>
                      <a:pt x="161" y="19"/>
                      <a:pt x="160" y="19"/>
                    </a:cubicBezTo>
                    <a:cubicBezTo>
                      <a:pt x="147" y="21"/>
                      <a:pt x="134" y="24"/>
                      <a:pt x="121" y="26"/>
                    </a:cubicBezTo>
                    <a:cubicBezTo>
                      <a:pt x="118" y="26"/>
                      <a:pt x="114" y="25"/>
                      <a:pt x="114" y="30"/>
                    </a:cubicBezTo>
                    <a:cubicBezTo>
                      <a:pt x="115" y="35"/>
                      <a:pt x="119" y="33"/>
                      <a:pt x="123"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34" name="Freeform 250"/>
              <p:cNvSpPr>
                <a:spLocks noEditPoints="1"/>
              </p:cNvSpPr>
              <p:nvPr/>
            </p:nvSpPr>
            <p:spPr bwMode="gray">
              <a:xfrm>
                <a:off x="4211" y="2087"/>
                <a:ext cx="120" cy="42"/>
              </a:xfrm>
              <a:custGeom>
                <a:avLst/>
                <a:gdLst/>
                <a:ahLst/>
                <a:cxnLst>
                  <a:cxn ang="0">
                    <a:pos x="0" y="0"/>
                  </a:cxn>
                  <a:cxn ang="0">
                    <a:pos x="48" y="13"/>
                  </a:cxn>
                  <a:cxn ang="0">
                    <a:pos x="137" y="12"/>
                  </a:cxn>
                  <a:cxn ang="0">
                    <a:pos x="161" y="7"/>
                  </a:cxn>
                  <a:cxn ang="0">
                    <a:pos x="177" y="0"/>
                  </a:cxn>
                  <a:cxn ang="0">
                    <a:pos x="177" y="11"/>
                  </a:cxn>
                  <a:cxn ang="0">
                    <a:pos x="177" y="37"/>
                  </a:cxn>
                  <a:cxn ang="0">
                    <a:pos x="169" y="49"/>
                  </a:cxn>
                  <a:cxn ang="0">
                    <a:pos x="145" y="56"/>
                  </a:cxn>
                  <a:cxn ang="0">
                    <a:pos x="28" y="55"/>
                  </a:cxn>
                  <a:cxn ang="0">
                    <a:pos x="8" y="49"/>
                  </a:cxn>
                  <a:cxn ang="0">
                    <a:pos x="0" y="37"/>
                  </a:cxn>
                  <a:cxn ang="0">
                    <a:pos x="0" y="0"/>
                  </a:cxn>
                  <a:cxn ang="0">
                    <a:pos x="123" y="33"/>
                  </a:cxn>
                  <a:cxn ang="0">
                    <a:pos x="123" y="35"/>
                  </a:cxn>
                  <a:cxn ang="0">
                    <a:pos x="161" y="27"/>
                  </a:cxn>
                  <a:cxn ang="0">
                    <a:pos x="165" y="21"/>
                  </a:cxn>
                  <a:cxn ang="0">
                    <a:pos x="159" y="19"/>
                  </a:cxn>
                  <a:cxn ang="0">
                    <a:pos x="143" y="23"/>
                  </a:cxn>
                  <a:cxn ang="0">
                    <a:pos x="118" y="26"/>
                  </a:cxn>
                  <a:cxn ang="0">
                    <a:pos x="114" y="30"/>
                  </a:cxn>
                  <a:cxn ang="0">
                    <a:pos x="118" y="33"/>
                  </a:cxn>
                  <a:cxn ang="0">
                    <a:pos x="123" y="33"/>
                  </a:cxn>
                </a:cxnLst>
                <a:rect l="0" t="0" r="r" b="b"/>
                <a:pathLst>
                  <a:path w="177" h="62">
                    <a:moveTo>
                      <a:pt x="0" y="0"/>
                    </a:moveTo>
                    <a:cubicBezTo>
                      <a:pt x="15" y="10"/>
                      <a:pt x="32" y="11"/>
                      <a:pt x="48" y="13"/>
                    </a:cubicBezTo>
                    <a:cubicBezTo>
                      <a:pt x="78" y="16"/>
                      <a:pt x="107" y="16"/>
                      <a:pt x="137" y="12"/>
                    </a:cubicBezTo>
                    <a:cubicBezTo>
                      <a:pt x="145" y="11"/>
                      <a:pt x="153" y="9"/>
                      <a:pt x="161" y="7"/>
                    </a:cubicBezTo>
                    <a:cubicBezTo>
                      <a:pt x="166" y="6"/>
                      <a:pt x="171" y="3"/>
                      <a:pt x="177" y="0"/>
                    </a:cubicBezTo>
                    <a:cubicBezTo>
                      <a:pt x="177" y="4"/>
                      <a:pt x="177" y="7"/>
                      <a:pt x="177" y="11"/>
                    </a:cubicBezTo>
                    <a:cubicBezTo>
                      <a:pt x="177" y="19"/>
                      <a:pt x="177" y="28"/>
                      <a:pt x="177" y="37"/>
                    </a:cubicBezTo>
                    <a:cubicBezTo>
                      <a:pt x="177" y="43"/>
                      <a:pt x="175" y="47"/>
                      <a:pt x="169" y="49"/>
                    </a:cubicBezTo>
                    <a:cubicBezTo>
                      <a:pt x="161" y="52"/>
                      <a:pt x="153" y="55"/>
                      <a:pt x="145" y="56"/>
                    </a:cubicBezTo>
                    <a:cubicBezTo>
                      <a:pt x="106" y="62"/>
                      <a:pt x="67" y="62"/>
                      <a:pt x="28" y="55"/>
                    </a:cubicBezTo>
                    <a:cubicBezTo>
                      <a:pt x="21" y="54"/>
                      <a:pt x="14" y="52"/>
                      <a:pt x="8" y="49"/>
                    </a:cubicBezTo>
                    <a:cubicBezTo>
                      <a:pt x="3" y="47"/>
                      <a:pt x="0" y="43"/>
                      <a:pt x="0" y="37"/>
                    </a:cubicBezTo>
                    <a:cubicBezTo>
                      <a:pt x="1" y="25"/>
                      <a:pt x="0" y="13"/>
                      <a:pt x="0" y="0"/>
                    </a:cubicBezTo>
                    <a:close/>
                    <a:moveTo>
                      <a:pt x="123" y="33"/>
                    </a:moveTo>
                    <a:cubicBezTo>
                      <a:pt x="123" y="34"/>
                      <a:pt x="123" y="34"/>
                      <a:pt x="123" y="35"/>
                    </a:cubicBezTo>
                    <a:cubicBezTo>
                      <a:pt x="136" y="32"/>
                      <a:pt x="148" y="30"/>
                      <a:pt x="161" y="27"/>
                    </a:cubicBezTo>
                    <a:cubicBezTo>
                      <a:pt x="164" y="26"/>
                      <a:pt x="166" y="25"/>
                      <a:pt x="165" y="21"/>
                    </a:cubicBezTo>
                    <a:cubicBezTo>
                      <a:pt x="164" y="18"/>
                      <a:pt x="161" y="19"/>
                      <a:pt x="159" y="19"/>
                    </a:cubicBezTo>
                    <a:cubicBezTo>
                      <a:pt x="153" y="21"/>
                      <a:pt x="148" y="22"/>
                      <a:pt x="143" y="23"/>
                    </a:cubicBezTo>
                    <a:cubicBezTo>
                      <a:pt x="135" y="24"/>
                      <a:pt x="126" y="25"/>
                      <a:pt x="118" y="26"/>
                    </a:cubicBezTo>
                    <a:cubicBezTo>
                      <a:pt x="117" y="26"/>
                      <a:pt x="115" y="29"/>
                      <a:pt x="114" y="30"/>
                    </a:cubicBezTo>
                    <a:cubicBezTo>
                      <a:pt x="116" y="31"/>
                      <a:pt x="117" y="33"/>
                      <a:pt x="118" y="33"/>
                    </a:cubicBezTo>
                    <a:cubicBezTo>
                      <a:pt x="120" y="34"/>
                      <a:pt x="121" y="33"/>
                      <a:pt x="123"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35" name="Freeform 251"/>
              <p:cNvSpPr>
                <a:spLocks/>
              </p:cNvSpPr>
              <p:nvPr/>
            </p:nvSpPr>
            <p:spPr bwMode="gray">
              <a:xfrm>
                <a:off x="4217" y="2004"/>
                <a:ext cx="108" cy="18"/>
              </a:xfrm>
              <a:custGeom>
                <a:avLst/>
                <a:gdLst/>
                <a:ahLst/>
                <a:cxnLst>
                  <a:cxn ang="0">
                    <a:pos x="159" y="13"/>
                  </a:cxn>
                  <a:cxn ang="0">
                    <a:pos x="134" y="21"/>
                  </a:cxn>
                  <a:cxn ang="0">
                    <a:pos x="21" y="20"/>
                  </a:cxn>
                  <a:cxn ang="0">
                    <a:pos x="6" y="16"/>
                  </a:cxn>
                  <a:cxn ang="0">
                    <a:pos x="0" y="13"/>
                  </a:cxn>
                  <a:cxn ang="0">
                    <a:pos x="0" y="12"/>
                  </a:cxn>
                  <a:cxn ang="0">
                    <a:pos x="10" y="8"/>
                  </a:cxn>
                  <a:cxn ang="0">
                    <a:pos x="65" y="1"/>
                  </a:cxn>
                  <a:cxn ang="0">
                    <a:pos x="142" y="6"/>
                  </a:cxn>
                  <a:cxn ang="0">
                    <a:pos x="159" y="11"/>
                  </a:cxn>
                  <a:cxn ang="0">
                    <a:pos x="159" y="13"/>
                  </a:cxn>
                </a:cxnLst>
                <a:rect l="0" t="0" r="r" b="b"/>
                <a:pathLst>
                  <a:path w="159" h="26">
                    <a:moveTo>
                      <a:pt x="159" y="13"/>
                    </a:moveTo>
                    <a:cubicBezTo>
                      <a:pt x="151" y="18"/>
                      <a:pt x="143" y="19"/>
                      <a:pt x="134" y="21"/>
                    </a:cubicBezTo>
                    <a:cubicBezTo>
                      <a:pt x="96" y="26"/>
                      <a:pt x="58" y="26"/>
                      <a:pt x="21" y="20"/>
                    </a:cubicBezTo>
                    <a:cubicBezTo>
                      <a:pt x="15" y="19"/>
                      <a:pt x="11" y="17"/>
                      <a:pt x="6" y="16"/>
                    </a:cubicBezTo>
                    <a:cubicBezTo>
                      <a:pt x="4" y="15"/>
                      <a:pt x="2" y="14"/>
                      <a:pt x="0" y="13"/>
                    </a:cubicBezTo>
                    <a:cubicBezTo>
                      <a:pt x="0" y="13"/>
                      <a:pt x="0" y="12"/>
                      <a:pt x="0" y="12"/>
                    </a:cubicBezTo>
                    <a:cubicBezTo>
                      <a:pt x="3" y="10"/>
                      <a:pt x="7" y="9"/>
                      <a:pt x="10" y="8"/>
                    </a:cubicBezTo>
                    <a:cubicBezTo>
                      <a:pt x="28" y="3"/>
                      <a:pt x="47" y="1"/>
                      <a:pt x="65" y="1"/>
                    </a:cubicBezTo>
                    <a:cubicBezTo>
                      <a:pt x="91" y="0"/>
                      <a:pt x="117" y="0"/>
                      <a:pt x="142" y="6"/>
                    </a:cubicBezTo>
                    <a:cubicBezTo>
                      <a:pt x="148" y="7"/>
                      <a:pt x="153" y="9"/>
                      <a:pt x="159" y="11"/>
                    </a:cubicBezTo>
                    <a:cubicBezTo>
                      <a:pt x="159" y="12"/>
                      <a:pt x="159" y="12"/>
                      <a:pt x="159" y="13"/>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36" name="Freeform 252"/>
              <p:cNvSpPr>
                <a:spLocks/>
              </p:cNvSpPr>
              <p:nvPr/>
            </p:nvSpPr>
            <p:spPr bwMode="gray">
              <a:xfrm>
                <a:off x="4288" y="2023"/>
                <a:ext cx="35" cy="12"/>
              </a:xfrm>
              <a:custGeom>
                <a:avLst/>
                <a:gdLst/>
                <a:ahLst/>
                <a:cxnLst>
                  <a:cxn ang="0">
                    <a:pos x="7" y="16"/>
                  </a:cxn>
                  <a:cxn ang="0">
                    <a:pos x="5" y="16"/>
                  </a:cxn>
                  <a:cxn ang="0">
                    <a:pos x="0" y="12"/>
                  </a:cxn>
                  <a:cxn ang="0">
                    <a:pos x="4" y="8"/>
                  </a:cxn>
                  <a:cxn ang="0">
                    <a:pos x="28" y="6"/>
                  </a:cxn>
                  <a:cxn ang="0">
                    <a:pos x="44" y="2"/>
                  </a:cxn>
                  <a:cxn ang="0">
                    <a:pos x="51" y="4"/>
                  </a:cxn>
                  <a:cxn ang="0">
                    <a:pos x="47" y="10"/>
                  </a:cxn>
                  <a:cxn ang="0">
                    <a:pos x="8" y="17"/>
                  </a:cxn>
                  <a:cxn ang="0">
                    <a:pos x="7" y="16"/>
                  </a:cxn>
                </a:cxnLst>
                <a:rect l="0" t="0" r="r" b="b"/>
                <a:pathLst>
                  <a:path w="52" h="17">
                    <a:moveTo>
                      <a:pt x="7" y="16"/>
                    </a:moveTo>
                    <a:cubicBezTo>
                      <a:pt x="6" y="16"/>
                      <a:pt x="5" y="16"/>
                      <a:pt x="5" y="16"/>
                    </a:cubicBezTo>
                    <a:cubicBezTo>
                      <a:pt x="3" y="15"/>
                      <a:pt x="2" y="13"/>
                      <a:pt x="0" y="12"/>
                    </a:cubicBezTo>
                    <a:cubicBezTo>
                      <a:pt x="1" y="11"/>
                      <a:pt x="3" y="9"/>
                      <a:pt x="4" y="8"/>
                    </a:cubicBezTo>
                    <a:cubicBezTo>
                      <a:pt x="12" y="7"/>
                      <a:pt x="20" y="7"/>
                      <a:pt x="28" y="6"/>
                    </a:cubicBezTo>
                    <a:cubicBezTo>
                      <a:pt x="33" y="5"/>
                      <a:pt x="39" y="3"/>
                      <a:pt x="44" y="2"/>
                    </a:cubicBezTo>
                    <a:cubicBezTo>
                      <a:pt x="47" y="1"/>
                      <a:pt x="50" y="0"/>
                      <a:pt x="51" y="4"/>
                    </a:cubicBezTo>
                    <a:cubicBezTo>
                      <a:pt x="52" y="7"/>
                      <a:pt x="49" y="9"/>
                      <a:pt x="47" y="10"/>
                    </a:cubicBezTo>
                    <a:cubicBezTo>
                      <a:pt x="34" y="12"/>
                      <a:pt x="21" y="15"/>
                      <a:pt x="8" y="17"/>
                    </a:cubicBezTo>
                    <a:cubicBezTo>
                      <a:pt x="8" y="17"/>
                      <a:pt x="7" y="16"/>
                      <a:pt x="7" y="16"/>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37" name="Freeform 253"/>
              <p:cNvSpPr>
                <a:spLocks/>
              </p:cNvSpPr>
              <p:nvPr/>
            </p:nvSpPr>
            <p:spPr bwMode="gray">
              <a:xfrm>
                <a:off x="4288" y="2062"/>
                <a:ext cx="35" cy="11"/>
              </a:xfrm>
              <a:custGeom>
                <a:avLst/>
                <a:gdLst/>
                <a:ahLst/>
                <a:cxnLst>
                  <a:cxn ang="0">
                    <a:pos x="9" y="15"/>
                  </a:cxn>
                  <a:cxn ang="0">
                    <a:pos x="0" y="11"/>
                  </a:cxn>
                  <a:cxn ang="0">
                    <a:pos x="7" y="7"/>
                  </a:cxn>
                  <a:cxn ang="0">
                    <a:pos x="46" y="0"/>
                  </a:cxn>
                  <a:cxn ang="0">
                    <a:pos x="51" y="3"/>
                  </a:cxn>
                  <a:cxn ang="0">
                    <a:pos x="48" y="8"/>
                  </a:cxn>
                  <a:cxn ang="0">
                    <a:pos x="21" y="14"/>
                  </a:cxn>
                  <a:cxn ang="0">
                    <a:pos x="9" y="15"/>
                  </a:cxn>
                </a:cxnLst>
                <a:rect l="0" t="0" r="r" b="b"/>
                <a:pathLst>
                  <a:path w="51" h="16">
                    <a:moveTo>
                      <a:pt x="9" y="15"/>
                    </a:moveTo>
                    <a:cubicBezTo>
                      <a:pt x="5" y="14"/>
                      <a:pt x="1" y="16"/>
                      <a:pt x="0" y="11"/>
                    </a:cubicBezTo>
                    <a:cubicBezTo>
                      <a:pt x="0" y="6"/>
                      <a:pt x="4" y="7"/>
                      <a:pt x="7" y="7"/>
                    </a:cubicBezTo>
                    <a:cubicBezTo>
                      <a:pt x="20" y="5"/>
                      <a:pt x="33" y="2"/>
                      <a:pt x="46" y="0"/>
                    </a:cubicBezTo>
                    <a:cubicBezTo>
                      <a:pt x="47" y="0"/>
                      <a:pt x="49" y="2"/>
                      <a:pt x="51" y="3"/>
                    </a:cubicBezTo>
                    <a:cubicBezTo>
                      <a:pt x="50" y="4"/>
                      <a:pt x="49" y="7"/>
                      <a:pt x="48" y="8"/>
                    </a:cubicBezTo>
                    <a:cubicBezTo>
                      <a:pt x="39" y="10"/>
                      <a:pt x="30" y="12"/>
                      <a:pt x="21" y="14"/>
                    </a:cubicBezTo>
                    <a:cubicBezTo>
                      <a:pt x="17" y="14"/>
                      <a:pt x="12" y="14"/>
                      <a:pt x="9" y="15"/>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38" name="Freeform 254"/>
              <p:cNvSpPr>
                <a:spLocks/>
              </p:cNvSpPr>
              <p:nvPr/>
            </p:nvSpPr>
            <p:spPr bwMode="gray">
              <a:xfrm>
                <a:off x="4288" y="2099"/>
                <a:ext cx="35" cy="11"/>
              </a:xfrm>
              <a:custGeom>
                <a:avLst/>
                <a:gdLst/>
                <a:ahLst/>
                <a:cxnLst>
                  <a:cxn ang="0">
                    <a:pos x="9" y="15"/>
                  </a:cxn>
                  <a:cxn ang="0">
                    <a:pos x="4" y="15"/>
                  </a:cxn>
                  <a:cxn ang="0">
                    <a:pos x="0" y="12"/>
                  </a:cxn>
                  <a:cxn ang="0">
                    <a:pos x="4" y="8"/>
                  </a:cxn>
                  <a:cxn ang="0">
                    <a:pos x="29" y="5"/>
                  </a:cxn>
                  <a:cxn ang="0">
                    <a:pos x="45" y="1"/>
                  </a:cxn>
                  <a:cxn ang="0">
                    <a:pos x="51" y="3"/>
                  </a:cxn>
                  <a:cxn ang="0">
                    <a:pos x="47" y="9"/>
                  </a:cxn>
                  <a:cxn ang="0">
                    <a:pos x="9" y="17"/>
                  </a:cxn>
                  <a:cxn ang="0">
                    <a:pos x="9" y="15"/>
                  </a:cxn>
                </a:cxnLst>
                <a:rect l="0" t="0" r="r" b="b"/>
                <a:pathLst>
                  <a:path w="52" h="17">
                    <a:moveTo>
                      <a:pt x="9" y="15"/>
                    </a:moveTo>
                    <a:cubicBezTo>
                      <a:pt x="7" y="15"/>
                      <a:pt x="6" y="16"/>
                      <a:pt x="4" y="15"/>
                    </a:cubicBezTo>
                    <a:cubicBezTo>
                      <a:pt x="3" y="15"/>
                      <a:pt x="2" y="13"/>
                      <a:pt x="0" y="12"/>
                    </a:cubicBezTo>
                    <a:cubicBezTo>
                      <a:pt x="1" y="11"/>
                      <a:pt x="3" y="8"/>
                      <a:pt x="4" y="8"/>
                    </a:cubicBezTo>
                    <a:cubicBezTo>
                      <a:pt x="12" y="7"/>
                      <a:pt x="21" y="6"/>
                      <a:pt x="29" y="5"/>
                    </a:cubicBezTo>
                    <a:cubicBezTo>
                      <a:pt x="34" y="4"/>
                      <a:pt x="39" y="3"/>
                      <a:pt x="45" y="1"/>
                    </a:cubicBezTo>
                    <a:cubicBezTo>
                      <a:pt x="47" y="1"/>
                      <a:pt x="50" y="0"/>
                      <a:pt x="51" y="3"/>
                    </a:cubicBezTo>
                    <a:cubicBezTo>
                      <a:pt x="52" y="7"/>
                      <a:pt x="50" y="8"/>
                      <a:pt x="47" y="9"/>
                    </a:cubicBezTo>
                    <a:cubicBezTo>
                      <a:pt x="34" y="12"/>
                      <a:pt x="22" y="14"/>
                      <a:pt x="9" y="17"/>
                    </a:cubicBezTo>
                    <a:cubicBezTo>
                      <a:pt x="9" y="16"/>
                      <a:pt x="9" y="16"/>
                      <a:pt x="9" y="15"/>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spTree>
    <p:extLst>
      <p:ext uri="{BB962C8B-B14F-4D97-AF65-F5344CB8AC3E}">
        <p14:creationId xmlns:p14="http://schemas.microsoft.com/office/powerpoint/2010/main" val="393322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220472"/>
            <a:ext cx="11125200" cy="889000"/>
          </a:xfrm>
        </p:spPr>
        <p:txBody>
          <a:bodyPr/>
          <a:lstStyle/>
          <a:p>
            <a:r>
              <a:rPr lang="en-US" dirty="0" smtClean="0"/>
              <a:t>Topics for Discussions</a:t>
            </a:r>
            <a:endParaRPr lang="en-US" dirty="0"/>
          </a:p>
        </p:txBody>
      </p:sp>
      <p:sp>
        <p:nvSpPr>
          <p:cNvPr id="3" name="Content Placeholder 2"/>
          <p:cNvSpPr>
            <a:spLocks noGrp="1"/>
          </p:cNvSpPr>
          <p:nvPr>
            <p:ph idx="13"/>
          </p:nvPr>
        </p:nvSpPr>
        <p:spPr>
          <a:xfrm>
            <a:off x="1951851" y="1573517"/>
            <a:ext cx="6315849" cy="3962401"/>
          </a:xfrm>
        </p:spPr>
        <p:txBody>
          <a:bodyPr/>
          <a:lstStyle/>
          <a:p>
            <a:r>
              <a:rPr lang="en-US" dirty="0" smtClean="0"/>
              <a:t>Why Do Anything?  Why Now?</a:t>
            </a:r>
          </a:p>
          <a:p>
            <a:r>
              <a:rPr lang="en-US" dirty="0" smtClean="0"/>
              <a:t>Why Oracle?</a:t>
            </a:r>
            <a:endParaRPr lang="en-US" dirty="0"/>
          </a:p>
          <a:p>
            <a:r>
              <a:rPr lang="en-US" dirty="0" smtClean="0"/>
              <a:t>Demo</a:t>
            </a:r>
          </a:p>
          <a:p>
            <a:r>
              <a:rPr lang="en-US" dirty="0" smtClean="0"/>
              <a:t>Q&amp;A / Next Steps</a:t>
            </a:r>
            <a:endParaRPr lang="en-US" dirty="0"/>
          </a:p>
        </p:txBody>
      </p:sp>
      <p:sp>
        <p:nvSpPr>
          <p:cNvPr id="6" name="Pentagon 5"/>
          <p:cNvSpPr/>
          <p:nvPr/>
        </p:nvSpPr>
        <p:spPr>
          <a:xfrm>
            <a:off x="1266049" y="160020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1</a:t>
            </a:r>
          </a:p>
        </p:txBody>
      </p:sp>
      <p:sp>
        <p:nvSpPr>
          <p:cNvPr id="16" name="Pentagon 15"/>
          <p:cNvSpPr/>
          <p:nvPr/>
        </p:nvSpPr>
        <p:spPr>
          <a:xfrm>
            <a:off x="1266049" y="2296477"/>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2</a:t>
            </a:r>
          </a:p>
        </p:txBody>
      </p:sp>
      <p:sp>
        <p:nvSpPr>
          <p:cNvPr id="17" name="Pentagon 16"/>
          <p:cNvSpPr/>
          <p:nvPr/>
        </p:nvSpPr>
        <p:spPr>
          <a:xfrm>
            <a:off x="1217612" y="2998483"/>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3</a:t>
            </a:r>
          </a:p>
        </p:txBody>
      </p:sp>
      <p:sp>
        <p:nvSpPr>
          <p:cNvPr id="5" name="Slide Number Placeholder 4"/>
          <p:cNvSpPr>
            <a:spLocks noGrp="1"/>
          </p:cNvSpPr>
          <p:nvPr>
            <p:ph type="sldNum" sz="quarter" idx="12"/>
          </p:nvPr>
        </p:nvSpPr>
        <p:spPr>
          <a:xfrm>
            <a:off x="10467101" y="6370320"/>
            <a:ext cx="381661" cy="182880"/>
          </a:xfrm>
        </p:spPr>
        <p:txBody>
          <a:bodyPr/>
          <a:lstStyle/>
          <a:p>
            <a:fld id="{C51EAA63-D034-42AE-91FA-B13B9518C7BE}" type="slidenum">
              <a:rPr lang="en-US" smtClean="0"/>
              <a:pPr/>
              <a:t>4</a:t>
            </a:fld>
            <a:endParaRPr lang="en-US" dirty="0"/>
          </a:p>
        </p:txBody>
      </p:sp>
      <p:pic>
        <p:nvPicPr>
          <p:cNvPr id="11" name="Picture 2"/>
          <p:cNvPicPr>
            <a:picLocks noChangeAspect="1" noChangeArrowheads="1"/>
          </p:cNvPicPr>
          <p:nvPr/>
        </p:nvPicPr>
        <p:blipFill>
          <a:blip r:embed="rId3" cstate="print"/>
          <a:srcRect t="-62050" b="-62050"/>
          <a:stretch>
            <a:fillRect/>
          </a:stretch>
        </p:blipFill>
        <p:spPr bwMode="auto">
          <a:xfrm>
            <a:off x="5942012" y="381000"/>
            <a:ext cx="4799611" cy="7251025"/>
          </a:xfrm>
          <a:prstGeom prst="rect">
            <a:avLst/>
          </a:prstGeom>
          <a:ln>
            <a:noFill/>
          </a:ln>
          <a:effectLst/>
        </p:spPr>
      </p:pic>
      <p:sp>
        <p:nvSpPr>
          <p:cNvPr id="9" name="Pentagon 8"/>
          <p:cNvSpPr/>
          <p:nvPr/>
        </p:nvSpPr>
        <p:spPr>
          <a:xfrm>
            <a:off x="1217612" y="3669043"/>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4</a:t>
            </a:r>
          </a:p>
        </p:txBody>
      </p:sp>
    </p:spTree>
    <p:extLst>
      <p:ext uri="{BB962C8B-B14F-4D97-AF65-F5344CB8AC3E}">
        <p14:creationId xmlns:p14="http://schemas.microsoft.com/office/powerpoint/2010/main" val="153172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7"/>
          <p:cNvGrpSpPr/>
          <p:nvPr/>
        </p:nvGrpSpPr>
        <p:grpSpPr>
          <a:xfrm>
            <a:off x="5848817" y="406108"/>
            <a:ext cx="5339433" cy="2651139"/>
            <a:chOff x="4387755" y="304581"/>
            <a:chExt cx="4005618" cy="1988354"/>
          </a:xfrm>
        </p:grpSpPr>
        <p:pic>
          <p:nvPicPr>
            <p:cNvPr id="52" name="Picture 190"/>
            <p:cNvPicPr>
              <a:picLocks noChangeAspect="1"/>
            </p:cNvPicPr>
            <p:nvPr/>
          </p:nvPicPr>
          <p:blipFill rotWithShape="1">
            <a:blip r:embed="rId3" cstate="print"/>
            <a:srcRect l="-1" r="-2626"/>
            <a:stretch/>
          </p:blipFill>
          <p:spPr bwMode="auto">
            <a:xfrm>
              <a:off x="4540760" y="304581"/>
              <a:ext cx="3852613" cy="1988354"/>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4387755" y="1132764"/>
              <a:ext cx="3998794" cy="1091821"/>
            </a:xfrm>
            <a:prstGeom prst="rect">
              <a:avLst/>
            </a:prstGeom>
            <a:gradFill>
              <a:gsLst>
                <a:gs pos="0">
                  <a:schemeClr val="bg1">
                    <a:alpha val="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0"/>
          <p:cNvGrpSpPr/>
          <p:nvPr/>
        </p:nvGrpSpPr>
        <p:grpSpPr>
          <a:xfrm>
            <a:off x="9648086" y="1965276"/>
            <a:ext cx="2357302" cy="3745945"/>
            <a:chOff x="7237949" y="1473956"/>
            <a:chExt cx="1768437" cy="2809459"/>
          </a:xfrm>
        </p:grpSpPr>
        <p:grpSp>
          <p:nvGrpSpPr>
            <p:cNvPr id="8" name="Group 63"/>
            <p:cNvGrpSpPr/>
            <p:nvPr/>
          </p:nvGrpSpPr>
          <p:grpSpPr>
            <a:xfrm>
              <a:off x="7237949" y="1473956"/>
              <a:ext cx="1612635" cy="2809459"/>
              <a:chOff x="7237949" y="1473956"/>
              <a:chExt cx="1612635" cy="2809459"/>
            </a:xfrm>
          </p:grpSpPr>
          <p:sp>
            <p:nvSpPr>
              <p:cNvPr id="16" name="Rectangle 15"/>
              <p:cNvSpPr>
                <a:spLocks noChangeArrowheads="1"/>
              </p:cNvSpPr>
              <p:nvPr/>
            </p:nvSpPr>
            <p:spPr bwMode="gray">
              <a:xfrm>
                <a:off x="7237949" y="2035421"/>
                <a:ext cx="1612635" cy="2247994"/>
              </a:xfrm>
              <a:prstGeom prst="rect">
                <a:avLst/>
              </a:prstGeom>
              <a:solidFill>
                <a:schemeClr val="bg2"/>
              </a:solidFill>
              <a:ln w="19050">
                <a:noFill/>
                <a:miter lim="800000"/>
                <a:headEnd/>
                <a:tailEnd/>
              </a:ln>
              <a:effectLst>
                <a:outerShdw blurRad="50800" dist="38100" dir="2700000" algn="tl" rotWithShape="0">
                  <a:prstClr val="black">
                    <a:alpha val="40000"/>
                  </a:prstClr>
                </a:outerShdw>
              </a:effectLst>
            </p:spPr>
            <p:txBody>
              <a:bodyPr wrap="none" anchor="ctr"/>
              <a:lstStyle/>
              <a:p>
                <a:pPr defTabSz="1218987"/>
                <a:endParaRPr lang="en-US" sz="3200" dirty="0">
                  <a:solidFill>
                    <a:srgbClr val="000000"/>
                  </a:solidFill>
                </a:endParaRPr>
              </a:p>
            </p:txBody>
          </p:sp>
          <p:sp>
            <p:nvSpPr>
              <p:cNvPr id="48" name="Rounded Rectangle 47"/>
              <p:cNvSpPr/>
              <p:nvPr/>
            </p:nvSpPr>
            <p:spPr>
              <a:xfrm>
                <a:off x="7413008" y="2226860"/>
                <a:ext cx="1276066" cy="183562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8"/>
              <p:cNvSpPr>
                <a:spLocks noChangeArrowheads="1"/>
              </p:cNvSpPr>
              <p:nvPr/>
            </p:nvSpPr>
            <p:spPr bwMode="gray">
              <a:xfrm>
                <a:off x="7249721" y="1473956"/>
                <a:ext cx="1599354" cy="512958"/>
              </a:xfrm>
              <a:prstGeom prst="rect">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rIns="0" anchor="b"/>
              <a:lstStyle/>
              <a:p>
                <a:pPr defTabSz="1218987"/>
                <a:endParaRPr lang="en-US" sz="900" kern="0" dirty="0">
                  <a:solidFill>
                    <a:srgbClr val="FFFFFF"/>
                  </a:solidFill>
                  <a:ea typeface="ヒラギノ角ゴ Pro W3"/>
                  <a:cs typeface="ヒラギノ角ゴ Pro W3"/>
                </a:endParaRPr>
              </a:p>
            </p:txBody>
          </p:sp>
          <p:sp>
            <p:nvSpPr>
              <p:cNvPr id="24" name="Text Box 19"/>
              <p:cNvSpPr txBox="1">
                <a:spLocks noChangeArrowheads="1"/>
              </p:cNvSpPr>
              <p:nvPr/>
            </p:nvSpPr>
            <p:spPr bwMode="gray">
              <a:xfrm flipH="1">
                <a:off x="7347766" y="1533108"/>
                <a:ext cx="1396355" cy="39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defTabSz="1218987" eaLnBrk="1" hangingPunct="1">
                  <a:lnSpc>
                    <a:spcPct val="85000"/>
                  </a:lnSpc>
                </a:pPr>
                <a:r>
                  <a:rPr lang="en-US" sz="2400" b="1" dirty="0">
                    <a:solidFill>
                      <a:srgbClr val="FFFFFF"/>
                    </a:solidFill>
                    <a:effectLst>
                      <a:outerShdw blurRad="38100" dist="38100" dir="2700000" algn="tl">
                        <a:srgbClr val="000000">
                          <a:alpha val="43137"/>
                        </a:srgbClr>
                      </a:outerShdw>
                    </a:effectLst>
                  </a:rPr>
                  <a:t>Things</a:t>
                </a:r>
              </a:p>
            </p:txBody>
          </p:sp>
        </p:grpSp>
        <p:grpSp>
          <p:nvGrpSpPr>
            <p:cNvPr id="26" name="Group 43"/>
            <p:cNvGrpSpPr/>
            <p:nvPr/>
          </p:nvGrpSpPr>
          <p:grpSpPr>
            <a:xfrm>
              <a:off x="7502720" y="2110162"/>
              <a:ext cx="1503666" cy="2054730"/>
              <a:chOff x="7502720" y="2110162"/>
              <a:chExt cx="1503666" cy="2054730"/>
            </a:xfrm>
          </p:grpSpPr>
          <p:pic>
            <p:nvPicPr>
              <p:cNvPr id="106" name="Picture 10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1132" y="2858033"/>
                <a:ext cx="895254" cy="596309"/>
              </a:xfrm>
              <a:prstGeom prst="roundRect">
                <a:avLst/>
              </a:prstGeom>
              <a:noFill/>
              <a:effectLst>
                <a:outerShdw blurRad="50800" dist="38100" dir="2700000" algn="tl" rotWithShape="0">
                  <a:prstClr val="black">
                    <a:alpha val="40000"/>
                  </a:prstClr>
                </a:outerShdw>
              </a:effectLst>
            </p:spPr>
          </p:pic>
          <p:pic>
            <p:nvPicPr>
              <p:cNvPr id="108" name="Picture 10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91997" y="3569570"/>
                <a:ext cx="894563" cy="595322"/>
              </a:xfrm>
              <a:prstGeom prst="roundRect">
                <a:avLst/>
              </a:prstGeom>
              <a:noFill/>
              <a:effectLst>
                <a:outerShdw blurRad="50800" dist="38100" dir="2700000" algn="tl" rotWithShape="0">
                  <a:prstClr val="black">
                    <a:alpha val="40000"/>
                  </a:prstClr>
                </a:outerShdw>
              </a:effectLst>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2720" y="2110162"/>
                <a:ext cx="544986" cy="1097061"/>
              </a:xfrm>
              <a:prstGeom prst="rect">
                <a:avLst/>
              </a:prstGeom>
              <a:effectLst>
                <a:outerShdw blurRad="50800" dist="38100" dir="2700000" algn="tl" rotWithShape="0">
                  <a:prstClr val="black">
                    <a:alpha val="40000"/>
                  </a:prstClr>
                </a:outerShdw>
              </a:effectLst>
            </p:spPr>
          </p:pic>
        </p:grpSp>
      </p:grpSp>
      <p:grpSp>
        <p:nvGrpSpPr>
          <p:cNvPr id="27" name="Group 42"/>
          <p:cNvGrpSpPr/>
          <p:nvPr/>
        </p:nvGrpSpPr>
        <p:grpSpPr>
          <a:xfrm>
            <a:off x="7335506" y="1965276"/>
            <a:ext cx="2149620" cy="3745945"/>
            <a:chOff x="5503062" y="1473956"/>
            <a:chExt cx="1612635" cy="2809459"/>
          </a:xfrm>
        </p:grpSpPr>
        <p:grpSp>
          <p:nvGrpSpPr>
            <p:cNvPr id="28" name="Group 62"/>
            <p:cNvGrpSpPr/>
            <p:nvPr/>
          </p:nvGrpSpPr>
          <p:grpSpPr>
            <a:xfrm>
              <a:off x="5503062" y="1473956"/>
              <a:ext cx="1612635" cy="2809459"/>
              <a:chOff x="5503062" y="1473956"/>
              <a:chExt cx="1612635" cy="2809459"/>
            </a:xfrm>
          </p:grpSpPr>
          <p:sp>
            <p:nvSpPr>
              <p:cNvPr id="25" name="Rectangle 8"/>
              <p:cNvSpPr>
                <a:spLocks noChangeArrowheads="1"/>
              </p:cNvSpPr>
              <p:nvPr/>
            </p:nvSpPr>
            <p:spPr bwMode="gray">
              <a:xfrm>
                <a:off x="5503062" y="2035421"/>
                <a:ext cx="1612635" cy="2247994"/>
              </a:xfrm>
              <a:prstGeom prst="rect">
                <a:avLst/>
              </a:prstGeom>
              <a:solidFill>
                <a:schemeClr val="bg2"/>
              </a:solidFill>
              <a:ln w="19050">
                <a:noFill/>
                <a:miter lim="800000"/>
                <a:headEnd/>
                <a:tailEnd/>
              </a:ln>
              <a:effectLst>
                <a:outerShdw blurRad="50800" dist="38100" dir="2700000" algn="tl" rotWithShape="0">
                  <a:prstClr val="black">
                    <a:alpha val="40000"/>
                  </a:prstClr>
                </a:outerShdw>
              </a:effectLst>
            </p:spPr>
            <p:txBody>
              <a:bodyPr wrap="none" anchor="ctr"/>
              <a:lstStyle/>
              <a:p>
                <a:pPr defTabSz="1218987"/>
                <a:endParaRPr lang="en-US" sz="3200" dirty="0">
                  <a:solidFill>
                    <a:srgbClr val="000000"/>
                  </a:solidFill>
                </a:endParaRPr>
              </a:p>
            </p:txBody>
          </p:sp>
          <p:sp>
            <p:nvSpPr>
              <p:cNvPr id="47" name="Rounded Rectangle 46"/>
              <p:cNvSpPr/>
              <p:nvPr/>
            </p:nvSpPr>
            <p:spPr>
              <a:xfrm>
                <a:off x="5679742" y="2226860"/>
                <a:ext cx="1276066" cy="183562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8"/>
              <p:cNvSpPr>
                <a:spLocks noChangeArrowheads="1"/>
              </p:cNvSpPr>
              <p:nvPr/>
            </p:nvSpPr>
            <p:spPr bwMode="gray">
              <a:xfrm>
                <a:off x="5511470" y="1473956"/>
                <a:ext cx="1603148" cy="512958"/>
              </a:xfrm>
              <a:prstGeom prst="rect">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rIns="0" anchor="b"/>
              <a:lstStyle/>
              <a:p>
                <a:pPr defTabSz="1218987"/>
                <a:endParaRPr lang="en-US" sz="900" kern="0" dirty="0">
                  <a:solidFill>
                    <a:srgbClr val="FFFFFF"/>
                  </a:solidFill>
                  <a:ea typeface="ヒラギノ角ゴ Pro W3"/>
                  <a:cs typeface="ヒラギノ角ゴ Pro W3"/>
                </a:endParaRPr>
              </a:p>
            </p:txBody>
          </p:sp>
          <p:sp>
            <p:nvSpPr>
              <p:cNvPr id="23" name="Text Box 19"/>
              <p:cNvSpPr txBox="1">
                <a:spLocks noChangeArrowheads="1"/>
              </p:cNvSpPr>
              <p:nvPr/>
            </p:nvSpPr>
            <p:spPr bwMode="gray">
              <a:xfrm flipH="1">
                <a:off x="5625413" y="1533108"/>
                <a:ext cx="1396355" cy="39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lstStyle>
                <a:defPPr>
                  <a:defRPr lang="en-US"/>
                </a:defPPr>
                <a:lvl1pPr algn="ctr" defTabSz="914400">
                  <a:lnSpc>
                    <a:spcPct val="85000"/>
                  </a:lnSpc>
                  <a:defRPr b="1">
                    <a:solidFill>
                      <a:srgbClr val="FFFFFF"/>
                    </a:solidFill>
                    <a:effectLst>
                      <a:outerShdw blurRad="38100" dist="38100" dir="2700000" algn="tl">
                        <a:srgbClr val="000000">
                          <a:alpha val="43137"/>
                        </a:srgbClr>
                      </a:outerShdw>
                    </a:effectLst>
                    <a:latin typeface="Arial" pitchFamily="34" charset="0"/>
                    <a:ea typeface="MS PGothic" pitchFamily="34" charset="-128"/>
                  </a:defRPr>
                </a:lvl1pPr>
                <a:lvl2pPr marL="742950" indent="-285750" eaLnBrk="0" hangingPunct="0">
                  <a:defRPr sz="1600">
                    <a:latin typeface="Arial" pitchFamily="34" charset="0"/>
                    <a:ea typeface="MS PGothic" pitchFamily="34" charset="-128"/>
                  </a:defRPr>
                </a:lvl2pPr>
                <a:lvl3pPr marL="1143000" indent="-228600" eaLnBrk="0" hangingPunct="0">
                  <a:defRPr sz="1600">
                    <a:latin typeface="Arial" pitchFamily="34" charset="0"/>
                    <a:ea typeface="MS PGothic" pitchFamily="34" charset="-128"/>
                  </a:defRPr>
                </a:lvl3pPr>
                <a:lvl4pPr marL="1600200" indent="-228600" eaLnBrk="0" hangingPunct="0">
                  <a:defRPr sz="1600">
                    <a:latin typeface="Arial" pitchFamily="34" charset="0"/>
                    <a:ea typeface="MS PGothic" pitchFamily="34" charset="-128"/>
                  </a:defRPr>
                </a:lvl4pPr>
                <a:lvl5pPr marL="2057400" indent="-228600" eaLnBrk="0" hangingPunct="0">
                  <a:defRPr sz="1600">
                    <a:latin typeface="Arial" pitchFamily="34" charset="0"/>
                    <a:ea typeface="MS PGothic" pitchFamily="34" charset="-128"/>
                  </a:defRPr>
                </a:lvl5pPr>
                <a:lvl6pPr marL="2514600" indent="-228600" algn="ctr" eaLnBrk="0" fontAlgn="base" hangingPunct="0">
                  <a:spcBef>
                    <a:spcPct val="0"/>
                  </a:spcBef>
                  <a:spcAft>
                    <a:spcPct val="0"/>
                  </a:spcAft>
                  <a:defRPr sz="1600">
                    <a:latin typeface="Arial" pitchFamily="34" charset="0"/>
                    <a:ea typeface="MS PGothic" pitchFamily="34" charset="-128"/>
                  </a:defRPr>
                </a:lvl6pPr>
                <a:lvl7pPr marL="2971800" indent="-228600" algn="ctr" eaLnBrk="0" fontAlgn="base" hangingPunct="0">
                  <a:spcBef>
                    <a:spcPct val="0"/>
                  </a:spcBef>
                  <a:spcAft>
                    <a:spcPct val="0"/>
                  </a:spcAft>
                  <a:defRPr sz="1600">
                    <a:latin typeface="Arial" pitchFamily="34" charset="0"/>
                    <a:ea typeface="MS PGothic" pitchFamily="34" charset="-128"/>
                  </a:defRPr>
                </a:lvl7pPr>
                <a:lvl8pPr marL="3429000" indent="-228600" algn="ctr" eaLnBrk="0" fontAlgn="base" hangingPunct="0">
                  <a:spcBef>
                    <a:spcPct val="0"/>
                  </a:spcBef>
                  <a:spcAft>
                    <a:spcPct val="0"/>
                  </a:spcAft>
                  <a:defRPr sz="1600">
                    <a:latin typeface="Arial" pitchFamily="34" charset="0"/>
                    <a:ea typeface="MS PGothic" pitchFamily="34" charset="-128"/>
                  </a:defRPr>
                </a:lvl8pPr>
                <a:lvl9pPr marL="3886200" indent="-228600" algn="ctr" eaLnBrk="0" fontAlgn="base" hangingPunct="0">
                  <a:spcBef>
                    <a:spcPct val="0"/>
                  </a:spcBef>
                  <a:spcAft>
                    <a:spcPct val="0"/>
                  </a:spcAft>
                  <a:defRPr sz="1600">
                    <a:latin typeface="Arial" pitchFamily="34" charset="0"/>
                    <a:ea typeface="MS PGothic" pitchFamily="34" charset="-128"/>
                  </a:defRPr>
                </a:lvl9pPr>
              </a:lstStyle>
              <a:p>
                <a:r>
                  <a:rPr lang="en-US" sz="2400" dirty="0"/>
                  <a:t>Mobile</a:t>
                </a:r>
              </a:p>
            </p:txBody>
          </p:sp>
        </p:grpSp>
        <p:grpSp>
          <p:nvGrpSpPr>
            <p:cNvPr id="29" name="Group 97"/>
            <p:cNvGrpSpPr/>
            <p:nvPr/>
          </p:nvGrpSpPr>
          <p:grpSpPr>
            <a:xfrm>
              <a:off x="6021090" y="2661835"/>
              <a:ext cx="863940" cy="810714"/>
              <a:chOff x="5290936" y="2020392"/>
              <a:chExt cx="863940" cy="810714"/>
            </a:xfrm>
          </p:grpSpPr>
          <p:pic>
            <p:nvPicPr>
              <p:cNvPr id="99" name="Picture 98" descr="Device_iPad_Red.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90936" y="2020392"/>
                <a:ext cx="505934" cy="810714"/>
              </a:xfrm>
              <a:prstGeom prst="rect">
                <a:avLst/>
              </a:prstGeom>
              <a:effectLst>
                <a:reflection blurRad="6350" stA="35000" endA="300" endPos="30000" dist="38100" dir="5400000" sy="-100000" algn="bl" rotWithShape="0"/>
              </a:effectLst>
            </p:spPr>
          </p:pic>
          <p:pic>
            <p:nvPicPr>
              <p:cNvPr id="100" name="Picture 99" descr="Cloud_Grey.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32930" y="2207563"/>
                <a:ext cx="621946" cy="416587"/>
              </a:xfrm>
              <a:prstGeom prst="rect">
                <a:avLst/>
              </a:prstGeom>
            </p:spPr>
          </p:pic>
        </p:grpSp>
      </p:grpSp>
      <p:grpSp>
        <p:nvGrpSpPr>
          <p:cNvPr id="30" name="Group 26"/>
          <p:cNvGrpSpPr/>
          <p:nvPr/>
        </p:nvGrpSpPr>
        <p:grpSpPr>
          <a:xfrm>
            <a:off x="5014164" y="1967915"/>
            <a:ext cx="2149620" cy="3727748"/>
            <a:chOff x="3761602" y="1475936"/>
            <a:chExt cx="1612635" cy="2795811"/>
          </a:xfrm>
        </p:grpSpPr>
        <p:grpSp>
          <p:nvGrpSpPr>
            <p:cNvPr id="31" name="Group 61"/>
            <p:cNvGrpSpPr/>
            <p:nvPr/>
          </p:nvGrpSpPr>
          <p:grpSpPr>
            <a:xfrm>
              <a:off x="3761602" y="1475936"/>
              <a:ext cx="1612635" cy="2795811"/>
              <a:chOff x="3761602" y="1475936"/>
              <a:chExt cx="1612635" cy="2795811"/>
            </a:xfrm>
          </p:grpSpPr>
          <p:sp>
            <p:nvSpPr>
              <p:cNvPr id="9" name="Rectangle 8"/>
              <p:cNvSpPr>
                <a:spLocks noChangeArrowheads="1"/>
              </p:cNvSpPr>
              <p:nvPr/>
            </p:nvSpPr>
            <p:spPr bwMode="gray">
              <a:xfrm>
                <a:off x="3761602" y="2023753"/>
                <a:ext cx="1612635" cy="2247994"/>
              </a:xfrm>
              <a:prstGeom prst="rect">
                <a:avLst/>
              </a:prstGeom>
              <a:solidFill>
                <a:schemeClr val="bg2"/>
              </a:solidFill>
              <a:ln w="19050">
                <a:noFill/>
                <a:miter lim="800000"/>
                <a:headEnd/>
                <a:tailEnd/>
              </a:ln>
              <a:effectLst>
                <a:outerShdw blurRad="50800" dist="38100" dir="2700000" algn="tl" rotWithShape="0">
                  <a:prstClr val="black">
                    <a:alpha val="40000"/>
                  </a:prstClr>
                </a:outerShdw>
              </a:effectLst>
            </p:spPr>
            <p:txBody>
              <a:bodyPr wrap="none" anchor="ctr"/>
              <a:lstStyle/>
              <a:p>
                <a:pPr defTabSz="1218987"/>
                <a:endParaRPr lang="en-US" sz="3200" dirty="0">
                  <a:solidFill>
                    <a:srgbClr val="000000"/>
                  </a:solidFill>
                </a:endParaRPr>
              </a:p>
            </p:txBody>
          </p:sp>
          <p:sp>
            <p:nvSpPr>
              <p:cNvPr id="46" name="Rounded Rectangle 45"/>
              <p:cNvSpPr/>
              <p:nvPr/>
            </p:nvSpPr>
            <p:spPr>
              <a:xfrm>
                <a:off x="3953302" y="2233683"/>
                <a:ext cx="1276066" cy="183562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8"/>
              <p:cNvSpPr>
                <a:spLocks noChangeArrowheads="1"/>
              </p:cNvSpPr>
              <p:nvPr/>
            </p:nvSpPr>
            <p:spPr bwMode="gray">
              <a:xfrm>
                <a:off x="3773374" y="1475936"/>
                <a:ext cx="1599354" cy="512958"/>
              </a:xfrm>
              <a:prstGeom prst="rect">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rIns="0" anchor="b"/>
              <a:lstStyle/>
              <a:p>
                <a:pPr defTabSz="1218987"/>
                <a:endParaRPr lang="en-US" sz="900" kern="0" dirty="0">
                  <a:solidFill>
                    <a:srgbClr val="FFFFFF"/>
                  </a:solidFill>
                  <a:ea typeface="ヒラギノ角ゴ Pro W3"/>
                  <a:cs typeface="ヒラギノ角ゴ Pro W3"/>
                </a:endParaRPr>
              </a:p>
            </p:txBody>
          </p:sp>
          <p:sp>
            <p:nvSpPr>
              <p:cNvPr id="19" name="Text Box 19"/>
              <p:cNvSpPr txBox="1">
                <a:spLocks noChangeArrowheads="1"/>
              </p:cNvSpPr>
              <p:nvPr/>
            </p:nvSpPr>
            <p:spPr bwMode="gray">
              <a:xfrm flipH="1">
                <a:off x="3871419" y="1535088"/>
                <a:ext cx="1396355" cy="39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defTabSz="1218987" eaLnBrk="1" hangingPunct="1">
                  <a:lnSpc>
                    <a:spcPct val="85000"/>
                  </a:lnSpc>
                </a:pPr>
                <a:r>
                  <a:rPr lang="en-US" sz="2400" b="1" dirty="0">
                    <a:solidFill>
                      <a:srgbClr val="FFFFFF"/>
                    </a:solidFill>
                    <a:effectLst>
                      <a:outerShdw blurRad="38100" dist="38100" dir="2700000" algn="tl">
                        <a:srgbClr val="000000">
                          <a:alpha val="43137"/>
                        </a:srgbClr>
                      </a:outerShdw>
                    </a:effectLst>
                  </a:rPr>
                  <a:t>Web</a:t>
                </a:r>
              </a:p>
            </p:txBody>
          </p:sp>
        </p:grpSp>
        <p:grpSp>
          <p:nvGrpSpPr>
            <p:cNvPr id="32" name="Group 89"/>
            <p:cNvGrpSpPr/>
            <p:nvPr/>
          </p:nvGrpSpPr>
          <p:grpSpPr>
            <a:xfrm>
              <a:off x="4180717" y="2730040"/>
              <a:ext cx="829167" cy="717189"/>
              <a:chOff x="5542679" y="1515255"/>
              <a:chExt cx="829167" cy="717189"/>
            </a:xfrm>
          </p:grpSpPr>
          <p:grpSp>
            <p:nvGrpSpPr>
              <p:cNvPr id="33" name="Group 90"/>
              <p:cNvGrpSpPr/>
              <p:nvPr/>
            </p:nvGrpSpPr>
            <p:grpSpPr>
              <a:xfrm>
                <a:off x="5853560" y="1905743"/>
                <a:ext cx="211565" cy="185118"/>
                <a:chOff x="581187" y="1571357"/>
                <a:chExt cx="241084" cy="210948"/>
              </a:xfrm>
              <a:effectLst>
                <a:reflection blurRad="6350" stA="35000" endA="300" endPos="62000" dist="241300" dir="5400000" sy="-100000" algn="bl" rotWithShape="0"/>
              </a:effectLst>
            </p:grpSpPr>
            <p:cxnSp>
              <p:nvCxnSpPr>
                <p:cNvPr id="95" name="Straight Connector 94"/>
                <p:cNvCxnSpPr/>
                <p:nvPr/>
              </p:nvCxnSpPr>
              <p:spPr>
                <a:xfrm>
                  <a:off x="697425" y="1571357"/>
                  <a:ext cx="0" cy="133457"/>
                </a:xfrm>
                <a:prstGeom prst="line">
                  <a:avLst/>
                </a:prstGeom>
                <a:ln w="48260" cap="rnd" cmpd="sng">
                  <a:solidFill>
                    <a:schemeClr val="tx2"/>
                  </a:solidFill>
                  <a:round/>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H="1">
                  <a:off x="581187" y="1709117"/>
                  <a:ext cx="107627" cy="73188"/>
                </a:xfrm>
                <a:prstGeom prst="line">
                  <a:avLst/>
                </a:prstGeom>
                <a:ln w="48260" cap="rnd" cmpd="sng">
                  <a:solidFill>
                    <a:schemeClr val="tx2"/>
                  </a:solidFill>
                  <a:roun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714644" y="1709117"/>
                  <a:ext cx="107627" cy="73188"/>
                </a:xfrm>
                <a:prstGeom prst="line">
                  <a:avLst/>
                </a:prstGeom>
                <a:ln w="48260" cap="rnd" cmpd="sng">
                  <a:solidFill>
                    <a:schemeClr val="tx2"/>
                  </a:solidFill>
                  <a:round/>
                </a:ln>
                <a:effectLst/>
              </p:spPr>
              <p:style>
                <a:lnRef idx="2">
                  <a:schemeClr val="accent1"/>
                </a:lnRef>
                <a:fillRef idx="0">
                  <a:schemeClr val="accent1"/>
                </a:fillRef>
                <a:effectRef idx="1">
                  <a:schemeClr val="accent1"/>
                </a:effectRef>
                <a:fontRef idx="minor">
                  <a:schemeClr val="tx1"/>
                </a:fontRef>
              </p:style>
            </p:cxnSp>
          </p:grpSp>
          <p:pic>
            <p:nvPicPr>
              <p:cNvPr id="92" name="Picture 91" descr="Head_Man_Red.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42679" y="1927664"/>
                <a:ext cx="304780" cy="304780"/>
              </a:xfrm>
              <a:prstGeom prst="rect">
                <a:avLst/>
              </a:prstGeom>
              <a:effectLst>
                <a:reflection blurRad="6350" stA="35000" endA="300" endPos="62000" dist="25400" dir="5400000" sy="-100000" algn="bl" rotWithShape="0"/>
              </a:effectLst>
            </p:spPr>
          </p:pic>
          <p:pic>
            <p:nvPicPr>
              <p:cNvPr id="93" name="Picture 92" descr="Head_Man_Red.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67066" y="1927664"/>
                <a:ext cx="304780" cy="304780"/>
              </a:xfrm>
              <a:prstGeom prst="rect">
                <a:avLst/>
              </a:prstGeom>
              <a:effectLst>
                <a:reflection blurRad="6350" stA="35000" endA="300" endPos="62000" dist="25400" dir="5400000" sy="-100000" algn="bl" rotWithShape="0"/>
              </a:effectLst>
            </p:spPr>
          </p:pic>
          <p:pic>
            <p:nvPicPr>
              <p:cNvPr id="94" name="Picture 93" descr="Head_Man_Red.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01595" y="1515255"/>
                <a:ext cx="304780" cy="304780"/>
              </a:xfrm>
              <a:prstGeom prst="rect">
                <a:avLst/>
              </a:prstGeom>
              <a:effectLst/>
            </p:spPr>
          </p:pic>
        </p:grpSp>
      </p:grpSp>
      <p:sp>
        <p:nvSpPr>
          <p:cNvPr id="68" name="Rectangle 67"/>
          <p:cNvSpPr/>
          <p:nvPr/>
        </p:nvSpPr>
        <p:spPr>
          <a:xfrm>
            <a:off x="263789" y="1819702"/>
            <a:ext cx="4702703" cy="407613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dirty="0"/>
          </a:p>
        </p:txBody>
      </p:sp>
      <p:sp>
        <p:nvSpPr>
          <p:cNvPr id="2" name="Title 1"/>
          <p:cNvSpPr>
            <a:spLocks noGrp="1"/>
          </p:cNvSpPr>
          <p:nvPr>
            <p:ph type="title"/>
          </p:nvPr>
        </p:nvSpPr>
        <p:spPr>
          <a:xfrm>
            <a:off x="455612" y="457200"/>
            <a:ext cx="6577669" cy="541860"/>
          </a:xfrm>
        </p:spPr>
        <p:txBody>
          <a:bodyPr/>
          <a:lstStyle/>
          <a:p>
            <a:r>
              <a:rPr lang="en-US" dirty="0"/>
              <a:t>The Enterprise </a:t>
            </a:r>
            <a:r>
              <a:rPr lang="en-US" dirty="0" smtClean="0"/>
              <a:t>Evolution or Revolution ?</a:t>
            </a:r>
            <a:endParaRPr lang="en-US" dirty="0"/>
          </a:p>
        </p:txBody>
      </p:sp>
      <p:grpSp>
        <p:nvGrpSpPr>
          <p:cNvPr id="34" name="Group 4"/>
          <p:cNvGrpSpPr/>
          <p:nvPr/>
        </p:nvGrpSpPr>
        <p:grpSpPr>
          <a:xfrm>
            <a:off x="5048355" y="1011310"/>
            <a:ext cx="6731143" cy="844788"/>
            <a:chOff x="4565176" y="396816"/>
            <a:chExt cx="3875964" cy="633591"/>
          </a:xfrm>
        </p:grpSpPr>
        <p:sp>
          <p:nvSpPr>
            <p:cNvPr id="49" name="Right Brace 48"/>
            <p:cNvSpPr/>
            <p:nvPr/>
          </p:nvSpPr>
          <p:spPr>
            <a:xfrm rot="16200000">
              <a:off x="6338294" y="-1050684"/>
              <a:ext cx="323426" cy="3838755"/>
            </a:xfrm>
            <a:prstGeom prst="rightBrace">
              <a:avLst>
                <a:gd name="adj1" fmla="val 8333"/>
                <a:gd name="adj2" fmla="val 50000"/>
              </a:avLst>
            </a:prstGeom>
            <a:ln w="38100"/>
          </p:spPr>
          <p:style>
            <a:lnRef idx="1">
              <a:schemeClr val="accent1"/>
            </a:lnRef>
            <a:fillRef idx="0">
              <a:schemeClr val="accent1"/>
            </a:fillRef>
            <a:effectRef idx="0">
              <a:schemeClr val="accent1"/>
            </a:effectRef>
            <a:fontRef idx="minor">
              <a:schemeClr val="tx1"/>
            </a:fontRef>
          </p:style>
          <p:txBody>
            <a:bodyPr lIns="91400" tIns="45700" rIns="91400" bIns="45700" rtlCol="0" anchor="ctr"/>
            <a:lstStyle/>
            <a:p>
              <a:pPr algn="ctr"/>
              <a:endParaRPr lang="en-US" dirty="0"/>
            </a:p>
          </p:txBody>
        </p:sp>
        <p:sp>
          <p:nvSpPr>
            <p:cNvPr id="50" name="TextBox 49"/>
            <p:cNvSpPr txBox="1"/>
            <p:nvPr/>
          </p:nvSpPr>
          <p:spPr>
            <a:xfrm>
              <a:off x="4565176" y="396816"/>
              <a:ext cx="3875964" cy="327742"/>
            </a:xfrm>
            <a:prstGeom prst="rect">
              <a:avLst/>
            </a:prstGeom>
            <a:noFill/>
            <a:ln>
              <a:noFill/>
            </a:ln>
          </p:spPr>
          <p:txBody>
            <a:bodyPr anchor="ctr"/>
            <a:lstStyle>
              <a:defPPr>
                <a:defRPr lang="en-US"/>
              </a:defPPr>
              <a:lvl1pPr algn="ctr" defTabSz="914400">
                <a:lnSpc>
                  <a:spcPct val="85000"/>
                </a:lnSpc>
                <a:defRPr b="1">
                  <a:solidFill>
                    <a:srgbClr val="FFFFFF"/>
                  </a:solidFill>
                  <a:effectLst>
                    <a:outerShdw blurRad="38100" dist="38100" dir="2700000" algn="tl">
                      <a:srgbClr val="000000">
                        <a:alpha val="43137"/>
                      </a:srgbClr>
                    </a:outerShdw>
                  </a:effectLst>
                  <a:latin typeface="Arial" pitchFamily="34" charset="0"/>
                  <a:ea typeface="MS PGothic" pitchFamily="34" charset="-128"/>
                </a:defRPr>
              </a:lvl1pPr>
              <a:lvl2pPr marL="742950" indent="-285750" eaLnBrk="0" hangingPunct="0">
                <a:defRPr sz="1600">
                  <a:latin typeface="Arial" pitchFamily="34" charset="0"/>
                  <a:ea typeface="MS PGothic" pitchFamily="34" charset="-128"/>
                </a:defRPr>
              </a:lvl2pPr>
              <a:lvl3pPr marL="1143000" indent="-228600" eaLnBrk="0" hangingPunct="0">
                <a:defRPr sz="1600">
                  <a:latin typeface="Arial" pitchFamily="34" charset="0"/>
                  <a:ea typeface="MS PGothic" pitchFamily="34" charset="-128"/>
                </a:defRPr>
              </a:lvl3pPr>
              <a:lvl4pPr marL="1600200" indent="-228600" eaLnBrk="0" hangingPunct="0">
                <a:defRPr sz="1600">
                  <a:latin typeface="Arial" pitchFamily="34" charset="0"/>
                  <a:ea typeface="MS PGothic" pitchFamily="34" charset="-128"/>
                </a:defRPr>
              </a:lvl4pPr>
              <a:lvl5pPr marL="2057400" indent="-228600" eaLnBrk="0" hangingPunct="0">
                <a:defRPr sz="1600">
                  <a:latin typeface="Arial" pitchFamily="34" charset="0"/>
                  <a:ea typeface="MS PGothic" pitchFamily="34" charset="-128"/>
                </a:defRPr>
              </a:lvl5pPr>
              <a:lvl6pPr marL="2514600" indent="-228600" algn="ctr" eaLnBrk="0" fontAlgn="base" hangingPunct="0">
                <a:spcBef>
                  <a:spcPct val="0"/>
                </a:spcBef>
                <a:spcAft>
                  <a:spcPct val="0"/>
                </a:spcAft>
                <a:defRPr sz="1600">
                  <a:latin typeface="Arial" pitchFamily="34" charset="0"/>
                  <a:ea typeface="MS PGothic" pitchFamily="34" charset="-128"/>
                </a:defRPr>
              </a:lvl6pPr>
              <a:lvl7pPr marL="2971800" indent="-228600" algn="ctr" eaLnBrk="0" fontAlgn="base" hangingPunct="0">
                <a:spcBef>
                  <a:spcPct val="0"/>
                </a:spcBef>
                <a:spcAft>
                  <a:spcPct val="0"/>
                </a:spcAft>
                <a:defRPr sz="1600">
                  <a:latin typeface="Arial" pitchFamily="34" charset="0"/>
                  <a:ea typeface="MS PGothic" pitchFamily="34" charset="-128"/>
                </a:defRPr>
              </a:lvl7pPr>
              <a:lvl8pPr marL="3429000" indent="-228600" algn="ctr" eaLnBrk="0" fontAlgn="base" hangingPunct="0">
                <a:spcBef>
                  <a:spcPct val="0"/>
                </a:spcBef>
                <a:spcAft>
                  <a:spcPct val="0"/>
                </a:spcAft>
                <a:defRPr sz="1600">
                  <a:latin typeface="Arial" pitchFamily="34" charset="0"/>
                  <a:ea typeface="MS PGothic" pitchFamily="34" charset="-128"/>
                </a:defRPr>
              </a:lvl8pPr>
              <a:lvl9pPr marL="3886200" indent="-228600" algn="ctr" eaLnBrk="0" fontAlgn="base" hangingPunct="0">
                <a:spcBef>
                  <a:spcPct val="0"/>
                </a:spcBef>
                <a:spcAft>
                  <a:spcPct val="0"/>
                </a:spcAft>
                <a:defRPr sz="1600">
                  <a:latin typeface="Arial" pitchFamily="34" charset="0"/>
                  <a:ea typeface="MS PGothic" pitchFamily="34" charset="-128"/>
                </a:defRPr>
              </a:lvl9pPr>
            </a:lstStyle>
            <a:p>
              <a:r>
                <a:rPr lang="en-US" sz="2700" dirty="0">
                  <a:solidFill>
                    <a:schemeClr val="tx1"/>
                  </a:solidFill>
                  <a:effectLst/>
                </a:rPr>
                <a:t>The New Normal</a:t>
              </a:r>
            </a:p>
          </p:txBody>
        </p:sp>
      </p:grpSp>
      <p:sp>
        <p:nvSpPr>
          <p:cNvPr id="60" name="AutoShape 11"/>
          <p:cNvSpPr>
            <a:spLocks noChangeAspect="1" noChangeArrowheads="1"/>
          </p:cNvSpPr>
          <p:nvPr/>
        </p:nvSpPr>
        <p:spPr bwMode="gray">
          <a:xfrm>
            <a:off x="7085160" y="3841090"/>
            <a:ext cx="488685" cy="604653"/>
          </a:xfrm>
          <a:prstGeom prst="chevron">
            <a:avLst>
              <a:gd name="adj" fmla="val 48446"/>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lIns="121899" tIns="60949" rIns="0" bIns="60949" anchor="b"/>
          <a:lstStyle/>
          <a:p>
            <a:pPr defTabSz="1218987"/>
            <a:endParaRPr lang="en-US" sz="900" kern="0" dirty="0">
              <a:solidFill>
                <a:srgbClr val="FFFFFF"/>
              </a:solidFill>
              <a:ea typeface="ヒラギノ角ゴ Pro W3"/>
              <a:cs typeface="ヒラギノ角ゴ Pro W3"/>
            </a:endParaRPr>
          </a:p>
        </p:txBody>
      </p:sp>
      <p:sp>
        <p:nvSpPr>
          <p:cNvPr id="61" name="AutoShape 11"/>
          <p:cNvSpPr>
            <a:spLocks noChangeAspect="1" noChangeArrowheads="1"/>
          </p:cNvSpPr>
          <p:nvPr/>
        </p:nvSpPr>
        <p:spPr bwMode="gray">
          <a:xfrm>
            <a:off x="9386482" y="3841091"/>
            <a:ext cx="488685" cy="604653"/>
          </a:xfrm>
          <a:prstGeom prst="chevron">
            <a:avLst>
              <a:gd name="adj" fmla="val 48446"/>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lIns="121899" tIns="60949" rIns="0" bIns="60949" anchor="b"/>
          <a:lstStyle/>
          <a:p>
            <a:pPr defTabSz="1218987"/>
            <a:endParaRPr lang="en-US" sz="900" kern="0" dirty="0">
              <a:solidFill>
                <a:srgbClr val="FFFFFF"/>
              </a:solidFill>
              <a:ea typeface="ヒラギノ角ゴ Pro W3"/>
              <a:cs typeface="ヒラギノ角ゴ Pro W3"/>
            </a:endParaRPr>
          </a:p>
        </p:txBody>
      </p:sp>
      <p:sp>
        <p:nvSpPr>
          <p:cNvPr id="56" name="Cross 55"/>
          <p:cNvSpPr/>
          <p:nvPr/>
        </p:nvSpPr>
        <p:spPr>
          <a:xfrm>
            <a:off x="6958545" y="3834263"/>
            <a:ext cx="609441" cy="609600"/>
          </a:xfrm>
          <a:prstGeom prst="plus">
            <a:avLst>
              <a:gd name="adj" fmla="val 32857"/>
            </a:avLst>
          </a:prstGeom>
          <a:gradFill flip="none" rotWithShape="1">
            <a:gsLst>
              <a:gs pos="0">
                <a:srgbClr val="C80000"/>
              </a:gs>
              <a:gs pos="100000">
                <a:srgbClr val="FF1414"/>
              </a:gs>
            </a:gsLst>
            <a:lin ang="16200000" scaled="1"/>
            <a:tileRect/>
          </a:gradFill>
          <a:ln w="28575">
            <a:solidFill>
              <a:schemeClr val="bg2"/>
            </a:solidFill>
          </a:ln>
          <a:effectLst>
            <a:outerShdw blurRad="50800" dist="38100" dir="2700000" algn="tl" rotWithShape="0">
              <a:prstClr val="black">
                <a:alpha val="40000"/>
              </a:prstClr>
            </a:outerShdw>
          </a:effectLst>
        </p:spPr>
        <p:txBody>
          <a:bodyPr wrap="square" lIns="121899" tIns="60949" rIns="0" bIns="60949" anchor="b"/>
          <a:lstStyle/>
          <a:p>
            <a:pPr defTabSz="1218987"/>
            <a:endParaRPr lang="en-US" sz="900" kern="0" dirty="0">
              <a:solidFill>
                <a:srgbClr val="FFFFFF"/>
              </a:solidFill>
              <a:ea typeface="ヒラギノ角ゴ Pro W3"/>
              <a:cs typeface="ヒラギノ角ゴ Pro W3"/>
            </a:endParaRPr>
          </a:p>
        </p:txBody>
      </p:sp>
      <p:sp>
        <p:nvSpPr>
          <p:cNvPr id="57" name="Cross 56"/>
          <p:cNvSpPr/>
          <p:nvPr/>
        </p:nvSpPr>
        <p:spPr>
          <a:xfrm>
            <a:off x="9281092" y="3837296"/>
            <a:ext cx="609441" cy="609600"/>
          </a:xfrm>
          <a:prstGeom prst="plus">
            <a:avLst>
              <a:gd name="adj" fmla="val 32857"/>
            </a:avLst>
          </a:prstGeom>
          <a:gradFill flip="none" rotWithShape="1">
            <a:gsLst>
              <a:gs pos="0">
                <a:srgbClr val="C80000"/>
              </a:gs>
              <a:gs pos="100000">
                <a:srgbClr val="FF1414"/>
              </a:gs>
            </a:gsLst>
            <a:lin ang="16200000" scaled="1"/>
            <a:tileRect/>
          </a:gradFill>
          <a:ln w="28575">
            <a:solidFill>
              <a:schemeClr val="bg2"/>
            </a:solidFill>
          </a:ln>
          <a:effectLst>
            <a:outerShdw blurRad="50800" dist="38100" dir="2700000" algn="tl" rotWithShape="0">
              <a:prstClr val="black">
                <a:alpha val="40000"/>
              </a:prstClr>
            </a:outerShdw>
          </a:effectLst>
        </p:spPr>
        <p:txBody>
          <a:bodyPr wrap="square" lIns="121899" tIns="60949" rIns="0" bIns="60949" anchor="b"/>
          <a:lstStyle/>
          <a:p>
            <a:pPr defTabSz="1218987"/>
            <a:endParaRPr lang="en-US" sz="900" kern="0" dirty="0">
              <a:solidFill>
                <a:srgbClr val="FFFFFF"/>
              </a:solidFill>
              <a:ea typeface="ヒラギノ角ゴ Pro W3"/>
              <a:cs typeface="ヒラギノ角ゴ Pro W3"/>
            </a:endParaRPr>
          </a:p>
        </p:txBody>
      </p:sp>
      <p:grpSp>
        <p:nvGrpSpPr>
          <p:cNvPr id="35" name="Group 5"/>
          <p:cNvGrpSpPr/>
          <p:nvPr/>
        </p:nvGrpSpPr>
        <p:grpSpPr>
          <a:xfrm>
            <a:off x="354750" y="1967915"/>
            <a:ext cx="2152127" cy="3727748"/>
            <a:chOff x="266132" y="1475936"/>
            <a:chExt cx="1614516" cy="2795811"/>
          </a:xfrm>
        </p:grpSpPr>
        <p:grpSp>
          <p:nvGrpSpPr>
            <p:cNvPr id="36" name="Group 64"/>
            <p:cNvGrpSpPr/>
            <p:nvPr/>
          </p:nvGrpSpPr>
          <p:grpSpPr>
            <a:xfrm>
              <a:off x="266132" y="1475936"/>
              <a:ext cx="1614516" cy="2795811"/>
              <a:chOff x="266132" y="1475936"/>
              <a:chExt cx="1614516" cy="2795811"/>
            </a:xfrm>
          </p:grpSpPr>
          <p:sp>
            <p:nvSpPr>
              <p:cNvPr id="13" name="Rectangle 8"/>
              <p:cNvSpPr>
                <a:spLocks noChangeArrowheads="1"/>
              </p:cNvSpPr>
              <p:nvPr/>
            </p:nvSpPr>
            <p:spPr bwMode="gray">
              <a:xfrm>
                <a:off x="266132" y="2023753"/>
                <a:ext cx="1612635" cy="2247994"/>
              </a:xfrm>
              <a:prstGeom prst="rect">
                <a:avLst/>
              </a:prstGeom>
              <a:solidFill>
                <a:schemeClr val="bg2"/>
              </a:solidFill>
              <a:ln w="19050">
                <a:noFill/>
                <a:miter lim="800000"/>
                <a:headEnd/>
                <a:tailEnd/>
              </a:ln>
              <a:effectLst>
                <a:outerShdw blurRad="50800" dist="38100" dir="2700000" algn="tl" rotWithShape="0">
                  <a:prstClr val="black">
                    <a:alpha val="40000"/>
                  </a:prstClr>
                </a:outerShdw>
              </a:effectLst>
            </p:spPr>
            <p:txBody>
              <a:bodyPr wrap="none" anchor="ctr"/>
              <a:lstStyle/>
              <a:p>
                <a:pPr defTabSz="1218987"/>
                <a:endParaRPr lang="en-US" sz="3200" dirty="0">
                  <a:solidFill>
                    <a:srgbClr val="000000"/>
                  </a:solidFill>
                </a:endParaRPr>
              </a:p>
            </p:txBody>
          </p:sp>
          <p:sp>
            <p:nvSpPr>
              <p:cNvPr id="3" name="Rounded Rectangle 2"/>
              <p:cNvSpPr/>
              <p:nvPr/>
            </p:nvSpPr>
            <p:spPr>
              <a:xfrm>
                <a:off x="436728" y="2231409"/>
                <a:ext cx="1276066" cy="183562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8"/>
              <p:cNvSpPr>
                <a:spLocks noChangeArrowheads="1"/>
              </p:cNvSpPr>
              <p:nvPr/>
            </p:nvSpPr>
            <p:spPr bwMode="gray">
              <a:xfrm>
                <a:off x="279398" y="1475936"/>
                <a:ext cx="1601250" cy="512958"/>
              </a:xfrm>
              <a:prstGeom prst="rect">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rIns="0" anchor="b"/>
              <a:lstStyle/>
              <a:p>
                <a:pPr defTabSz="1218987"/>
                <a:endParaRPr lang="en-US" sz="900" kern="0" dirty="0">
                  <a:solidFill>
                    <a:srgbClr val="FFFFFF"/>
                  </a:solidFill>
                  <a:ea typeface="ヒラギノ角ゴ Pro W3"/>
                  <a:cs typeface="ヒラギノ角ゴ Pro W3"/>
                </a:endParaRPr>
              </a:p>
            </p:txBody>
          </p:sp>
          <p:sp>
            <p:nvSpPr>
              <p:cNvPr id="18" name="Text Box 19"/>
              <p:cNvSpPr txBox="1">
                <a:spLocks noChangeArrowheads="1"/>
              </p:cNvSpPr>
              <p:nvPr/>
            </p:nvSpPr>
            <p:spPr bwMode="gray">
              <a:xfrm flipH="1">
                <a:off x="382773" y="1535088"/>
                <a:ext cx="1396355" cy="39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defTabSz="1218987" eaLnBrk="1" hangingPunct="1">
                  <a:lnSpc>
                    <a:spcPct val="85000"/>
                  </a:lnSpc>
                </a:pPr>
                <a:r>
                  <a:rPr lang="en-US" sz="2400" b="1" dirty="0">
                    <a:solidFill>
                      <a:srgbClr val="FFFFFF"/>
                    </a:solidFill>
                    <a:effectLst>
                      <a:outerShdw blurRad="38100" dist="38100" dir="2700000" algn="tl">
                        <a:srgbClr val="000000">
                          <a:alpha val="43137"/>
                        </a:srgbClr>
                      </a:outerShdw>
                    </a:effectLst>
                  </a:rPr>
                  <a:t>Mainframe</a:t>
                </a:r>
              </a:p>
            </p:txBody>
          </p:sp>
        </p:grpSp>
        <p:pic>
          <p:nvPicPr>
            <p:cNvPr id="101" name="Picture 100" descr="App_Int_Red.png"/>
            <p:cNvPicPr>
              <a:picLocks noChangeAspect="1"/>
            </p:cNvPicPr>
            <p:nvPr/>
          </p:nvPicPr>
          <p:blipFill rotWithShape="1">
            <a:blip r:embed="rId10" cstate="print">
              <a:extLst>
                <a:ext uri="{28A0092B-C50C-407E-A947-70E740481C1C}">
                  <a14:useLocalDpi xmlns:a14="http://schemas.microsoft.com/office/drawing/2010/main" val="0"/>
                </a:ext>
              </a:extLst>
            </a:blip>
            <a:srcRect b="-4981"/>
            <a:stretch/>
          </p:blipFill>
          <p:spPr>
            <a:xfrm>
              <a:off x="760945" y="2834258"/>
              <a:ext cx="661893" cy="592416"/>
            </a:xfrm>
            <a:prstGeom prst="rect">
              <a:avLst/>
            </a:prstGeom>
            <a:effectLst>
              <a:reflection blurRad="6350" stA="52000" endA="300" endPos="35000" dir="5400000" sy="-100000" algn="bl" rotWithShape="0"/>
            </a:effectLst>
          </p:spPr>
        </p:pic>
      </p:grpSp>
      <p:grpSp>
        <p:nvGrpSpPr>
          <p:cNvPr id="37" name="Group 25"/>
          <p:cNvGrpSpPr/>
          <p:nvPr/>
        </p:nvGrpSpPr>
        <p:grpSpPr>
          <a:xfrm>
            <a:off x="2656071" y="1967915"/>
            <a:ext cx="2246747" cy="3727748"/>
            <a:chOff x="1992572" y="1475936"/>
            <a:chExt cx="1685499" cy="2795811"/>
          </a:xfrm>
        </p:grpSpPr>
        <p:grpSp>
          <p:nvGrpSpPr>
            <p:cNvPr id="38" name="Group 65"/>
            <p:cNvGrpSpPr/>
            <p:nvPr/>
          </p:nvGrpSpPr>
          <p:grpSpPr>
            <a:xfrm>
              <a:off x="1992572" y="1475936"/>
              <a:ext cx="1685499" cy="2795811"/>
              <a:chOff x="1992572" y="1475936"/>
              <a:chExt cx="1685499" cy="2795811"/>
            </a:xfrm>
          </p:grpSpPr>
          <p:sp>
            <p:nvSpPr>
              <p:cNvPr id="10" name="Rectangle 8"/>
              <p:cNvSpPr>
                <a:spLocks noChangeArrowheads="1"/>
              </p:cNvSpPr>
              <p:nvPr/>
            </p:nvSpPr>
            <p:spPr bwMode="gray">
              <a:xfrm>
                <a:off x="2019897" y="2023753"/>
                <a:ext cx="1612635" cy="2247994"/>
              </a:xfrm>
              <a:prstGeom prst="rect">
                <a:avLst/>
              </a:prstGeom>
              <a:solidFill>
                <a:schemeClr val="bg2"/>
              </a:solidFill>
              <a:ln w="19050">
                <a:noFill/>
                <a:miter lim="800000"/>
                <a:headEnd/>
                <a:tailEnd/>
              </a:ln>
              <a:effectLst>
                <a:outerShdw blurRad="50800" dist="38100" dir="2700000" algn="tl" rotWithShape="0">
                  <a:prstClr val="black">
                    <a:alpha val="40000"/>
                  </a:prstClr>
                </a:outerShdw>
              </a:effectLst>
            </p:spPr>
            <p:txBody>
              <a:bodyPr wrap="none" anchor="ctr"/>
              <a:lstStyle/>
              <a:p>
                <a:pPr defTabSz="1218987"/>
                <a:endParaRPr lang="en-US" sz="3200" dirty="0">
                  <a:solidFill>
                    <a:srgbClr val="000000"/>
                  </a:solidFill>
                </a:endParaRPr>
              </a:p>
            </p:txBody>
          </p:sp>
          <p:sp>
            <p:nvSpPr>
              <p:cNvPr id="45" name="Rounded Rectangle 44"/>
              <p:cNvSpPr/>
              <p:nvPr/>
            </p:nvSpPr>
            <p:spPr>
              <a:xfrm>
                <a:off x="2185916" y="2240507"/>
                <a:ext cx="1276066" cy="183562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8"/>
              <p:cNvSpPr>
                <a:spLocks noChangeArrowheads="1"/>
              </p:cNvSpPr>
              <p:nvPr/>
            </p:nvSpPr>
            <p:spPr bwMode="gray">
              <a:xfrm>
                <a:off x="2028305" y="1475936"/>
                <a:ext cx="1603148" cy="512958"/>
              </a:xfrm>
              <a:prstGeom prst="rect">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rIns="0" anchor="b"/>
              <a:lstStyle/>
              <a:p>
                <a:pPr defTabSz="1218987"/>
                <a:endParaRPr lang="en-US" sz="900" kern="0" dirty="0">
                  <a:solidFill>
                    <a:srgbClr val="FFFFFF"/>
                  </a:solidFill>
                  <a:ea typeface="ヒラギノ角ゴ Pro W3"/>
                  <a:cs typeface="ヒラギノ角ゴ Pro W3"/>
                </a:endParaRPr>
              </a:p>
            </p:txBody>
          </p:sp>
          <p:sp>
            <p:nvSpPr>
              <p:cNvPr id="17" name="Text Box 19"/>
              <p:cNvSpPr txBox="1">
                <a:spLocks noChangeArrowheads="1"/>
              </p:cNvSpPr>
              <p:nvPr/>
            </p:nvSpPr>
            <p:spPr bwMode="gray">
              <a:xfrm flipH="1">
                <a:off x="1992572" y="1535088"/>
                <a:ext cx="1685499" cy="39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defTabSz="1218987" eaLnBrk="1" hangingPunct="1">
                  <a:lnSpc>
                    <a:spcPct val="85000"/>
                  </a:lnSpc>
                </a:pPr>
                <a:r>
                  <a:rPr lang="en-US" sz="2400" b="1" dirty="0">
                    <a:solidFill>
                      <a:srgbClr val="FFFFFF"/>
                    </a:solidFill>
                    <a:effectLst>
                      <a:outerShdw blurRad="38100" dist="38100" dir="2700000" algn="tl">
                        <a:srgbClr val="000000">
                          <a:alpha val="43137"/>
                        </a:srgbClr>
                      </a:outerShdw>
                    </a:effectLst>
                  </a:rPr>
                  <a:t>Client/Server</a:t>
                </a:r>
                <a:endParaRPr lang="en-US" b="1" dirty="0">
                  <a:solidFill>
                    <a:srgbClr val="FFFFFF"/>
                  </a:solidFill>
                  <a:effectLst>
                    <a:outerShdw blurRad="38100" dist="38100" dir="2700000" algn="tl">
                      <a:srgbClr val="000000">
                        <a:alpha val="43137"/>
                      </a:srgbClr>
                    </a:outerShdw>
                  </a:effectLst>
                </a:endParaRPr>
              </a:p>
            </p:txBody>
          </p:sp>
        </p:grpSp>
        <p:grpSp>
          <p:nvGrpSpPr>
            <p:cNvPr id="39" name="Group 70" descr="Down:  Group 283"/>
            <p:cNvGrpSpPr>
              <a:grpSpLocks noChangeAspect="1"/>
            </p:cNvGrpSpPr>
            <p:nvPr/>
          </p:nvGrpSpPr>
          <p:grpSpPr>
            <a:xfrm>
              <a:off x="2591155" y="2360547"/>
              <a:ext cx="445264" cy="703375"/>
              <a:chOff x="10218793" y="2710315"/>
              <a:chExt cx="1161274" cy="1834440"/>
            </a:xfrm>
          </p:grpSpPr>
          <p:sp>
            <p:nvSpPr>
              <p:cNvPr id="72" name="Rectangle 71"/>
              <p:cNvSpPr/>
              <p:nvPr/>
            </p:nvSpPr>
            <p:spPr>
              <a:xfrm>
                <a:off x="10220491" y="2720747"/>
                <a:ext cx="1159576" cy="1717904"/>
              </a:xfrm>
              <a:prstGeom prst="rect">
                <a:avLst/>
              </a:prstGeom>
              <a:gradFill>
                <a:gsLst>
                  <a:gs pos="0">
                    <a:schemeClr val="bg1">
                      <a:lumMod val="95000"/>
                    </a:schemeClr>
                  </a:gs>
                  <a:gs pos="100000">
                    <a:schemeClr val="bg1">
                      <a:lumMod val="75000"/>
                    </a:schemeClr>
                  </a:gs>
                </a:gsLst>
                <a:lin ang="540000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0" name="Group 7"/>
              <p:cNvGrpSpPr>
                <a:grpSpLocks noChangeAspect="1"/>
              </p:cNvGrpSpPr>
              <p:nvPr/>
            </p:nvGrpSpPr>
            <p:grpSpPr bwMode="auto">
              <a:xfrm>
                <a:off x="10218793" y="2710315"/>
                <a:ext cx="1161274" cy="1834440"/>
                <a:chOff x="3156" y="1082"/>
                <a:chExt cx="1368" cy="2161"/>
              </a:xfrm>
            </p:grpSpPr>
            <p:sp>
              <p:nvSpPr>
                <p:cNvPr id="74" name="AutoShape 6"/>
                <p:cNvSpPr>
                  <a:spLocks noChangeAspect="1" noChangeArrowheads="1" noTextEdit="1"/>
                </p:cNvSpPr>
                <p:nvPr/>
              </p:nvSpPr>
              <p:spPr bwMode="auto">
                <a:xfrm>
                  <a:off x="3156" y="1082"/>
                  <a:ext cx="1368" cy="2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8"/>
                <p:cNvSpPr>
                  <a:spLocks noEditPoints="1"/>
                </p:cNvSpPr>
                <p:nvPr/>
              </p:nvSpPr>
              <p:spPr bwMode="auto">
                <a:xfrm>
                  <a:off x="3302" y="2719"/>
                  <a:ext cx="1078" cy="288"/>
                </a:xfrm>
                <a:custGeom>
                  <a:avLst/>
                  <a:gdLst>
                    <a:gd name="T0" fmla="*/ 0 w 1078"/>
                    <a:gd name="T1" fmla="*/ 288 h 288"/>
                    <a:gd name="T2" fmla="*/ 1078 w 1078"/>
                    <a:gd name="T3" fmla="*/ 288 h 288"/>
                    <a:gd name="T4" fmla="*/ 1078 w 1078"/>
                    <a:gd name="T5" fmla="*/ 0 h 288"/>
                    <a:gd name="T6" fmla="*/ 0 w 1078"/>
                    <a:gd name="T7" fmla="*/ 0 h 288"/>
                    <a:gd name="T8" fmla="*/ 0 w 1078"/>
                    <a:gd name="T9" fmla="*/ 288 h 288"/>
                    <a:gd name="T10" fmla="*/ 0 w 1078"/>
                    <a:gd name="T11" fmla="*/ 288 h 288"/>
                    <a:gd name="T12" fmla="*/ 0 w 1078"/>
                    <a:gd name="T13" fmla="*/ 288 h 288"/>
                    <a:gd name="T14" fmla="*/ 1021 w 1078"/>
                    <a:gd name="T15" fmla="*/ 231 h 288"/>
                    <a:gd name="T16" fmla="*/ 575 w 1078"/>
                    <a:gd name="T17" fmla="*/ 231 h 288"/>
                    <a:gd name="T18" fmla="*/ 575 w 1078"/>
                    <a:gd name="T19" fmla="*/ 175 h 288"/>
                    <a:gd name="T20" fmla="*/ 1021 w 1078"/>
                    <a:gd name="T21" fmla="*/ 175 h 288"/>
                    <a:gd name="T22" fmla="*/ 1021 w 1078"/>
                    <a:gd name="T23" fmla="*/ 231 h 288"/>
                    <a:gd name="T24" fmla="*/ 1021 w 1078"/>
                    <a:gd name="T25" fmla="*/ 231 h 288"/>
                    <a:gd name="T26" fmla="*/ 1021 w 1078"/>
                    <a:gd name="T27" fmla="*/ 231 h 288"/>
                    <a:gd name="T28" fmla="*/ 568 w 1078"/>
                    <a:gd name="T29" fmla="*/ 61 h 288"/>
                    <a:gd name="T30" fmla="*/ 1021 w 1078"/>
                    <a:gd name="T31" fmla="*/ 61 h 288"/>
                    <a:gd name="T32" fmla="*/ 1021 w 1078"/>
                    <a:gd name="T33" fmla="*/ 118 h 288"/>
                    <a:gd name="T34" fmla="*/ 568 w 1078"/>
                    <a:gd name="T35" fmla="*/ 118 h 288"/>
                    <a:gd name="T36" fmla="*/ 568 w 1078"/>
                    <a:gd name="T37" fmla="*/ 61 h 288"/>
                    <a:gd name="T38" fmla="*/ 568 w 1078"/>
                    <a:gd name="T39" fmla="*/ 61 h 288"/>
                    <a:gd name="T40" fmla="*/ 568 w 1078"/>
                    <a:gd name="T41" fmla="*/ 61 h 288"/>
                    <a:gd name="T42" fmla="*/ 64 w 1078"/>
                    <a:gd name="T43" fmla="*/ 61 h 288"/>
                    <a:gd name="T44" fmla="*/ 511 w 1078"/>
                    <a:gd name="T45" fmla="*/ 61 h 288"/>
                    <a:gd name="T46" fmla="*/ 511 w 1078"/>
                    <a:gd name="T47" fmla="*/ 118 h 288"/>
                    <a:gd name="T48" fmla="*/ 64 w 1078"/>
                    <a:gd name="T49" fmla="*/ 118 h 288"/>
                    <a:gd name="T50" fmla="*/ 64 w 1078"/>
                    <a:gd name="T51" fmla="*/ 61 h 288"/>
                    <a:gd name="T52" fmla="*/ 64 w 1078"/>
                    <a:gd name="T53" fmla="*/ 61 h 288"/>
                    <a:gd name="T54" fmla="*/ 64 w 1078"/>
                    <a:gd name="T55" fmla="*/ 61 h 288"/>
                    <a:gd name="T56" fmla="*/ 64 w 1078"/>
                    <a:gd name="T57" fmla="*/ 175 h 288"/>
                    <a:gd name="T58" fmla="*/ 511 w 1078"/>
                    <a:gd name="T59" fmla="*/ 175 h 288"/>
                    <a:gd name="T60" fmla="*/ 511 w 1078"/>
                    <a:gd name="T61" fmla="*/ 231 h 288"/>
                    <a:gd name="T62" fmla="*/ 64 w 1078"/>
                    <a:gd name="T63" fmla="*/ 231 h 288"/>
                    <a:gd name="T64" fmla="*/ 64 w 1078"/>
                    <a:gd name="T65" fmla="*/ 175 h 288"/>
                    <a:gd name="T66" fmla="*/ 64 w 1078"/>
                    <a:gd name="T67" fmla="*/ 175 h 288"/>
                    <a:gd name="T68" fmla="*/ 64 w 1078"/>
                    <a:gd name="T69" fmla="*/ 17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8" h="288">
                      <a:moveTo>
                        <a:pt x="0" y="288"/>
                      </a:moveTo>
                      <a:lnTo>
                        <a:pt x="1078" y="288"/>
                      </a:lnTo>
                      <a:lnTo>
                        <a:pt x="1078" y="0"/>
                      </a:lnTo>
                      <a:lnTo>
                        <a:pt x="0" y="0"/>
                      </a:lnTo>
                      <a:lnTo>
                        <a:pt x="0" y="288"/>
                      </a:lnTo>
                      <a:lnTo>
                        <a:pt x="0" y="288"/>
                      </a:lnTo>
                      <a:lnTo>
                        <a:pt x="0" y="288"/>
                      </a:lnTo>
                      <a:close/>
                      <a:moveTo>
                        <a:pt x="1021" y="231"/>
                      </a:moveTo>
                      <a:lnTo>
                        <a:pt x="575" y="231"/>
                      </a:lnTo>
                      <a:lnTo>
                        <a:pt x="575" y="175"/>
                      </a:lnTo>
                      <a:lnTo>
                        <a:pt x="1021" y="175"/>
                      </a:lnTo>
                      <a:lnTo>
                        <a:pt x="1021" y="231"/>
                      </a:lnTo>
                      <a:lnTo>
                        <a:pt x="1021" y="231"/>
                      </a:lnTo>
                      <a:lnTo>
                        <a:pt x="1021" y="231"/>
                      </a:lnTo>
                      <a:close/>
                      <a:moveTo>
                        <a:pt x="568" y="61"/>
                      </a:moveTo>
                      <a:lnTo>
                        <a:pt x="1021" y="61"/>
                      </a:lnTo>
                      <a:lnTo>
                        <a:pt x="1021" y="118"/>
                      </a:lnTo>
                      <a:lnTo>
                        <a:pt x="568" y="118"/>
                      </a:lnTo>
                      <a:lnTo>
                        <a:pt x="568" y="61"/>
                      </a:lnTo>
                      <a:lnTo>
                        <a:pt x="568" y="61"/>
                      </a:lnTo>
                      <a:lnTo>
                        <a:pt x="568" y="61"/>
                      </a:lnTo>
                      <a:close/>
                      <a:moveTo>
                        <a:pt x="64" y="61"/>
                      </a:moveTo>
                      <a:lnTo>
                        <a:pt x="511" y="61"/>
                      </a:lnTo>
                      <a:lnTo>
                        <a:pt x="511" y="118"/>
                      </a:lnTo>
                      <a:lnTo>
                        <a:pt x="64" y="118"/>
                      </a:lnTo>
                      <a:lnTo>
                        <a:pt x="64" y="61"/>
                      </a:lnTo>
                      <a:lnTo>
                        <a:pt x="64" y="61"/>
                      </a:lnTo>
                      <a:lnTo>
                        <a:pt x="64" y="61"/>
                      </a:lnTo>
                      <a:close/>
                      <a:moveTo>
                        <a:pt x="64" y="175"/>
                      </a:moveTo>
                      <a:lnTo>
                        <a:pt x="511" y="175"/>
                      </a:lnTo>
                      <a:lnTo>
                        <a:pt x="511" y="231"/>
                      </a:lnTo>
                      <a:lnTo>
                        <a:pt x="64" y="231"/>
                      </a:lnTo>
                      <a:lnTo>
                        <a:pt x="64" y="175"/>
                      </a:lnTo>
                      <a:lnTo>
                        <a:pt x="64" y="175"/>
                      </a:lnTo>
                      <a:lnTo>
                        <a:pt x="64" y="175"/>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9"/>
                <p:cNvSpPr>
                  <a:spLocks noEditPoints="1"/>
                </p:cNvSpPr>
                <p:nvPr/>
              </p:nvSpPr>
              <p:spPr bwMode="auto">
                <a:xfrm>
                  <a:off x="3158" y="1084"/>
                  <a:ext cx="1366" cy="2157"/>
                </a:xfrm>
                <a:custGeom>
                  <a:avLst/>
                  <a:gdLst>
                    <a:gd name="T0" fmla="*/ 0 w 1366"/>
                    <a:gd name="T1" fmla="*/ 0 h 2157"/>
                    <a:gd name="T2" fmla="*/ 0 w 1366"/>
                    <a:gd name="T3" fmla="*/ 2157 h 2157"/>
                    <a:gd name="T4" fmla="*/ 90 w 1366"/>
                    <a:gd name="T5" fmla="*/ 2157 h 2157"/>
                    <a:gd name="T6" fmla="*/ 90 w 1366"/>
                    <a:gd name="T7" fmla="*/ 2043 h 2157"/>
                    <a:gd name="T8" fmla="*/ 1283 w 1366"/>
                    <a:gd name="T9" fmla="*/ 2043 h 2157"/>
                    <a:gd name="T10" fmla="*/ 1283 w 1366"/>
                    <a:gd name="T11" fmla="*/ 2157 h 2157"/>
                    <a:gd name="T12" fmla="*/ 1366 w 1366"/>
                    <a:gd name="T13" fmla="*/ 2157 h 2157"/>
                    <a:gd name="T14" fmla="*/ 1366 w 1366"/>
                    <a:gd name="T15" fmla="*/ 0 h 2157"/>
                    <a:gd name="T16" fmla="*/ 0 w 1366"/>
                    <a:gd name="T17" fmla="*/ 0 h 2157"/>
                    <a:gd name="T18" fmla="*/ 0 w 1366"/>
                    <a:gd name="T19" fmla="*/ 0 h 2157"/>
                    <a:gd name="T20" fmla="*/ 0 w 1366"/>
                    <a:gd name="T21" fmla="*/ 0 h 2157"/>
                    <a:gd name="T22" fmla="*/ 90 w 1366"/>
                    <a:gd name="T23" fmla="*/ 1989 h 2157"/>
                    <a:gd name="T24" fmla="*/ 90 w 1366"/>
                    <a:gd name="T25" fmla="*/ 97 h 2157"/>
                    <a:gd name="T26" fmla="*/ 1279 w 1366"/>
                    <a:gd name="T27" fmla="*/ 97 h 2157"/>
                    <a:gd name="T28" fmla="*/ 1283 w 1366"/>
                    <a:gd name="T29" fmla="*/ 1989 h 2157"/>
                    <a:gd name="T30" fmla="*/ 90 w 1366"/>
                    <a:gd name="T31" fmla="*/ 1989 h 2157"/>
                    <a:gd name="T32" fmla="*/ 90 w 1366"/>
                    <a:gd name="T33" fmla="*/ 1989 h 2157"/>
                    <a:gd name="T34" fmla="*/ 90 w 1366"/>
                    <a:gd name="T35" fmla="*/ 1989 h 2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6" h="2157">
                      <a:moveTo>
                        <a:pt x="0" y="0"/>
                      </a:moveTo>
                      <a:lnTo>
                        <a:pt x="0" y="2157"/>
                      </a:lnTo>
                      <a:lnTo>
                        <a:pt x="90" y="2157"/>
                      </a:lnTo>
                      <a:lnTo>
                        <a:pt x="90" y="2043"/>
                      </a:lnTo>
                      <a:lnTo>
                        <a:pt x="1283" y="2043"/>
                      </a:lnTo>
                      <a:lnTo>
                        <a:pt x="1283" y="2157"/>
                      </a:lnTo>
                      <a:lnTo>
                        <a:pt x="1366" y="2157"/>
                      </a:lnTo>
                      <a:lnTo>
                        <a:pt x="1366" y="0"/>
                      </a:lnTo>
                      <a:lnTo>
                        <a:pt x="0" y="0"/>
                      </a:lnTo>
                      <a:lnTo>
                        <a:pt x="0" y="0"/>
                      </a:lnTo>
                      <a:lnTo>
                        <a:pt x="0" y="0"/>
                      </a:lnTo>
                      <a:close/>
                      <a:moveTo>
                        <a:pt x="90" y="1989"/>
                      </a:moveTo>
                      <a:lnTo>
                        <a:pt x="90" y="97"/>
                      </a:lnTo>
                      <a:lnTo>
                        <a:pt x="1279" y="97"/>
                      </a:lnTo>
                      <a:lnTo>
                        <a:pt x="1283" y="1989"/>
                      </a:lnTo>
                      <a:lnTo>
                        <a:pt x="90" y="1989"/>
                      </a:lnTo>
                      <a:lnTo>
                        <a:pt x="90" y="1989"/>
                      </a:lnTo>
                      <a:lnTo>
                        <a:pt x="90" y="198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0"/>
                <p:cNvSpPr>
                  <a:spLocks noEditPoints="1"/>
                </p:cNvSpPr>
                <p:nvPr/>
              </p:nvSpPr>
              <p:spPr bwMode="auto">
                <a:xfrm>
                  <a:off x="3158" y="1084"/>
                  <a:ext cx="1366" cy="2157"/>
                </a:xfrm>
                <a:custGeom>
                  <a:avLst/>
                  <a:gdLst>
                    <a:gd name="T0" fmla="*/ 0 w 1366"/>
                    <a:gd name="T1" fmla="*/ 0 h 2157"/>
                    <a:gd name="T2" fmla="*/ 0 w 1366"/>
                    <a:gd name="T3" fmla="*/ 2157 h 2157"/>
                    <a:gd name="T4" fmla="*/ 90 w 1366"/>
                    <a:gd name="T5" fmla="*/ 2157 h 2157"/>
                    <a:gd name="T6" fmla="*/ 90 w 1366"/>
                    <a:gd name="T7" fmla="*/ 2043 h 2157"/>
                    <a:gd name="T8" fmla="*/ 1283 w 1366"/>
                    <a:gd name="T9" fmla="*/ 2043 h 2157"/>
                    <a:gd name="T10" fmla="*/ 1283 w 1366"/>
                    <a:gd name="T11" fmla="*/ 2157 h 2157"/>
                    <a:gd name="T12" fmla="*/ 1366 w 1366"/>
                    <a:gd name="T13" fmla="*/ 2157 h 2157"/>
                    <a:gd name="T14" fmla="*/ 1366 w 1366"/>
                    <a:gd name="T15" fmla="*/ 0 h 2157"/>
                    <a:gd name="T16" fmla="*/ 0 w 1366"/>
                    <a:gd name="T17" fmla="*/ 0 h 2157"/>
                    <a:gd name="T18" fmla="*/ 90 w 1366"/>
                    <a:gd name="T19" fmla="*/ 1989 h 2157"/>
                    <a:gd name="T20" fmla="*/ 90 w 1366"/>
                    <a:gd name="T21" fmla="*/ 97 h 2157"/>
                    <a:gd name="T22" fmla="*/ 1279 w 1366"/>
                    <a:gd name="T23" fmla="*/ 97 h 2157"/>
                    <a:gd name="T24" fmla="*/ 1283 w 1366"/>
                    <a:gd name="T25" fmla="*/ 1989 h 2157"/>
                    <a:gd name="T26" fmla="*/ 90 w 1366"/>
                    <a:gd name="T27" fmla="*/ 1989 h 2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2157">
                      <a:moveTo>
                        <a:pt x="0" y="0"/>
                      </a:moveTo>
                      <a:lnTo>
                        <a:pt x="0" y="2157"/>
                      </a:lnTo>
                      <a:lnTo>
                        <a:pt x="90" y="2157"/>
                      </a:lnTo>
                      <a:lnTo>
                        <a:pt x="90" y="2043"/>
                      </a:lnTo>
                      <a:lnTo>
                        <a:pt x="1283" y="2043"/>
                      </a:lnTo>
                      <a:lnTo>
                        <a:pt x="1283" y="2157"/>
                      </a:lnTo>
                      <a:lnTo>
                        <a:pt x="1366" y="2157"/>
                      </a:lnTo>
                      <a:lnTo>
                        <a:pt x="1366" y="0"/>
                      </a:lnTo>
                      <a:lnTo>
                        <a:pt x="0" y="0"/>
                      </a:lnTo>
                      <a:close/>
                      <a:moveTo>
                        <a:pt x="90" y="1989"/>
                      </a:moveTo>
                      <a:lnTo>
                        <a:pt x="90" y="97"/>
                      </a:lnTo>
                      <a:lnTo>
                        <a:pt x="1279" y="97"/>
                      </a:lnTo>
                      <a:lnTo>
                        <a:pt x="1283" y="1989"/>
                      </a:lnTo>
                      <a:lnTo>
                        <a:pt x="90" y="1989"/>
                      </a:lnTo>
                      <a:close/>
                    </a:path>
                  </a:pathLst>
                </a:custGeom>
                <a:solidFill>
                  <a:srgbClr val="8181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2"/>
                <p:cNvSpPr>
                  <a:spLocks noEditPoints="1"/>
                </p:cNvSpPr>
                <p:nvPr/>
              </p:nvSpPr>
              <p:spPr bwMode="auto">
                <a:xfrm>
                  <a:off x="3302" y="2225"/>
                  <a:ext cx="1078" cy="432"/>
                </a:xfrm>
                <a:custGeom>
                  <a:avLst/>
                  <a:gdLst>
                    <a:gd name="T0" fmla="*/ 0 w 1078"/>
                    <a:gd name="T1" fmla="*/ 0 h 432"/>
                    <a:gd name="T2" fmla="*/ 0 w 1078"/>
                    <a:gd name="T3" fmla="*/ 0 h 432"/>
                    <a:gd name="T4" fmla="*/ 0 w 1078"/>
                    <a:gd name="T5" fmla="*/ 0 h 432"/>
                    <a:gd name="T6" fmla="*/ 0 w 1078"/>
                    <a:gd name="T7" fmla="*/ 0 h 432"/>
                    <a:gd name="T8" fmla="*/ 1078 w 1078"/>
                    <a:gd name="T9" fmla="*/ 0 h 432"/>
                    <a:gd name="T10" fmla="*/ 0 w 1078"/>
                    <a:gd name="T11" fmla="*/ 0 h 432"/>
                    <a:gd name="T12" fmla="*/ 0 w 1078"/>
                    <a:gd name="T13" fmla="*/ 432 h 432"/>
                    <a:gd name="T14" fmla="*/ 1078 w 1078"/>
                    <a:gd name="T15" fmla="*/ 432 h 432"/>
                    <a:gd name="T16" fmla="*/ 1078 w 1078"/>
                    <a:gd name="T17" fmla="*/ 0 h 432"/>
                    <a:gd name="T18" fmla="*/ 1078 w 1078"/>
                    <a:gd name="T19" fmla="*/ 0 h 432"/>
                    <a:gd name="T20" fmla="*/ 1078 w 1078"/>
                    <a:gd name="T21" fmla="*/ 0 h 432"/>
                    <a:gd name="T22" fmla="*/ 178 w 1078"/>
                    <a:gd name="T23" fmla="*/ 118 h 432"/>
                    <a:gd name="T24" fmla="*/ 234 w 1078"/>
                    <a:gd name="T25" fmla="*/ 118 h 432"/>
                    <a:gd name="T26" fmla="*/ 234 w 1078"/>
                    <a:gd name="T27" fmla="*/ 175 h 432"/>
                    <a:gd name="T28" fmla="*/ 178 w 1078"/>
                    <a:gd name="T29" fmla="*/ 175 h 432"/>
                    <a:gd name="T30" fmla="*/ 178 w 1078"/>
                    <a:gd name="T31" fmla="*/ 118 h 432"/>
                    <a:gd name="T32" fmla="*/ 178 w 1078"/>
                    <a:gd name="T33" fmla="*/ 118 h 432"/>
                    <a:gd name="T34" fmla="*/ 178 w 1078"/>
                    <a:gd name="T35" fmla="*/ 118 h 432"/>
                    <a:gd name="T36" fmla="*/ 64 w 1078"/>
                    <a:gd name="T37" fmla="*/ 118 h 432"/>
                    <a:gd name="T38" fmla="*/ 121 w 1078"/>
                    <a:gd name="T39" fmla="*/ 118 h 432"/>
                    <a:gd name="T40" fmla="*/ 121 w 1078"/>
                    <a:gd name="T41" fmla="*/ 175 h 432"/>
                    <a:gd name="T42" fmla="*/ 64 w 1078"/>
                    <a:gd name="T43" fmla="*/ 175 h 432"/>
                    <a:gd name="T44" fmla="*/ 64 w 1078"/>
                    <a:gd name="T45" fmla="*/ 118 h 432"/>
                    <a:gd name="T46" fmla="*/ 64 w 1078"/>
                    <a:gd name="T47" fmla="*/ 118 h 432"/>
                    <a:gd name="T48" fmla="*/ 64 w 1078"/>
                    <a:gd name="T49" fmla="*/ 118 h 432"/>
                    <a:gd name="T50" fmla="*/ 1021 w 1078"/>
                    <a:gd name="T51" fmla="*/ 319 h 432"/>
                    <a:gd name="T52" fmla="*/ 64 w 1078"/>
                    <a:gd name="T53" fmla="*/ 319 h 432"/>
                    <a:gd name="T54" fmla="*/ 64 w 1078"/>
                    <a:gd name="T55" fmla="*/ 262 h 432"/>
                    <a:gd name="T56" fmla="*/ 1021 w 1078"/>
                    <a:gd name="T57" fmla="*/ 262 h 432"/>
                    <a:gd name="T58" fmla="*/ 1021 w 1078"/>
                    <a:gd name="T59" fmla="*/ 319 h 432"/>
                    <a:gd name="T60" fmla="*/ 1021 w 1078"/>
                    <a:gd name="T61" fmla="*/ 319 h 432"/>
                    <a:gd name="T62" fmla="*/ 1021 w 1078"/>
                    <a:gd name="T63" fmla="*/ 319 h 432"/>
                    <a:gd name="T64" fmla="*/ 1021 w 1078"/>
                    <a:gd name="T65" fmla="*/ 175 h 432"/>
                    <a:gd name="T66" fmla="*/ 728 w 1078"/>
                    <a:gd name="T67" fmla="*/ 175 h 432"/>
                    <a:gd name="T68" fmla="*/ 728 w 1078"/>
                    <a:gd name="T69" fmla="*/ 118 h 432"/>
                    <a:gd name="T70" fmla="*/ 1021 w 1078"/>
                    <a:gd name="T71" fmla="*/ 118 h 432"/>
                    <a:gd name="T72" fmla="*/ 1021 w 1078"/>
                    <a:gd name="T73" fmla="*/ 175 h 432"/>
                    <a:gd name="T74" fmla="*/ 1021 w 1078"/>
                    <a:gd name="T75" fmla="*/ 175 h 432"/>
                    <a:gd name="T76" fmla="*/ 1021 w 1078"/>
                    <a:gd name="T77" fmla="*/ 17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78" h="432">
                      <a:moveTo>
                        <a:pt x="0" y="0"/>
                      </a:moveTo>
                      <a:lnTo>
                        <a:pt x="0" y="0"/>
                      </a:lnTo>
                      <a:lnTo>
                        <a:pt x="0" y="0"/>
                      </a:lnTo>
                      <a:lnTo>
                        <a:pt x="0" y="0"/>
                      </a:lnTo>
                      <a:close/>
                      <a:moveTo>
                        <a:pt x="1078" y="0"/>
                      </a:moveTo>
                      <a:lnTo>
                        <a:pt x="0" y="0"/>
                      </a:lnTo>
                      <a:lnTo>
                        <a:pt x="0" y="432"/>
                      </a:lnTo>
                      <a:lnTo>
                        <a:pt x="1078" y="432"/>
                      </a:lnTo>
                      <a:lnTo>
                        <a:pt x="1078" y="0"/>
                      </a:lnTo>
                      <a:lnTo>
                        <a:pt x="1078" y="0"/>
                      </a:lnTo>
                      <a:lnTo>
                        <a:pt x="1078" y="0"/>
                      </a:lnTo>
                      <a:close/>
                      <a:moveTo>
                        <a:pt x="178" y="118"/>
                      </a:moveTo>
                      <a:lnTo>
                        <a:pt x="234" y="118"/>
                      </a:lnTo>
                      <a:lnTo>
                        <a:pt x="234" y="175"/>
                      </a:lnTo>
                      <a:lnTo>
                        <a:pt x="178" y="175"/>
                      </a:lnTo>
                      <a:lnTo>
                        <a:pt x="178" y="118"/>
                      </a:lnTo>
                      <a:lnTo>
                        <a:pt x="178" y="118"/>
                      </a:lnTo>
                      <a:lnTo>
                        <a:pt x="178" y="118"/>
                      </a:lnTo>
                      <a:close/>
                      <a:moveTo>
                        <a:pt x="64" y="118"/>
                      </a:moveTo>
                      <a:lnTo>
                        <a:pt x="121" y="118"/>
                      </a:lnTo>
                      <a:lnTo>
                        <a:pt x="121" y="175"/>
                      </a:lnTo>
                      <a:lnTo>
                        <a:pt x="64" y="175"/>
                      </a:lnTo>
                      <a:lnTo>
                        <a:pt x="64" y="118"/>
                      </a:lnTo>
                      <a:lnTo>
                        <a:pt x="64" y="118"/>
                      </a:lnTo>
                      <a:lnTo>
                        <a:pt x="64" y="118"/>
                      </a:lnTo>
                      <a:close/>
                      <a:moveTo>
                        <a:pt x="1021" y="319"/>
                      </a:moveTo>
                      <a:lnTo>
                        <a:pt x="64" y="319"/>
                      </a:lnTo>
                      <a:lnTo>
                        <a:pt x="64" y="262"/>
                      </a:lnTo>
                      <a:lnTo>
                        <a:pt x="1021" y="262"/>
                      </a:lnTo>
                      <a:lnTo>
                        <a:pt x="1021" y="319"/>
                      </a:lnTo>
                      <a:lnTo>
                        <a:pt x="1021" y="319"/>
                      </a:lnTo>
                      <a:lnTo>
                        <a:pt x="1021" y="319"/>
                      </a:lnTo>
                      <a:close/>
                      <a:moveTo>
                        <a:pt x="1021" y="175"/>
                      </a:moveTo>
                      <a:lnTo>
                        <a:pt x="728" y="175"/>
                      </a:lnTo>
                      <a:lnTo>
                        <a:pt x="728" y="118"/>
                      </a:lnTo>
                      <a:lnTo>
                        <a:pt x="1021" y="118"/>
                      </a:lnTo>
                      <a:lnTo>
                        <a:pt x="1021" y="175"/>
                      </a:lnTo>
                      <a:lnTo>
                        <a:pt x="1021" y="175"/>
                      </a:lnTo>
                      <a:lnTo>
                        <a:pt x="1021" y="17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13"/>
                <p:cNvSpPr>
                  <a:spLocks noEditPoints="1"/>
                </p:cNvSpPr>
                <p:nvPr/>
              </p:nvSpPr>
              <p:spPr bwMode="auto">
                <a:xfrm>
                  <a:off x="3302" y="2225"/>
                  <a:ext cx="1078" cy="432"/>
                </a:xfrm>
                <a:custGeom>
                  <a:avLst/>
                  <a:gdLst>
                    <a:gd name="T0" fmla="*/ 0 w 1078"/>
                    <a:gd name="T1" fmla="*/ 0 h 432"/>
                    <a:gd name="T2" fmla="*/ 0 w 1078"/>
                    <a:gd name="T3" fmla="*/ 0 h 432"/>
                    <a:gd name="T4" fmla="*/ 1078 w 1078"/>
                    <a:gd name="T5" fmla="*/ 0 h 432"/>
                    <a:gd name="T6" fmla="*/ 0 w 1078"/>
                    <a:gd name="T7" fmla="*/ 0 h 432"/>
                    <a:gd name="T8" fmla="*/ 0 w 1078"/>
                    <a:gd name="T9" fmla="*/ 432 h 432"/>
                    <a:gd name="T10" fmla="*/ 1078 w 1078"/>
                    <a:gd name="T11" fmla="*/ 432 h 432"/>
                    <a:gd name="T12" fmla="*/ 1078 w 1078"/>
                    <a:gd name="T13" fmla="*/ 0 h 432"/>
                    <a:gd name="T14" fmla="*/ 178 w 1078"/>
                    <a:gd name="T15" fmla="*/ 118 h 432"/>
                    <a:gd name="T16" fmla="*/ 234 w 1078"/>
                    <a:gd name="T17" fmla="*/ 118 h 432"/>
                    <a:gd name="T18" fmla="*/ 234 w 1078"/>
                    <a:gd name="T19" fmla="*/ 175 h 432"/>
                    <a:gd name="T20" fmla="*/ 178 w 1078"/>
                    <a:gd name="T21" fmla="*/ 175 h 432"/>
                    <a:gd name="T22" fmla="*/ 178 w 1078"/>
                    <a:gd name="T23" fmla="*/ 118 h 432"/>
                    <a:gd name="T24" fmla="*/ 64 w 1078"/>
                    <a:gd name="T25" fmla="*/ 118 h 432"/>
                    <a:gd name="T26" fmla="*/ 121 w 1078"/>
                    <a:gd name="T27" fmla="*/ 118 h 432"/>
                    <a:gd name="T28" fmla="*/ 121 w 1078"/>
                    <a:gd name="T29" fmla="*/ 175 h 432"/>
                    <a:gd name="T30" fmla="*/ 64 w 1078"/>
                    <a:gd name="T31" fmla="*/ 175 h 432"/>
                    <a:gd name="T32" fmla="*/ 64 w 1078"/>
                    <a:gd name="T33" fmla="*/ 118 h 432"/>
                    <a:gd name="T34" fmla="*/ 1021 w 1078"/>
                    <a:gd name="T35" fmla="*/ 319 h 432"/>
                    <a:gd name="T36" fmla="*/ 64 w 1078"/>
                    <a:gd name="T37" fmla="*/ 319 h 432"/>
                    <a:gd name="T38" fmla="*/ 64 w 1078"/>
                    <a:gd name="T39" fmla="*/ 262 h 432"/>
                    <a:gd name="T40" fmla="*/ 1021 w 1078"/>
                    <a:gd name="T41" fmla="*/ 262 h 432"/>
                    <a:gd name="T42" fmla="*/ 1021 w 1078"/>
                    <a:gd name="T43" fmla="*/ 319 h 432"/>
                    <a:gd name="T44" fmla="*/ 1021 w 1078"/>
                    <a:gd name="T45" fmla="*/ 175 h 432"/>
                    <a:gd name="T46" fmla="*/ 728 w 1078"/>
                    <a:gd name="T47" fmla="*/ 175 h 432"/>
                    <a:gd name="T48" fmla="*/ 728 w 1078"/>
                    <a:gd name="T49" fmla="*/ 118 h 432"/>
                    <a:gd name="T50" fmla="*/ 1021 w 1078"/>
                    <a:gd name="T51" fmla="*/ 118 h 432"/>
                    <a:gd name="T52" fmla="*/ 1021 w 1078"/>
                    <a:gd name="T53" fmla="*/ 17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32">
                      <a:moveTo>
                        <a:pt x="0" y="0"/>
                      </a:moveTo>
                      <a:lnTo>
                        <a:pt x="0" y="0"/>
                      </a:lnTo>
                      <a:close/>
                      <a:moveTo>
                        <a:pt x="1078" y="0"/>
                      </a:moveTo>
                      <a:lnTo>
                        <a:pt x="0" y="0"/>
                      </a:lnTo>
                      <a:lnTo>
                        <a:pt x="0" y="432"/>
                      </a:lnTo>
                      <a:lnTo>
                        <a:pt x="1078" y="432"/>
                      </a:lnTo>
                      <a:lnTo>
                        <a:pt x="1078" y="0"/>
                      </a:lnTo>
                      <a:close/>
                      <a:moveTo>
                        <a:pt x="178" y="118"/>
                      </a:moveTo>
                      <a:lnTo>
                        <a:pt x="234" y="118"/>
                      </a:lnTo>
                      <a:lnTo>
                        <a:pt x="234" y="175"/>
                      </a:lnTo>
                      <a:lnTo>
                        <a:pt x="178" y="175"/>
                      </a:lnTo>
                      <a:lnTo>
                        <a:pt x="178" y="118"/>
                      </a:lnTo>
                      <a:close/>
                      <a:moveTo>
                        <a:pt x="64" y="118"/>
                      </a:moveTo>
                      <a:lnTo>
                        <a:pt x="121" y="118"/>
                      </a:lnTo>
                      <a:lnTo>
                        <a:pt x="121" y="175"/>
                      </a:lnTo>
                      <a:lnTo>
                        <a:pt x="64" y="175"/>
                      </a:lnTo>
                      <a:lnTo>
                        <a:pt x="64" y="118"/>
                      </a:lnTo>
                      <a:close/>
                      <a:moveTo>
                        <a:pt x="1021" y="319"/>
                      </a:moveTo>
                      <a:lnTo>
                        <a:pt x="64" y="319"/>
                      </a:lnTo>
                      <a:lnTo>
                        <a:pt x="64" y="262"/>
                      </a:lnTo>
                      <a:lnTo>
                        <a:pt x="1021" y="262"/>
                      </a:lnTo>
                      <a:lnTo>
                        <a:pt x="1021" y="319"/>
                      </a:lnTo>
                      <a:close/>
                      <a:moveTo>
                        <a:pt x="1021" y="175"/>
                      </a:moveTo>
                      <a:lnTo>
                        <a:pt x="728" y="175"/>
                      </a:lnTo>
                      <a:lnTo>
                        <a:pt x="728" y="118"/>
                      </a:lnTo>
                      <a:lnTo>
                        <a:pt x="1021" y="118"/>
                      </a:lnTo>
                      <a:lnTo>
                        <a:pt x="1021" y="175"/>
                      </a:lnTo>
                      <a:close/>
                    </a:path>
                  </a:pathLst>
                </a:custGeom>
                <a:gradFill>
                  <a:gsLst>
                    <a:gs pos="0">
                      <a:schemeClr val="accent1"/>
                    </a:gs>
                    <a:gs pos="100000">
                      <a:schemeClr val="accent1">
                        <a:lumMod val="75000"/>
                      </a:schemeClr>
                    </a:gs>
                  </a:gsLst>
                  <a:lin ang="5400000" scaled="0"/>
                </a:gra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80000"/>
                    </a:lnSpc>
                    <a:spcAft>
                      <a:spcPts val="800"/>
                    </a:spcAft>
                  </a:pPr>
                  <a:endParaRPr lang="en-US" dirty="0"/>
                </a:p>
              </p:txBody>
            </p:sp>
            <p:sp>
              <p:nvSpPr>
                <p:cNvPr id="80" name="Freeform 14"/>
                <p:cNvSpPr>
                  <a:spLocks noEditPoints="1"/>
                </p:cNvSpPr>
                <p:nvPr/>
              </p:nvSpPr>
              <p:spPr bwMode="auto">
                <a:xfrm>
                  <a:off x="3302" y="2225"/>
                  <a:ext cx="1078" cy="432"/>
                </a:xfrm>
                <a:custGeom>
                  <a:avLst/>
                  <a:gdLst>
                    <a:gd name="T0" fmla="*/ 0 w 1078"/>
                    <a:gd name="T1" fmla="*/ 0 h 432"/>
                    <a:gd name="T2" fmla="*/ 0 w 1078"/>
                    <a:gd name="T3" fmla="*/ 0 h 432"/>
                    <a:gd name="T4" fmla="*/ 1078 w 1078"/>
                    <a:gd name="T5" fmla="*/ 0 h 432"/>
                    <a:gd name="T6" fmla="*/ 0 w 1078"/>
                    <a:gd name="T7" fmla="*/ 0 h 432"/>
                    <a:gd name="T8" fmla="*/ 0 w 1078"/>
                    <a:gd name="T9" fmla="*/ 432 h 432"/>
                    <a:gd name="T10" fmla="*/ 1078 w 1078"/>
                    <a:gd name="T11" fmla="*/ 432 h 432"/>
                    <a:gd name="T12" fmla="*/ 1078 w 1078"/>
                    <a:gd name="T13" fmla="*/ 0 h 432"/>
                    <a:gd name="T14" fmla="*/ 178 w 1078"/>
                    <a:gd name="T15" fmla="*/ 118 h 432"/>
                    <a:gd name="T16" fmla="*/ 234 w 1078"/>
                    <a:gd name="T17" fmla="*/ 118 h 432"/>
                    <a:gd name="T18" fmla="*/ 234 w 1078"/>
                    <a:gd name="T19" fmla="*/ 175 h 432"/>
                    <a:gd name="T20" fmla="*/ 178 w 1078"/>
                    <a:gd name="T21" fmla="*/ 175 h 432"/>
                    <a:gd name="T22" fmla="*/ 178 w 1078"/>
                    <a:gd name="T23" fmla="*/ 118 h 432"/>
                    <a:gd name="T24" fmla="*/ 64 w 1078"/>
                    <a:gd name="T25" fmla="*/ 118 h 432"/>
                    <a:gd name="T26" fmla="*/ 121 w 1078"/>
                    <a:gd name="T27" fmla="*/ 118 h 432"/>
                    <a:gd name="T28" fmla="*/ 121 w 1078"/>
                    <a:gd name="T29" fmla="*/ 175 h 432"/>
                    <a:gd name="T30" fmla="*/ 64 w 1078"/>
                    <a:gd name="T31" fmla="*/ 175 h 432"/>
                    <a:gd name="T32" fmla="*/ 64 w 1078"/>
                    <a:gd name="T33" fmla="*/ 118 h 432"/>
                    <a:gd name="T34" fmla="*/ 1021 w 1078"/>
                    <a:gd name="T35" fmla="*/ 319 h 432"/>
                    <a:gd name="T36" fmla="*/ 64 w 1078"/>
                    <a:gd name="T37" fmla="*/ 319 h 432"/>
                    <a:gd name="T38" fmla="*/ 64 w 1078"/>
                    <a:gd name="T39" fmla="*/ 262 h 432"/>
                    <a:gd name="T40" fmla="*/ 1021 w 1078"/>
                    <a:gd name="T41" fmla="*/ 262 h 432"/>
                    <a:gd name="T42" fmla="*/ 1021 w 1078"/>
                    <a:gd name="T43" fmla="*/ 319 h 432"/>
                    <a:gd name="T44" fmla="*/ 1021 w 1078"/>
                    <a:gd name="T45" fmla="*/ 175 h 432"/>
                    <a:gd name="T46" fmla="*/ 728 w 1078"/>
                    <a:gd name="T47" fmla="*/ 175 h 432"/>
                    <a:gd name="T48" fmla="*/ 728 w 1078"/>
                    <a:gd name="T49" fmla="*/ 118 h 432"/>
                    <a:gd name="T50" fmla="*/ 1021 w 1078"/>
                    <a:gd name="T51" fmla="*/ 118 h 432"/>
                    <a:gd name="T52" fmla="*/ 1021 w 1078"/>
                    <a:gd name="T53" fmla="*/ 17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32">
                      <a:moveTo>
                        <a:pt x="0" y="0"/>
                      </a:moveTo>
                      <a:lnTo>
                        <a:pt x="0" y="0"/>
                      </a:lnTo>
                      <a:moveTo>
                        <a:pt x="1078" y="0"/>
                      </a:moveTo>
                      <a:lnTo>
                        <a:pt x="0" y="0"/>
                      </a:lnTo>
                      <a:lnTo>
                        <a:pt x="0" y="432"/>
                      </a:lnTo>
                      <a:lnTo>
                        <a:pt x="1078" y="432"/>
                      </a:lnTo>
                      <a:lnTo>
                        <a:pt x="1078" y="0"/>
                      </a:lnTo>
                      <a:moveTo>
                        <a:pt x="178" y="118"/>
                      </a:moveTo>
                      <a:lnTo>
                        <a:pt x="234" y="118"/>
                      </a:lnTo>
                      <a:lnTo>
                        <a:pt x="234" y="175"/>
                      </a:lnTo>
                      <a:lnTo>
                        <a:pt x="178" y="175"/>
                      </a:lnTo>
                      <a:lnTo>
                        <a:pt x="178" y="118"/>
                      </a:lnTo>
                      <a:moveTo>
                        <a:pt x="64" y="118"/>
                      </a:moveTo>
                      <a:lnTo>
                        <a:pt x="121" y="118"/>
                      </a:lnTo>
                      <a:lnTo>
                        <a:pt x="121" y="175"/>
                      </a:lnTo>
                      <a:lnTo>
                        <a:pt x="64" y="175"/>
                      </a:lnTo>
                      <a:lnTo>
                        <a:pt x="64" y="118"/>
                      </a:lnTo>
                      <a:moveTo>
                        <a:pt x="1021" y="319"/>
                      </a:moveTo>
                      <a:lnTo>
                        <a:pt x="64" y="319"/>
                      </a:lnTo>
                      <a:lnTo>
                        <a:pt x="64" y="262"/>
                      </a:lnTo>
                      <a:lnTo>
                        <a:pt x="1021" y="262"/>
                      </a:lnTo>
                      <a:lnTo>
                        <a:pt x="1021" y="319"/>
                      </a:lnTo>
                      <a:moveTo>
                        <a:pt x="1021" y="175"/>
                      </a:moveTo>
                      <a:lnTo>
                        <a:pt x="728" y="175"/>
                      </a:lnTo>
                      <a:lnTo>
                        <a:pt x="728" y="118"/>
                      </a:lnTo>
                      <a:lnTo>
                        <a:pt x="1021" y="118"/>
                      </a:lnTo>
                      <a:lnTo>
                        <a:pt x="1021" y="1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15"/>
                <p:cNvSpPr>
                  <a:spLocks noEditPoints="1"/>
                </p:cNvSpPr>
                <p:nvPr/>
              </p:nvSpPr>
              <p:spPr bwMode="auto">
                <a:xfrm>
                  <a:off x="3302" y="1732"/>
                  <a:ext cx="1078" cy="439"/>
                </a:xfrm>
                <a:custGeom>
                  <a:avLst/>
                  <a:gdLst>
                    <a:gd name="T0" fmla="*/ 0 w 1078"/>
                    <a:gd name="T1" fmla="*/ 0 h 439"/>
                    <a:gd name="T2" fmla="*/ 0 w 1078"/>
                    <a:gd name="T3" fmla="*/ 0 h 439"/>
                    <a:gd name="T4" fmla="*/ 0 w 1078"/>
                    <a:gd name="T5" fmla="*/ 0 h 439"/>
                    <a:gd name="T6" fmla="*/ 0 w 1078"/>
                    <a:gd name="T7" fmla="*/ 0 h 439"/>
                    <a:gd name="T8" fmla="*/ 1078 w 1078"/>
                    <a:gd name="T9" fmla="*/ 0 h 439"/>
                    <a:gd name="T10" fmla="*/ 0 w 1078"/>
                    <a:gd name="T11" fmla="*/ 0 h 439"/>
                    <a:gd name="T12" fmla="*/ 0 w 1078"/>
                    <a:gd name="T13" fmla="*/ 439 h 439"/>
                    <a:gd name="T14" fmla="*/ 1078 w 1078"/>
                    <a:gd name="T15" fmla="*/ 439 h 439"/>
                    <a:gd name="T16" fmla="*/ 1078 w 1078"/>
                    <a:gd name="T17" fmla="*/ 0 h 439"/>
                    <a:gd name="T18" fmla="*/ 1078 w 1078"/>
                    <a:gd name="T19" fmla="*/ 0 h 439"/>
                    <a:gd name="T20" fmla="*/ 1078 w 1078"/>
                    <a:gd name="T21" fmla="*/ 0 h 439"/>
                    <a:gd name="T22" fmla="*/ 178 w 1078"/>
                    <a:gd name="T23" fmla="*/ 120 h 439"/>
                    <a:gd name="T24" fmla="*/ 234 w 1078"/>
                    <a:gd name="T25" fmla="*/ 120 h 439"/>
                    <a:gd name="T26" fmla="*/ 234 w 1078"/>
                    <a:gd name="T27" fmla="*/ 177 h 439"/>
                    <a:gd name="T28" fmla="*/ 178 w 1078"/>
                    <a:gd name="T29" fmla="*/ 177 h 439"/>
                    <a:gd name="T30" fmla="*/ 178 w 1078"/>
                    <a:gd name="T31" fmla="*/ 120 h 439"/>
                    <a:gd name="T32" fmla="*/ 178 w 1078"/>
                    <a:gd name="T33" fmla="*/ 120 h 439"/>
                    <a:gd name="T34" fmla="*/ 178 w 1078"/>
                    <a:gd name="T35" fmla="*/ 120 h 439"/>
                    <a:gd name="T36" fmla="*/ 64 w 1078"/>
                    <a:gd name="T37" fmla="*/ 120 h 439"/>
                    <a:gd name="T38" fmla="*/ 121 w 1078"/>
                    <a:gd name="T39" fmla="*/ 120 h 439"/>
                    <a:gd name="T40" fmla="*/ 121 w 1078"/>
                    <a:gd name="T41" fmla="*/ 177 h 439"/>
                    <a:gd name="T42" fmla="*/ 64 w 1078"/>
                    <a:gd name="T43" fmla="*/ 177 h 439"/>
                    <a:gd name="T44" fmla="*/ 64 w 1078"/>
                    <a:gd name="T45" fmla="*/ 120 h 439"/>
                    <a:gd name="T46" fmla="*/ 64 w 1078"/>
                    <a:gd name="T47" fmla="*/ 120 h 439"/>
                    <a:gd name="T48" fmla="*/ 64 w 1078"/>
                    <a:gd name="T49" fmla="*/ 120 h 439"/>
                    <a:gd name="T50" fmla="*/ 1021 w 1078"/>
                    <a:gd name="T51" fmla="*/ 325 h 439"/>
                    <a:gd name="T52" fmla="*/ 1021 w 1078"/>
                    <a:gd name="T53" fmla="*/ 325 h 439"/>
                    <a:gd name="T54" fmla="*/ 64 w 1078"/>
                    <a:gd name="T55" fmla="*/ 325 h 439"/>
                    <a:gd name="T56" fmla="*/ 64 w 1078"/>
                    <a:gd name="T57" fmla="*/ 266 h 439"/>
                    <a:gd name="T58" fmla="*/ 1021 w 1078"/>
                    <a:gd name="T59" fmla="*/ 266 h 439"/>
                    <a:gd name="T60" fmla="*/ 1021 w 1078"/>
                    <a:gd name="T61" fmla="*/ 325 h 439"/>
                    <a:gd name="T62" fmla="*/ 1021 w 1078"/>
                    <a:gd name="T63" fmla="*/ 325 h 439"/>
                    <a:gd name="T64" fmla="*/ 1021 w 1078"/>
                    <a:gd name="T65" fmla="*/ 325 h 439"/>
                    <a:gd name="T66" fmla="*/ 1021 w 1078"/>
                    <a:gd name="T67" fmla="*/ 177 h 439"/>
                    <a:gd name="T68" fmla="*/ 728 w 1078"/>
                    <a:gd name="T69" fmla="*/ 177 h 439"/>
                    <a:gd name="T70" fmla="*/ 728 w 1078"/>
                    <a:gd name="T71" fmla="*/ 120 h 439"/>
                    <a:gd name="T72" fmla="*/ 1021 w 1078"/>
                    <a:gd name="T73" fmla="*/ 120 h 439"/>
                    <a:gd name="T74" fmla="*/ 1021 w 1078"/>
                    <a:gd name="T75" fmla="*/ 177 h 439"/>
                    <a:gd name="T76" fmla="*/ 1021 w 1078"/>
                    <a:gd name="T77" fmla="*/ 177 h 439"/>
                    <a:gd name="T78" fmla="*/ 1021 w 1078"/>
                    <a:gd name="T79" fmla="*/ 17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8" h="439">
                      <a:moveTo>
                        <a:pt x="0" y="0"/>
                      </a:moveTo>
                      <a:lnTo>
                        <a:pt x="0" y="0"/>
                      </a:lnTo>
                      <a:lnTo>
                        <a:pt x="0" y="0"/>
                      </a:lnTo>
                      <a:lnTo>
                        <a:pt x="0" y="0"/>
                      </a:lnTo>
                      <a:close/>
                      <a:moveTo>
                        <a:pt x="1078" y="0"/>
                      </a:moveTo>
                      <a:lnTo>
                        <a:pt x="0" y="0"/>
                      </a:lnTo>
                      <a:lnTo>
                        <a:pt x="0" y="439"/>
                      </a:lnTo>
                      <a:lnTo>
                        <a:pt x="1078" y="439"/>
                      </a:lnTo>
                      <a:lnTo>
                        <a:pt x="1078" y="0"/>
                      </a:lnTo>
                      <a:lnTo>
                        <a:pt x="1078" y="0"/>
                      </a:lnTo>
                      <a:lnTo>
                        <a:pt x="1078" y="0"/>
                      </a:lnTo>
                      <a:close/>
                      <a:moveTo>
                        <a:pt x="178" y="120"/>
                      </a:moveTo>
                      <a:lnTo>
                        <a:pt x="234" y="120"/>
                      </a:lnTo>
                      <a:lnTo>
                        <a:pt x="234" y="177"/>
                      </a:lnTo>
                      <a:lnTo>
                        <a:pt x="178" y="177"/>
                      </a:lnTo>
                      <a:lnTo>
                        <a:pt x="178" y="120"/>
                      </a:lnTo>
                      <a:lnTo>
                        <a:pt x="178" y="120"/>
                      </a:lnTo>
                      <a:lnTo>
                        <a:pt x="178" y="120"/>
                      </a:lnTo>
                      <a:close/>
                      <a:moveTo>
                        <a:pt x="64" y="120"/>
                      </a:moveTo>
                      <a:lnTo>
                        <a:pt x="121" y="120"/>
                      </a:lnTo>
                      <a:lnTo>
                        <a:pt x="121" y="177"/>
                      </a:lnTo>
                      <a:lnTo>
                        <a:pt x="64" y="177"/>
                      </a:lnTo>
                      <a:lnTo>
                        <a:pt x="64" y="120"/>
                      </a:lnTo>
                      <a:lnTo>
                        <a:pt x="64" y="120"/>
                      </a:lnTo>
                      <a:lnTo>
                        <a:pt x="64" y="120"/>
                      </a:lnTo>
                      <a:close/>
                      <a:moveTo>
                        <a:pt x="1021" y="325"/>
                      </a:moveTo>
                      <a:lnTo>
                        <a:pt x="1021" y="325"/>
                      </a:lnTo>
                      <a:lnTo>
                        <a:pt x="64" y="325"/>
                      </a:lnTo>
                      <a:lnTo>
                        <a:pt x="64" y="266"/>
                      </a:lnTo>
                      <a:lnTo>
                        <a:pt x="1021" y="266"/>
                      </a:lnTo>
                      <a:lnTo>
                        <a:pt x="1021" y="325"/>
                      </a:lnTo>
                      <a:lnTo>
                        <a:pt x="1021" y="325"/>
                      </a:lnTo>
                      <a:lnTo>
                        <a:pt x="1021" y="325"/>
                      </a:lnTo>
                      <a:close/>
                      <a:moveTo>
                        <a:pt x="1021" y="177"/>
                      </a:moveTo>
                      <a:lnTo>
                        <a:pt x="728" y="177"/>
                      </a:lnTo>
                      <a:lnTo>
                        <a:pt x="728" y="120"/>
                      </a:lnTo>
                      <a:lnTo>
                        <a:pt x="1021" y="120"/>
                      </a:lnTo>
                      <a:lnTo>
                        <a:pt x="1021" y="177"/>
                      </a:lnTo>
                      <a:lnTo>
                        <a:pt x="1021" y="177"/>
                      </a:lnTo>
                      <a:lnTo>
                        <a:pt x="1021" y="177"/>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6"/>
                <p:cNvSpPr>
                  <a:spLocks noEditPoints="1"/>
                </p:cNvSpPr>
                <p:nvPr/>
              </p:nvSpPr>
              <p:spPr bwMode="auto">
                <a:xfrm>
                  <a:off x="3302" y="1732"/>
                  <a:ext cx="1078" cy="439"/>
                </a:xfrm>
                <a:custGeom>
                  <a:avLst/>
                  <a:gdLst>
                    <a:gd name="T0" fmla="*/ 0 w 1078"/>
                    <a:gd name="T1" fmla="*/ 0 h 439"/>
                    <a:gd name="T2" fmla="*/ 0 w 1078"/>
                    <a:gd name="T3" fmla="*/ 0 h 439"/>
                    <a:gd name="T4" fmla="*/ 1078 w 1078"/>
                    <a:gd name="T5" fmla="*/ 0 h 439"/>
                    <a:gd name="T6" fmla="*/ 0 w 1078"/>
                    <a:gd name="T7" fmla="*/ 0 h 439"/>
                    <a:gd name="T8" fmla="*/ 0 w 1078"/>
                    <a:gd name="T9" fmla="*/ 439 h 439"/>
                    <a:gd name="T10" fmla="*/ 1078 w 1078"/>
                    <a:gd name="T11" fmla="*/ 439 h 439"/>
                    <a:gd name="T12" fmla="*/ 1078 w 1078"/>
                    <a:gd name="T13" fmla="*/ 0 h 439"/>
                    <a:gd name="T14" fmla="*/ 178 w 1078"/>
                    <a:gd name="T15" fmla="*/ 120 h 439"/>
                    <a:gd name="T16" fmla="*/ 234 w 1078"/>
                    <a:gd name="T17" fmla="*/ 120 h 439"/>
                    <a:gd name="T18" fmla="*/ 234 w 1078"/>
                    <a:gd name="T19" fmla="*/ 177 h 439"/>
                    <a:gd name="T20" fmla="*/ 178 w 1078"/>
                    <a:gd name="T21" fmla="*/ 177 h 439"/>
                    <a:gd name="T22" fmla="*/ 178 w 1078"/>
                    <a:gd name="T23" fmla="*/ 120 h 439"/>
                    <a:gd name="T24" fmla="*/ 64 w 1078"/>
                    <a:gd name="T25" fmla="*/ 120 h 439"/>
                    <a:gd name="T26" fmla="*/ 121 w 1078"/>
                    <a:gd name="T27" fmla="*/ 120 h 439"/>
                    <a:gd name="T28" fmla="*/ 121 w 1078"/>
                    <a:gd name="T29" fmla="*/ 177 h 439"/>
                    <a:gd name="T30" fmla="*/ 64 w 1078"/>
                    <a:gd name="T31" fmla="*/ 177 h 439"/>
                    <a:gd name="T32" fmla="*/ 64 w 1078"/>
                    <a:gd name="T33" fmla="*/ 120 h 439"/>
                    <a:gd name="T34" fmla="*/ 1021 w 1078"/>
                    <a:gd name="T35" fmla="*/ 325 h 439"/>
                    <a:gd name="T36" fmla="*/ 1021 w 1078"/>
                    <a:gd name="T37" fmla="*/ 325 h 439"/>
                    <a:gd name="T38" fmla="*/ 64 w 1078"/>
                    <a:gd name="T39" fmla="*/ 325 h 439"/>
                    <a:gd name="T40" fmla="*/ 64 w 1078"/>
                    <a:gd name="T41" fmla="*/ 266 h 439"/>
                    <a:gd name="T42" fmla="*/ 1021 w 1078"/>
                    <a:gd name="T43" fmla="*/ 266 h 439"/>
                    <a:gd name="T44" fmla="*/ 1021 w 1078"/>
                    <a:gd name="T45" fmla="*/ 325 h 439"/>
                    <a:gd name="T46" fmla="*/ 1021 w 1078"/>
                    <a:gd name="T47" fmla="*/ 177 h 439"/>
                    <a:gd name="T48" fmla="*/ 728 w 1078"/>
                    <a:gd name="T49" fmla="*/ 177 h 439"/>
                    <a:gd name="T50" fmla="*/ 728 w 1078"/>
                    <a:gd name="T51" fmla="*/ 120 h 439"/>
                    <a:gd name="T52" fmla="*/ 1021 w 1078"/>
                    <a:gd name="T53" fmla="*/ 120 h 439"/>
                    <a:gd name="T54" fmla="*/ 1021 w 1078"/>
                    <a:gd name="T55" fmla="*/ 17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8" h="439">
                      <a:moveTo>
                        <a:pt x="0" y="0"/>
                      </a:moveTo>
                      <a:lnTo>
                        <a:pt x="0" y="0"/>
                      </a:lnTo>
                      <a:close/>
                      <a:moveTo>
                        <a:pt x="1078" y="0"/>
                      </a:moveTo>
                      <a:lnTo>
                        <a:pt x="0" y="0"/>
                      </a:lnTo>
                      <a:lnTo>
                        <a:pt x="0" y="439"/>
                      </a:lnTo>
                      <a:lnTo>
                        <a:pt x="1078" y="439"/>
                      </a:lnTo>
                      <a:lnTo>
                        <a:pt x="1078" y="0"/>
                      </a:lnTo>
                      <a:close/>
                      <a:moveTo>
                        <a:pt x="178" y="120"/>
                      </a:moveTo>
                      <a:lnTo>
                        <a:pt x="234" y="120"/>
                      </a:lnTo>
                      <a:lnTo>
                        <a:pt x="234" y="177"/>
                      </a:lnTo>
                      <a:lnTo>
                        <a:pt x="178" y="177"/>
                      </a:lnTo>
                      <a:lnTo>
                        <a:pt x="178" y="120"/>
                      </a:lnTo>
                      <a:close/>
                      <a:moveTo>
                        <a:pt x="64" y="120"/>
                      </a:moveTo>
                      <a:lnTo>
                        <a:pt x="121" y="120"/>
                      </a:lnTo>
                      <a:lnTo>
                        <a:pt x="121" y="177"/>
                      </a:lnTo>
                      <a:lnTo>
                        <a:pt x="64" y="177"/>
                      </a:lnTo>
                      <a:lnTo>
                        <a:pt x="64" y="120"/>
                      </a:lnTo>
                      <a:close/>
                      <a:moveTo>
                        <a:pt x="1021" y="325"/>
                      </a:moveTo>
                      <a:lnTo>
                        <a:pt x="1021" y="325"/>
                      </a:lnTo>
                      <a:lnTo>
                        <a:pt x="64" y="325"/>
                      </a:lnTo>
                      <a:lnTo>
                        <a:pt x="64" y="266"/>
                      </a:lnTo>
                      <a:lnTo>
                        <a:pt x="1021" y="266"/>
                      </a:lnTo>
                      <a:lnTo>
                        <a:pt x="1021" y="325"/>
                      </a:lnTo>
                      <a:close/>
                      <a:moveTo>
                        <a:pt x="1021" y="177"/>
                      </a:moveTo>
                      <a:lnTo>
                        <a:pt x="728" y="177"/>
                      </a:lnTo>
                      <a:lnTo>
                        <a:pt x="728" y="120"/>
                      </a:lnTo>
                      <a:lnTo>
                        <a:pt x="1021" y="120"/>
                      </a:lnTo>
                      <a:lnTo>
                        <a:pt x="1021" y="177"/>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7"/>
                <p:cNvSpPr>
                  <a:spLocks noEditPoints="1"/>
                </p:cNvSpPr>
                <p:nvPr/>
              </p:nvSpPr>
              <p:spPr bwMode="auto">
                <a:xfrm>
                  <a:off x="3302" y="1732"/>
                  <a:ext cx="1078" cy="439"/>
                </a:xfrm>
                <a:custGeom>
                  <a:avLst/>
                  <a:gdLst>
                    <a:gd name="T0" fmla="*/ 0 w 1078"/>
                    <a:gd name="T1" fmla="*/ 0 h 439"/>
                    <a:gd name="T2" fmla="*/ 0 w 1078"/>
                    <a:gd name="T3" fmla="*/ 0 h 439"/>
                    <a:gd name="T4" fmla="*/ 1078 w 1078"/>
                    <a:gd name="T5" fmla="*/ 0 h 439"/>
                    <a:gd name="T6" fmla="*/ 0 w 1078"/>
                    <a:gd name="T7" fmla="*/ 0 h 439"/>
                    <a:gd name="T8" fmla="*/ 0 w 1078"/>
                    <a:gd name="T9" fmla="*/ 439 h 439"/>
                    <a:gd name="T10" fmla="*/ 1078 w 1078"/>
                    <a:gd name="T11" fmla="*/ 439 h 439"/>
                    <a:gd name="T12" fmla="*/ 1078 w 1078"/>
                    <a:gd name="T13" fmla="*/ 0 h 439"/>
                    <a:gd name="T14" fmla="*/ 178 w 1078"/>
                    <a:gd name="T15" fmla="*/ 120 h 439"/>
                    <a:gd name="T16" fmla="*/ 234 w 1078"/>
                    <a:gd name="T17" fmla="*/ 120 h 439"/>
                    <a:gd name="T18" fmla="*/ 234 w 1078"/>
                    <a:gd name="T19" fmla="*/ 177 h 439"/>
                    <a:gd name="T20" fmla="*/ 178 w 1078"/>
                    <a:gd name="T21" fmla="*/ 177 h 439"/>
                    <a:gd name="T22" fmla="*/ 178 w 1078"/>
                    <a:gd name="T23" fmla="*/ 120 h 439"/>
                    <a:gd name="T24" fmla="*/ 64 w 1078"/>
                    <a:gd name="T25" fmla="*/ 120 h 439"/>
                    <a:gd name="T26" fmla="*/ 121 w 1078"/>
                    <a:gd name="T27" fmla="*/ 120 h 439"/>
                    <a:gd name="T28" fmla="*/ 121 w 1078"/>
                    <a:gd name="T29" fmla="*/ 177 h 439"/>
                    <a:gd name="T30" fmla="*/ 64 w 1078"/>
                    <a:gd name="T31" fmla="*/ 177 h 439"/>
                    <a:gd name="T32" fmla="*/ 64 w 1078"/>
                    <a:gd name="T33" fmla="*/ 120 h 439"/>
                    <a:gd name="T34" fmla="*/ 1021 w 1078"/>
                    <a:gd name="T35" fmla="*/ 325 h 439"/>
                    <a:gd name="T36" fmla="*/ 1021 w 1078"/>
                    <a:gd name="T37" fmla="*/ 325 h 439"/>
                    <a:gd name="T38" fmla="*/ 64 w 1078"/>
                    <a:gd name="T39" fmla="*/ 325 h 439"/>
                    <a:gd name="T40" fmla="*/ 64 w 1078"/>
                    <a:gd name="T41" fmla="*/ 266 h 439"/>
                    <a:gd name="T42" fmla="*/ 1021 w 1078"/>
                    <a:gd name="T43" fmla="*/ 266 h 439"/>
                    <a:gd name="T44" fmla="*/ 1021 w 1078"/>
                    <a:gd name="T45" fmla="*/ 325 h 439"/>
                    <a:gd name="T46" fmla="*/ 1021 w 1078"/>
                    <a:gd name="T47" fmla="*/ 177 h 439"/>
                    <a:gd name="T48" fmla="*/ 728 w 1078"/>
                    <a:gd name="T49" fmla="*/ 177 h 439"/>
                    <a:gd name="T50" fmla="*/ 728 w 1078"/>
                    <a:gd name="T51" fmla="*/ 120 h 439"/>
                    <a:gd name="T52" fmla="*/ 1021 w 1078"/>
                    <a:gd name="T53" fmla="*/ 120 h 439"/>
                    <a:gd name="T54" fmla="*/ 1021 w 1078"/>
                    <a:gd name="T55" fmla="*/ 17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8" h="439">
                      <a:moveTo>
                        <a:pt x="0" y="0"/>
                      </a:moveTo>
                      <a:lnTo>
                        <a:pt x="0" y="0"/>
                      </a:lnTo>
                      <a:moveTo>
                        <a:pt x="1078" y="0"/>
                      </a:moveTo>
                      <a:lnTo>
                        <a:pt x="0" y="0"/>
                      </a:lnTo>
                      <a:lnTo>
                        <a:pt x="0" y="439"/>
                      </a:lnTo>
                      <a:lnTo>
                        <a:pt x="1078" y="439"/>
                      </a:lnTo>
                      <a:lnTo>
                        <a:pt x="1078" y="0"/>
                      </a:lnTo>
                      <a:moveTo>
                        <a:pt x="178" y="120"/>
                      </a:moveTo>
                      <a:lnTo>
                        <a:pt x="234" y="120"/>
                      </a:lnTo>
                      <a:lnTo>
                        <a:pt x="234" y="177"/>
                      </a:lnTo>
                      <a:lnTo>
                        <a:pt x="178" y="177"/>
                      </a:lnTo>
                      <a:lnTo>
                        <a:pt x="178" y="120"/>
                      </a:lnTo>
                      <a:moveTo>
                        <a:pt x="64" y="120"/>
                      </a:moveTo>
                      <a:lnTo>
                        <a:pt x="121" y="120"/>
                      </a:lnTo>
                      <a:lnTo>
                        <a:pt x="121" y="177"/>
                      </a:lnTo>
                      <a:lnTo>
                        <a:pt x="64" y="177"/>
                      </a:lnTo>
                      <a:lnTo>
                        <a:pt x="64" y="120"/>
                      </a:lnTo>
                      <a:moveTo>
                        <a:pt x="1021" y="325"/>
                      </a:moveTo>
                      <a:lnTo>
                        <a:pt x="1021" y="325"/>
                      </a:lnTo>
                      <a:lnTo>
                        <a:pt x="64" y="325"/>
                      </a:lnTo>
                      <a:lnTo>
                        <a:pt x="64" y="266"/>
                      </a:lnTo>
                      <a:lnTo>
                        <a:pt x="1021" y="266"/>
                      </a:lnTo>
                      <a:lnTo>
                        <a:pt x="1021" y="325"/>
                      </a:lnTo>
                      <a:moveTo>
                        <a:pt x="1021" y="177"/>
                      </a:moveTo>
                      <a:lnTo>
                        <a:pt x="728" y="177"/>
                      </a:lnTo>
                      <a:lnTo>
                        <a:pt x="728" y="120"/>
                      </a:lnTo>
                      <a:lnTo>
                        <a:pt x="1021" y="120"/>
                      </a:lnTo>
                      <a:lnTo>
                        <a:pt x="1021" y="177"/>
                      </a:lnTo>
                    </a:path>
                  </a:pathLst>
                </a:custGeom>
                <a:gradFill>
                  <a:gsLst>
                    <a:gs pos="0">
                      <a:schemeClr val="accent1"/>
                    </a:gs>
                    <a:gs pos="100000">
                      <a:schemeClr val="accent1">
                        <a:lumMod val="75000"/>
                      </a:schemeClr>
                    </a:gs>
                  </a:gsLst>
                  <a:lin ang="5400000" scaled="0"/>
                </a:gra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80000"/>
                    </a:lnSpc>
                    <a:spcAft>
                      <a:spcPts val="800"/>
                    </a:spcAft>
                  </a:pPr>
                  <a:endParaRPr lang="en-US" dirty="0"/>
                </a:p>
              </p:txBody>
            </p:sp>
            <p:sp>
              <p:nvSpPr>
                <p:cNvPr id="84" name="Freeform 18"/>
                <p:cNvSpPr>
                  <a:spLocks noEditPoints="1"/>
                </p:cNvSpPr>
                <p:nvPr/>
              </p:nvSpPr>
              <p:spPr bwMode="auto">
                <a:xfrm>
                  <a:off x="3302" y="1240"/>
                  <a:ext cx="1078" cy="432"/>
                </a:xfrm>
                <a:custGeom>
                  <a:avLst/>
                  <a:gdLst>
                    <a:gd name="T0" fmla="*/ 0 w 1078"/>
                    <a:gd name="T1" fmla="*/ 0 h 432"/>
                    <a:gd name="T2" fmla="*/ 0 w 1078"/>
                    <a:gd name="T3" fmla="*/ 0 h 432"/>
                    <a:gd name="T4" fmla="*/ 0 w 1078"/>
                    <a:gd name="T5" fmla="*/ 0 h 432"/>
                    <a:gd name="T6" fmla="*/ 0 w 1078"/>
                    <a:gd name="T7" fmla="*/ 0 h 432"/>
                    <a:gd name="T8" fmla="*/ 1078 w 1078"/>
                    <a:gd name="T9" fmla="*/ 0 h 432"/>
                    <a:gd name="T10" fmla="*/ 0 w 1078"/>
                    <a:gd name="T11" fmla="*/ 0 h 432"/>
                    <a:gd name="T12" fmla="*/ 0 w 1078"/>
                    <a:gd name="T13" fmla="*/ 432 h 432"/>
                    <a:gd name="T14" fmla="*/ 1078 w 1078"/>
                    <a:gd name="T15" fmla="*/ 432 h 432"/>
                    <a:gd name="T16" fmla="*/ 1078 w 1078"/>
                    <a:gd name="T17" fmla="*/ 0 h 432"/>
                    <a:gd name="T18" fmla="*/ 1078 w 1078"/>
                    <a:gd name="T19" fmla="*/ 0 h 432"/>
                    <a:gd name="T20" fmla="*/ 1078 w 1078"/>
                    <a:gd name="T21" fmla="*/ 0 h 432"/>
                    <a:gd name="T22" fmla="*/ 178 w 1078"/>
                    <a:gd name="T23" fmla="*/ 118 h 432"/>
                    <a:gd name="T24" fmla="*/ 234 w 1078"/>
                    <a:gd name="T25" fmla="*/ 118 h 432"/>
                    <a:gd name="T26" fmla="*/ 234 w 1078"/>
                    <a:gd name="T27" fmla="*/ 175 h 432"/>
                    <a:gd name="T28" fmla="*/ 178 w 1078"/>
                    <a:gd name="T29" fmla="*/ 175 h 432"/>
                    <a:gd name="T30" fmla="*/ 178 w 1078"/>
                    <a:gd name="T31" fmla="*/ 118 h 432"/>
                    <a:gd name="T32" fmla="*/ 178 w 1078"/>
                    <a:gd name="T33" fmla="*/ 118 h 432"/>
                    <a:gd name="T34" fmla="*/ 178 w 1078"/>
                    <a:gd name="T35" fmla="*/ 118 h 432"/>
                    <a:gd name="T36" fmla="*/ 64 w 1078"/>
                    <a:gd name="T37" fmla="*/ 118 h 432"/>
                    <a:gd name="T38" fmla="*/ 121 w 1078"/>
                    <a:gd name="T39" fmla="*/ 118 h 432"/>
                    <a:gd name="T40" fmla="*/ 121 w 1078"/>
                    <a:gd name="T41" fmla="*/ 175 h 432"/>
                    <a:gd name="T42" fmla="*/ 64 w 1078"/>
                    <a:gd name="T43" fmla="*/ 175 h 432"/>
                    <a:gd name="T44" fmla="*/ 64 w 1078"/>
                    <a:gd name="T45" fmla="*/ 118 h 432"/>
                    <a:gd name="T46" fmla="*/ 64 w 1078"/>
                    <a:gd name="T47" fmla="*/ 118 h 432"/>
                    <a:gd name="T48" fmla="*/ 64 w 1078"/>
                    <a:gd name="T49" fmla="*/ 118 h 432"/>
                    <a:gd name="T50" fmla="*/ 1021 w 1078"/>
                    <a:gd name="T51" fmla="*/ 319 h 432"/>
                    <a:gd name="T52" fmla="*/ 1021 w 1078"/>
                    <a:gd name="T53" fmla="*/ 319 h 432"/>
                    <a:gd name="T54" fmla="*/ 64 w 1078"/>
                    <a:gd name="T55" fmla="*/ 319 h 432"/>
                    <a:gd name="T56" fmla="*/ 64 w 1078"/>
                    <a:gd name="T57" fmla="*/ 262 h 432"/>
                    <a:gd name="T58" fmla="*/ 1021 w 1078"/>
                    <a:gd name="T59" fmla="*/ 262 h 432"/>
                    <a:gd name="T60" fmla="*/ 1021 w 1078"/>
                    <a:gd name="T61" fmla="*/ 319 h 432"/>
                    <a:gd name="T62" fmla="*/ 1021 w 1078"/>
                    <a:gd name="T63" fmla="*/ 319 h 432"/>
                    <a:gd name="T64" fmla="*/ 1021 w 1078"/>
                    <a:gd name="T65" fmla="*/ 319 h 432"/>
                    <a:gd name="T66" fmla="*/ 1021 w 1078"/>
                    <a:gd name="T67" fmla="*/ 175 h 432"/>
                    <a:gd name="T68" fmla="*/ 728 w 1078"/>
                    <a:gd name="T69" fmla="*/ 175 h 432"/>
                    <a:gd name="T70" fmla="*/ 728 w 1078"/>
                    <a:gd name="T71" fmla="*/ 118 h 432"/>
                    <a:gd name="T72" fmla="*/ 1021 w 1078"/>
                    <a:gd name="T73" fmla="*/ 118 h 432"/>
                    <a:gd name="T74" fmla="*/ 1021 w 1078"/>
                    <a:gd name="T75" fmla="*/ 175 h 432"/>
                    <a:gd name="T76" fmla="*/ 1021 w 1078"/>
                    <a:gd name="T77" fmla="*/ 175 h 432"/>
                    <a:gd name="T78" fmla="*/ 1021 w 1078"/>
                    <a:gd name="T79" fmla="*/ 17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8" h="432">
                      <a:moveTo>
                        <a:pt x="0" y="0"/>
                      </a:moveTo>
                      <a:lnTo>
                        <a:pt x="0" y="0"/>
                      </a:lnTo>
                      <a:lnTo>
                        <a:pt x="0" y="0"/>
                      </a:lnTo>
                      <a:lnTo>
                        <a:pt x="0" y="0"/>
                      </a:lnTo>
                      <a:close/>
                      <a:moveTo>
                        <a:pt x="1078" y="0"/>
                      </a:moveTo>
                      <a:lnTo>
                        <a:pt x="0" y="0"/>
                      </a:lnTo>
                      <a:lnTo>
                        <a:pt x="0" y="432"/>
                      </a:lnTo>
                      <a:lnTo>
                        <a:pt x="1078" y="432"/>
                      </a:lnTo>
                      <a:lnTo>
                        <a:pt x="1078" y="0"/>
                      </a:lnTo>
                      <a:lnTo>
                        <a:pt x="1078" y="0"/>
                      </a:lnTo>
                      <a:lnTo>
                        <a:pt x="1078" y="0"/>
                      </a:lnTo>
                      <a:close/>
                      <a:moveTo>
                        <a:pt x="178" y="118"/>
                      </a:moveTo>
                      <a:lnTo>
                        <a:pt x="234" y="118"/>
                      </a:lnTo>
                      <a:lnTo>
                        <a:pt x="234" y="175"/>
                      </a:lnTo>
                      <a:lnTo>
                        <a:pt x="178" y="175"/>
                      </a:lnTo>
                      <a:lnTo>
                        <a:pt x="178" y="118"/>
                      </a:lnTo>
                      <a:lnTo>
                        <a:pt x="178" y="118"/>
                      </a:lnTo>
                      <a:lnTo>
                        <a:pt x="178" y="118"/>
                      </a:lnTo>
                      <a:close/>
                      <a:moveTo>
                        <a:pt x="64" y="118"/>
                      </a:moveTo>
                      <a:lnTo>
                        <a:pt x="121" y="118"/>
                      </a:lnTo>
                      <a:lnTo>
                        <a:pt x="121" y="175"/>
                      </a:lnTo>
                      <a:lnTo>
                        <a:pt x="64" y="175"/>
                      </a:lnTo>
                      <a:lnTo>
                        <a:pt x="64" y="118"/>
                      </a:lnTo>
                      <a:lnTo>
                        <a:pt x="64" y="118"/>
                      </a:lnTo>
                      <a:lnTo>
                        <a:pt x="64" y="118"/>
                      </a:lnTo>
                      <a:close/>
                      <a:moveTo>
                        <a:pt x="1021" y="319"/>
                      </a:moveTo>
                      <a:lnTo>
                        <a:pt x="1021" y="319"/>
                      </a:lnTo>
                      <a:lnTo>
                        <a:pt x="64" y="319"/>
                      </a:lnTo>
                      <a:lnTo>
                        <a:pt x="64" y="262"/>
                      </a:lnTo>
                      <a:lnTo>
                        <a:pt x="1021" y="262"/>
                      </a:lnTo>
                      <a:lnTo>
                        <a:pt x="1021" y="319"/>
                      </a:lnTo>
                      <a:lnTo>
                        <a:pt x="1021" y="319"/>
                      </a:lnTo>
                      <a:lnTo>
                        <a:pt x="1021" y="319"/>
                      </a:lnTo>
                      <a:close/>
                      <a:moveTo>
                        <a:pt x="1021" y="175"/>
                      </a:moveTo>
                      <a:lnTo>
                        <a:pt x="728" y="175"/>
                      </a:lnTo>
                      <a:lnTo>
                        <a:pt x="728" y="118"/>
                      </a:lnTo>
                      <a:lnTo>
                        <a:pt x="1021" y="118"/>
                      </a:lnTo>
                      <a:lnTo>
                        <a:pt x="1021" y="175"/>
                      </a:lnTo>
                      <a:lnTo>
                        <a:pt x="1021" y="175"/>
                      </a:lnTo>
                      <a:lnTo>
                        <a:pt x="1021" y="17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19"/>
                <p:cNvSpPr>
                  <a:spLocks noEditPoints="1"/>
                </p:cNvSpPr>
                <p:nvPr/>
              </p:nvSpPr>
              <p:spPr bwMode="auto">
                <a:xfrm>
                  <a:off x="3302" y="1240"/>
                  <a:ext cx="1078" cy="432"/>
                </a:xfrm>
                <a:custGeom>
                  <a:avLst/>
                  <a:gdLst>
                    <a:gd name="T0" fmla="*/ 0 w 1078"/>
                    <a:gd name="T1" fmla="*/ 0 h 432"/>
                    <a:gd name="T2" fmla="*/ 0 w 1078"/>
                    <a:gd name="T3" fmla="*/ 0 h 432"/>
                    <a:gd name="T4" fmla="*/ 1078 w 1078"/>
                    <a:gd name="T5" fmla="*/ 0 h 432"/>
                    <a:gd name="T6" fmla="*/ 0 w 1078"/>
                    <a:gd name="T7" fmla="*/ 0 h 432"/>
                    <a:gd name="T8" fmla="*/ 0 w 1078"/>
                    <a:gd name="T9" fmla="*/ 432 h 432"/>
                    <a:gd name="T10" fmla="*/ 1078 w 1078"/>
                    <a:gd name="T11" fmla="*/ 432 h 432"/>
                    <a:gd name="T12" fmla="*/ 1078 w 1078"/>
                    <a:gd name="T13" fmla="*/ 0 h 432"/>
                    <a:gd name="T14" fmla="*/ 178 w 1078"/>
                    <a:gd name="T15" fmla="*/ 118 h 432"/>
                    <a:gd name="T16" fmla="*/ 234 w 1078"/>
                    <a:gd name="T17" fmla="*/ 118 h 432"/>
                    <a:gd name="T18" fmla="*/ 234 w 1078"/>
                    <a:gd name="T19" fmla="*/ 175 h 432"/>
                    <a:gd name="T20" fmla="*/ 178 w 1078"/>
                    <a:gd name="T21" fmla="*/ 175 h 432"/>
                    <a:gd name="T22" fmla="*/ 178 w 1078"/>
                    <a:gd name="T23" fmla="*/ 118 h 432"/>
                    <a:gd name="T24" fmla="*/ 64 w 1078"/>
                    <a:gd name="T25" fmla="*/ 118 h 432"/>
                    <a:gd name="T26" fmla="*/ 121 w 1078"/>
                    <a:gd name="T27" fmla="*/ 118 h 432"/>
                    <a:gd name="T28" fmla="*/ 121 w 1078"/>
                    <a:gd name="T29" fmla="*/ 175 h 432"/>
                    <a:gd name="T30" fmla="*/ 64 w 1078"/>
                    <a:gd name="T31" fmla="*/ 175 h 432"/>
                    <a:gd name="T32" fmla="*/ 64 w 1078"/>
                    <a:gd name="T33" fmla="*/ 118 h 432"/>
                    <a:gd name="T34" fmla="*/ 1021 w 1078"/>
                    <a:gd name="T35" fmla="*/ 319 h 432"/>
                    <a:gd name="T36" fmla="*/ 1021 w 1078"/>
                    <a:gd name="T37" fmla="*/ 319 h 432"/>
                    <a:gd name="T38" fmla="*/ 64 w 1078"/>
                    <a:gd name="T39" fmla="*/ 319 h 432"/>
                    <a:gd name="T40" fmla="*/ 64 w 1078"/>
                    <a:gd name="T41" fmla="*/ 262 h 432"/>
                    <a:gd name="T42" fmla="*/ 1021 w 1078"/>
                    <a:gd name="T43" fmla="*/ 262 h 432"/>
                    <a:gd name="T44" fmla="*/ 1021 w 1078"/>
                    <a:gd name="T45" fmla="*/ 319 h 432"/>
                    <a:gd name="T46" fmla="*/ 1021 w 1078"/>
                    <a:gd name="T47" fmla="*/ 175 h 432"/>
                    <a:gd name="T48" fmla="*/ 728 w 1078"/>
                    <a:gd name="T49" fmla="*/ 175 h 432"/>
                    <a:gd name="T50" fmla="*/ 728 w 1078"/>
                    <a:gd name="T51" fmla="*/ 118 h 432"/>
                    <a:gd name="T52" fmla="*/ 1021 w 1078"/>
                    <a:gd name="T53" fmla="*/ 118 h 432"/>
                    <a:gd name="T54" fmla="*/ 1021 w 1078"/>
                    <a:gd name="T55" fmla="*/ 17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8" h="432">
                      <a:moveTo>
                        <a:pt x="0" y="0"/>
                      </a:moveTo>
                      <a:lnTo>
                        <a:pt x="0" y="0"/>
                      </a:lnTo>
                      <a:close/>
                      <a:moveTo>
                        <a:pt x="1078" y="0"/>
                      </a:moveTo>
                      <a:lnTo>
                        <a:pt x="0" y="0"/>
                      </a:lnTo>
                      <a:lnTo>
                        <a:pt x="0" y="432"/>
                      </a:lnTo>
                      <a:lnTo>
                        <a:pt x="1078" y="432"/>
                      </a:lnTo>
                      <a:lnTo>
                        <a:pt x="1078" y="0"/>
                      </a:lnTo>
                      <a:close/>
                      <a:moveTo>
                        <a:pt x="178" y="118"/>
                      </a:moveTo>
                      <a:lnTo>
                        <a:pt x="234" y="118"/>
                      </a:lnTo>
                      <a:lnTo>
                        <a:pt x="234" y="175"/>
                      </a:lnTo>
                      <a:lnTo>
                        <a:pt x="178" y="175"/>
                      </a:lnTo>
                      <a:lnTo>
                        <a:pt x="178" y="118"/>
                      </a:lnTo>
                      <a:close/>
                      <a:moveTo>
                        <a:pt x="64" y="118"/>
                      </a:moveTo>
                      <a:lnTo>
                        <a:pt x="121" y="118"/>
                      </a:lnTo>
                      <a:lnTo>
                        <a:pt x="121" y="175"/>
                      </a:lnTo>
                      <a:lnTo>
                        <a:pt x="64" y="175"/>
                      </a:lnTo>
                      <a:lnTo>
                        <a:pt x="64" y="118"/>
                      </a:lnTo>
                      <a:close/>
                      <a:moveTo>
                        <a:pt x="1021" y="319"/>
                      </a:moveTo>
                      <a:lnTo>
                        <a:pt x="1021" y="319"/>
                      </a:lnTo>
                      <a:lnTo>
                        <a:pt x="64" y="319"/>
                      </a:lnTo>
                      <a:lnTo>
                        <a:pt x="64" y="262"/>
                      </a:lnTo>
                      <a:lnTo>
                        <a:pt x="1021" y="262"/>
                      </a:lnTo>
                      <a:lnTo>
                        <a:pt x="1021" y="319"/>
                      </a:lnTo>
                      <a:close/>
                      <a:moveTo>
                        <a:pt x="1021" y="175"/>
                      </a:moveTo>
                      <a:lnTo>
                        <a:pt x="728" y="175"/>
                      </a:lnTo>
                      <a:lnTo>
                        <a:pt x="728" y="118"/>
                      </a:lnTo>
                      <a:lnTo>
                        <a:pt x="1021" y="118"/>
                      </a:lnTo>
                      <a:lnTo>
                        <a:pt x="1021" y="175"/>
                      </a:lnTo>
                      <a:close/>
                    </a:path>
                  </a:pathLst>
                </a:custGeom>
                <a:gradFill>
                  <a:gsLst>
                    <a:gs pos="0">
                      <a:schemeClr val="accent1"/>
                    </a:gs>
                    <a:gs pos="100000">
                      <a:schemeClr val="accent1">
                        <a:lumMod val="75000"/>
                      </a:schemeClr>
                    </a:gs>
                  </a:gsLst>
                  <a:lin ang="5400000" scaled="0"/>
                </a:gra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80000"/>
                    </a:lnSpc>
                    <a:spcAft>
                      <a:spcPts val="800"/>
                    </a:spcAft>
                  </a:pPr>
                  <a:endParaRPr lang="en-US" dirty="0"/>
                </a:p>
              </p:txBody>
            </p:sp>
            <p:sp>
              <p:nvSpPr>
                <p:cNvPr id="86" name="Freeform 20"/>
                <p:cNvSpPr>
                  <a:spLocks noEditPoints="1"/>
                </p:cNvSpPr>
                <p:nvPr/>
              </p:nvSpPr>
              <p:spPr bwMode="auto">
                <a:xfrm>
                  <a:off x="3302" y="1240"/>
                  <a:ext cx="1078" cy="432"/>
                </a:xfrm>
                <a:custGeom>
                  <a:avLst/>
                  <a:gdLst>
                    <a:gd name="T0" fmla="*/ 0 w 1078"/>
                    <a:gd name="T1" fmla="*/ 0 h 432"/>
                    <a:gd name="T2" fmla="*/ 0 w 1078"/>
                    <a:gd name="T3" fmla="*/ 0 h 432"/>
                    <a:gd name="T4" fmla="*/ 1078 w 1078"/>
                    <a:gd name="T5" fmla="*/ 0 h 432"/>
                    <a:gd name="T6" fmla="*/ 0 w 1078"/>
                    <a:gd name="T7" fmla="*/ 0 h 432"/>
                    <a:gd name="T8" fmla="*/ 0 w 1078"/>
                    <a:gd name="T9" fmla="*/ 432 h 432"/>
                    <a:gd name="T10" fmla="*/ 1078 w 1078"/>
                    <a:gd name="T11" fmla="*/ 432 h 432"/>
                    <a:gd name="T12" fmla="*/ 1078 w 1078"/>
                    <a:gd name="T13" fmla="*/ 0 h 432"/>
                    <a:gd name="T14" fmla="*/ 178 w 1078"/>
                    <a:gd name="T15" fmla="*/ 118 h 432"/>
                    <a:gd name="T16" fmla="*/ 234 w 1078"/>
                    <a:gd name="T17" fmla="*/ 118 h 432"/>
                    <a:gd name="T18" fmla="*/ 234 w 1078"/>
                    <a:gd name="T19" fmla="*/ 175 h 432"/>
                    <a:gd name="T20" fmla="*/ 178 w 1078"/>
                    <a:gd name="T21" fmla="*/ 175 h 432"/>
                    <a:gd name="T22" fmla="*/ 178 w 1078"/>
                    <a:gd name="T23" fmla="*/ 118 h 432"/>
                    <a:gd name="T24" fmla="*/ 64 w 1078"/>
                    <a:gd name="T25" fmla="*/ 118 h 432"/>
                    <a:gd name="T26" fmla="*/ 121 w 1078"/>
                    <a:gd name="T27" fmla="*/ 118 h 432"/>
                    <a:gd name="T28" fmla="*/ 121 w 1078"/>
                    <a:gd name="T29" fmla="*/ 175 h 432"/>
                    <a:gd name="T30" fmla="*/ 64 w 1078"/>
                    <a:gd name="T31" fmla="*/ 175 h 432"/>
                    <a:gd name="T32" fmla="*/ 64 w 1078"/>
                    <a:gd name="T33" fmla="*/ 118 h 432"/>
                    <a:gd name="T34" fmla="*/ 1021 w 1078"/>
                    <a:gd name="T35" fmla="*/ 319 h 432"/>
                    <a:gd name="T36" fmla="*/ 1021 w 1078"/>
                    <a:gd name="T37" fmla="*/ 319 h 432"/>
                    <a:gd name="T38" fmla="*/ 64 w 1078"/>
                    <a:gd name="T39" fmla="*/ 319 h 432"/>
                    <a:gd name="T40" fmla="*/ 64 w 1078"/>
                    <a:gd name="T41" fmla="*/ 262 h 432"/>
                    <a:gd name="T42" fmla="*/ 1021 w 1078"/>
                    <a:gd name="T43" fmla="*/ 262 h 432"/>
                    <a:gd name="T44" fmla="*/ 1021 w 1078"/>
                    <a:gd name="T45" fmla="*/ 319 h 432"/>
                    <a:gd name="T46" fmla="*/ 1021 w 1078"/>
                    <a:gd name="T47" fmla="*/ 175 h 432"/>
                    <a:gd name="T48" fmla="*/ 728 w 1078"/>
                    <a:gd name="T49" fmla="*/ 175 h 432"/>
                    <a:gd name="T50" fmla="*/ 728 w 1078"/>
                    <a:gd name="T51" fmla="*/ 118 h 432"/>
                    <a:gd name="T52" fmla="*/ 1021 w 1078"/>
                    <a:gd name="T53" fmla="*/ 118 h 432"/>
                    <a:gd name="T54" fmla="*/ 1021 w 1078"/>
                    <a:gd name="T55" fmla="*/ 17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8" h="432">
                      <a:moveTo>
                        <a:pt x="0" y="0"/>
                      </a:moveTo>
                      <a:lnTo>
                        <a:pt x="0" y="0"/>
                      </a:lnTo>
                      <a:moveTo>
                        <a:pt x="1078" y="0"/>
                      </a:moveTo>
                      <a:lnTo>
                        <a:pt x="0" y="0"/>
                      </a:lnTo>
                      <a:lnTo>
                        <a:pt x="0" y="432"/>
                      </a:lnTo>
                      <a:lnTo>
                        <a:pt x="1078" y="432"/>
                      </a:lnTo>
                      <a:lnTo>
                        <a:pt x="1078" y="0"/>
                      </a:lnTo>
                      <a:moveTo>
                        <a:pt x="178" y="118"/>
                      </a:moveTo>
                      <a:lnTo>
                        <a:pt x="234" y="118"/>
                      </a:lnTo>
                      <a:lnTo>
                        <a:pt x="234" y="175"/>
                      </a:lnTo>
                      <a:lnTo>
                        <a:pt x="178" y="175"/>
                      </a:lnTo>
                      <a:lnTo>
                        <a:pt x="178" y="118"/>
                      </a:lnTo>
                      <a:moveTo>
                        <a:pt x="64" y="118"/>
                      </a:moveTo>
                      <a:lnTo>
                        <a:pt x="121" y="118"/>
                      </a:lnTo>
                      <a:lnTo>
                        <a:pt x="121" y="175"/>
                      </a:lnTo>
                      <a:lnTo>
                        <a:pt x="64" y="175"/>
                      </a:lnTo>
                      <a:lnTo>
                        <a:pt x="64" y="118"/>
                      </a:lnTo>
                      <a:moveTo>
                        <a:pt x="1021" y="319"/>
                      </a:moveTo>
                      <a:lnTo>
                        <a:pt x="1021" y="319"/>
                      </a:lnTo>
                      <a:lnTo>
                        <a:pt x="64" y="319"/>
                      </a:lnTo>
                      <a:lnTo>
                        <a:pt x="64" y="262"/>
                      </a:lnTo>
                      <a:lnTo>
                        <a:pt x="1021" y="262"/>
                      </a:lnTo>
                      <a:lnTo>
                        <a:pt x="1021" y="319"/>
                      </a:lnTo>
                      <a:moveTo>
                        <a:pt x="1021" y="175"/>
                      </a:moveTo>
                      <a:lnTo>
                        <a:pt x="728" y="175"/>
                      </a:lnTo>
                      <a:lnTo>
                        <a:pt x="728" y="118"/>
                      </a:lnTo>
                      <a:lnTo>
                        <a:pt x="1021" y="118"/>
                      </a:lnTo>
                      <a:lnTo>
                        <a:pt x="1021" y="1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103" name="Picture 102" descr="Laptop.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61916" y="3322112"/>
              <a:ext cx="517729" cy="458318"/>
            </a:xfrm>
            <a:prstGeom prst="rect">
              <a:avLst/>
            </a:prstGeom>
          </p:spPr>
        </p:pic>
        <p:pic>
          <p:nvPicPr>
            <p:cNvPr id="102" name="Picture 101" descr="Laptop.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775981" y="3494984"/>
              <a:ext cx="517729" cy="458318"/>
            </a:xfrm>
            <a:prstGeom prst="rect">
              <a:avLst/>
            </a:prstGeom>
          </p:spPr>
        </p:pic>
        <p:sp>
          <p:nvSpPr>
            <p:cNvPr id="4" name="Right Arrow 3"/>
            <p:cNvSpPr/>
            <p:nvPr/>
          </p:nvSpPr>
          <p:spPr>
            <a:xfrm rot="3915765">
              <a:off x="2766478" y="3212993"/>
              <a:ext cx="482292" cy="14218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ight Arrow 103"/>
            <p:cNvSpPr/>
            <p:nvPr/>
          </p:nvSpPr>
          <p:spPr>
            <a:xfrm rot="6871061">
              <a:off x="2573220" y="3136995"/>
              <a:ext cx="302944" cy="14821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AutoShape 11"/>
          <p:cNvSpPr>
            <a:spLocks noChangeAspect="1" noChangeArrowheads="1"/>
          </p:cNvSpPr>
          <p:nvPr/>
        </p:nvSpPr>
        <p:spPr bwMode="gray">
          <a:xfrm>
            <a:off x="2358253" y="3838057"/>
            <a:ext cx="488685" cy="604653"/>
          </a:xfrm>
          <a:prstGeom prst="chevron">
            <a:avLst>
              <a:gd name="adj" fmla="val 48446"/>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lIns="121899" tIns="60949" rIns="0" bIns="60949" anchor="b"/>
          <a:lstStyle/>
          <a:p>
            <a:pPr defTabSz="1218987"/>
            <a:endParaRPr lang="en-US" sz="900" kern="0" dirty="0">
              <a:solidFill>
                <a:srgbClr val="FFFFFF"/>
              </a:solidFill>
              <a:ea typeface="ヒラギノ角ゴ Pro W3"/>
              <a:cs typeface="ヒラギノ角ゴ Pro W3"/>
            </a:endParaRPr>
          </a:p>
        </p:txBody>
      </p:sp>
      <p:sp>
        <p:nvSpPr>
          <p:cNvPr id="20" name="AutoShape 11"/>
          <p:cNvSpPr>
            <a:spLocks noChangeAspect="1" noChangeArrowheads="1"/>
          </p:cNvSpPr>
          <p:nvPr/>
        </p:nvSpPr>
        <p:spPr bwMode="gray">
          <a:xfrm>
            <a:off x="4671652" y="3838057"/>
            <a:ext cx="488685" cy="604653"/>
          </a:xfrm>
          <a:prstGeom prst="chevron">
            <a:avLst>
              <a:gd name="adj" fmla="val 48446"/>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lIns="121899" tIns="60949" rIns="0" bIns="60949" anchor="b"/>
          <a:lstStyle/>
          <a:p>
            <a:pPr defTabSz="1218987"/>
            <a:endParaRPr lang="en-US" sz="900" kern="0" dirty="0">
              <a:solidFill>
                <a:srgbClr val="FFFFFF"/>
              </a:solidFill>
              <a:ea typeface="ヒラギノ角ゴ Pro W3"/>
              <a:cs typeface="ヒラギノ角ゴ Pro W3"/>
            </a:endParaRPr>
          </a:p>
        </p:txBody>
      </p:sp>
      <p:sp>
        <p:nvSpPr>
          <p:cNvPr id="105" name="Rectangle 104"/>
          <p:cNvSpPr/>
          <p:nvPr/>
        </p:nvSpPr>
        <p:spPr>
          <a:xfrm>
            <a:off x="285012" y="1840933"/>
            <a:ext cx="4702703" cy="407309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dirty="0"/>
          </a:p>
        </p:txBody>
      </p:sp>
    </p:spTree>
    <p:extLst>
      <p:ext uri="{BB962C8B-B14F-4D97-AF65-F5344CB8AC3E}">
        <p14:creationId xmlns:p14="http://schemas.microsoft.com/office/powerpoint/2010/main" val="361348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0"/>
                                        <p:tgtEl>
                                          <p:spTgt spid="21"/>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10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10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1000"/>
                                        <p:tgtEl>
                                          <p:spTgt spid="60"/>
                                        </p:tgtEl>
                                      </p:cBhvr>
                                    </p:animEffect>
                                  </p:childTnLst>
                                </p:cTn>
                              </p:par>
                            </p:childTnLst>
                          </p:cTn>
                        </p:par>
                        <p:par>
                          <p:cTn id="25" fill="hold">
                            <p:stCondLst>
                              <p:cond delay="30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1000"/>
                                        <p:tgtEl>
                                          <p:spTgt spid="61"/>
                                        </p:tgtEl>
                                      </p:cBhvr>
                                    </p:animEffect>
                                  </p:childTnLst>
                                </p:cTn>
                              </p:par>
                            </p:childTnLst>
                          </p:cTn>
                        </p:par>
                        <p:par>
                          <p:cTn id="32" fill="hold">
                            <p:stCondLst>
                              <p:cond delay="40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childTnLst>
                                </p:cTn>
                              </p:par>
                            </p:childTnLst>
                          </p:cTn>
                        </p:par>
                        <p:par>
                          <p:cTn id="36" fill="hold">
                            <p:stCondLst>
                              <p:cond delay="5000"/>
                            </p:stCondLst>
                            <p:childTnLst>
                              <p:par>
                                <p:cTn id="37" presetID="42"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par>
                                <p:cTn id="42" presetID="47" presetClass="entr" presetSubtype="0"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1000"/>
                                        <p:tgtEl>
                                          <p:spTgt spid="34"/>
                                        </p:tgtEl>
                                      </p:cBhvr>
                                    </p:animEffect>
                                    <p:anim calcmode="lin" valueType="num">
                                      <p:cBhvr>
                                        <p:cTn id="45" dur="1000" fill="hold"/>
                                        <p:tgtEl>
                                          <p:spTgt spid="34"/>
                                        </p:tgtEl>
                                        <p:attrNameLst>
                                          <p:attrName>ppt_x</p:attrName>
                                        </p:attrNameLst>
                                      </p:cBhvr>
                                      <p:tavLst>
                                        <p:tav tm="0">
                                          <p:val>
                                            <p:strVal val="#ppt_x"/>
                                          </p:val>
                                        </p:tav>
                                        <p:tav tm="100000">
                                          <p:val>
                                            <p:strVal val="#ppt_x"/>
                                          </p:val>
                                        </p:tav>
                                      </p:tavLst>
                                    </p:anim>
                                    <p:anim calcmode="lin" valueType="num">
                                      <p:cBhvr>
                                        <p:cTn id="46" dur="1000" fill="hold"/>
                                        <p:tgtEl>
                                          <p:spTgt spid="34"/>
                                        </p:tgtEl>
                                        <p:attrNameLst>
                                          <p:attrName>ppt_y</p:attrName>
                                        </p:attrNameLst>
                                      </p:cBhvr>
                                      <p:tavLst>
                                        <p:tav tm="0">
                                          <p:val>
                                            <p:strVal val="#ppt_y-.1"/>
                                          </p:val>
                                        </p:tav>
                                        <p:tav tm="100000">
                                          <p:val>
                                            <p:strVal val="#ppt_y"/>
                                          </p:val>
                                        </p:tav>
                                      </p:tavLst>
                                    </p:anim>
                                  </p:childTnLst>
                                </p:cTn>
                              </p:par>
                              <p:par>
                                <p:cTn id="47" presetID="10" presetClass="exit" presetSubtype="0" fill="hold" grpId="1" nodeType="withEffect">
                                  <p:stCondLst>
                                    <p:cond delay="200"/>
                                  </p:stCondLst>
                                  <p:childTnLst>
                                    <p:animEffect transition="out" filter="fade">
                                      <p:cBhvr>
                                        <p:cTn id="48" dur="500"/>
                                        <p:tgtEl>
                                          <p:spTgt spid="60"/>
                                        </p:tgtEl>
                                      </p:cBhvr>
                                    </p:animEffect>
                                    <p:set>
                                      <p:cBhvr>
                                        <p:cTn id="49" dur="1" fill="hold">
                                          <p:stCondLst>
                                            <p:cond delay="499"/>
                                          </p:stCondLst>
                                        </p:cTn>
                                        <p:tgtEl>
                                          <p:spTgt spid="60"/>
                                        </p:tgtEl>
                                        <p:attrNameLst>
                                          <p:attrName>style.visibility</p:attrName>
                                        </p:attrNameLst>
                                      </p:cBhvr>
                                      <p:to>
                                        <p:strVal val="hidden"/>
                                      </p:to>
                                    </p:set>
                                  </p:childTnLst>
                                </p:cTn>
                              </p:par>
                              <p:par>
                                <p:cTn id="50" presetID="10" presetClass="exit" presetSubtype="0" fill="hold" grpId="1" nodeType="withEffect">
                                  <p:stCondLst>
                                    <p:cond delay="200"/>
                                  </p:stCondLst>
                                  <p:childTnLst>
                                    <p:animEffect transition="out" filter="fade">
                                      <p:cBhvr>
                                        <p:cTn id="51" dur="500"/>
                                        <p:tgtEl>
                                          <p:spTgt spid="61"/>
                                        </p:tgtEl>
                                      </p:cBhvr>
                                    </p:animEffect>
                                    <p:set>
                                      <p:cBhvr>
                                        <p:cTn id="52" dur="1" fill="hold">
                                          <p:stCondLst>
                                            <p:cond delay="499"/>
                                          </p:stCondLst>
                                        </p:cTn>
                                        <p:tgtEl>
                                          <p:spTgt spid="61"/>
                                        </p:tgtEl>
                                        <p:attrNameLst>
                                          <p:attrName>style.visibility</p:attrName>
                                        </p:attrNameLst>
                                      </p:cBhvr>
                                      <p:to>
                                        <p:strVal val="hidden"/>
                                      </p:to>
                                    </p:set>
                                  </p:childTnLst>
                                </p:cTn>
                              </p:par>
                              <p:par>
                                <p:cTn id="53" presetID="23" presetClass="entr" presetSubtype="16" fill="hold" grpId="0" nodeType="withEffect">
                                  <p:stCondLst>
                                    <p:cond delay="200"/>
                                  </p:stCondLst>
                                  <p:childTnLst>
                                    <p:set>
                                      <p:cBhvr>
                                        <p:cTn id="54" dur="1" fill="hold">
                                          <p:stCondLst>
                                            <p:cond delay="0"/>
                                          </p:stCondLst>
                                        </p:cTn>
                                        <p:tgtEl>
                                          <p:spTgt spid="56"/>
                                        </p:tgtEl>
                                        <p:attrNameLst>
                                          <p:attrName>style.visibility</p:attrName>
                                        </p:attrNameLst>
                                      </p:cBhvr>
                                      <p:to>
                                        <p:strVal val="visible"/>
                                      </p:to>
                                    </p:set>
                                    <p:anim calcmode="lin" valueType="num">
                                      <p:cBhvr>
                                        <p:cTn id="55" dur="500" fill="hold"/>
                                        <p:tgtEl>
                                          <p:spTgt spid="56"/>
                                        </p:tgtEl>
                                        <p:attrNameLst>
                                          <p:attrName>ppt_w</p:attrName>
                                        </p:attrNameLst>
                                      </p:cBhvr>
                                      <p:tavLst>
                                        <p:tav tm="0">
                                          <p:val>
                                            <p:fltVal val="0"/>
                                          </p:val>
                                        </p:tav>
                                        <p:tav tm="100000">
                                          <p:val>
                                            <p:strVal val="#ppt_w"/>
                                          </p:val>
                                        </p:tav>
                                      </p:tavLst>
                                    </p:anim>
                                    <p:anim calcmode="lin" valueType="num">
                                      <p:cBhvr>
                                        <p:cTn id="56" dur="500" fill="hold"/>
                                        <p:tgtEl>
                                          <p:spTgt spid="56"/>
                                        </p:tgtEl>
                                        <p:attrNameLst>
                                          <p:attrName>ppt_h</p:attrName>
                                        </p:attrNameLst>
                                      </p:cBhvr>
                                      <p:tavLst>
                                        <p:tav tm="0">
                                          <p:val>
                                            <p:fltVal val="0"/>
                                          </p:val>
                                        </p:tav>
                                        <p:tav tm="100000">
                                          <p:val>
                                            <p:strVal val="#ppt_h"/>
                                          </p:val>
                                        </p:tav>
                                      </p:tavLst>
                                    </p:anim>
                                  </p:childTnLst>
                                </p:cTn>
                              </p:par>
                              <p:par>
                                <p:cTn id="57" presetID="23" presetClass="entr" presetSubtype="16" fill="hold" grpId="0" nodeType="withEffect">
                                  <p:stCondLst>
                                    <p:cond delay="200"/>
                                  </p:stCondLst>
                                  <p:childTnLst>
                                    <p:set>
                                      <p:cBhvr>
                                        <p:cTn id="58" dur="1" fill="hold">
                                          <p:stCondLst>
                                            <p:cond delay="0"/>
                                          </p:stCondLst>
                                        </p:cTn>
                                        <p:tgtEl>
                                          <p:spTgt spid="57"/>
                                        </p:tgtEl>
                                        <p:attrNameLst>
                                          <p:attrName>style.visibility</p:attrName>
                                        </p:attrNameLst>
                                      </p:cBhvr>
                                      <p:to>
                                        <p:strVal val="visible"/>
                                      </p:to>
                                    </p:set>
                                    <p:anim calcmode="lin" valueType="num">
                                      <p:cBhvr>
                                        <p:cTn id="59" dur="500" fill="hold"/>
                                        <p:tgtEl>
                                          <p:spTgt spid="57"/>
                                        </p:tgtEl>
                                        <p:attrNameLst>
                                          <p:attrName>ppt_w</p:attrName>
                                        </p:attrNameLst>
                                      </p:cBhvr>
                                      <p:tavLst>
                                        <p:tav tm="0">
                                          <p:val>
                                            <p:fltVal val="0"/>
                                          </p:val>
                                        </p:tav>
                                        <p:tav tm="100000">
                                          <p:val>
                                            <p:strVal val="#ppt_w"/>
                                          </p:val>
                                        </p:tav>
                                      </p:tavLst>
                                    </p:anim>
                                    <p:anim calcmode="lin" valueType="num">
                                      <p:cBhvr>
                                        <p:cTn id="60" dur="500" fill="hold"/>
                                        <p:tgtEl>
                                          <p:spTgt spid="57"/>
                                        </p:tgtEl>
                                        <p:attrNameLst>
                                          <p:attrName>ppt_h</p:attrName>
                                        </p:attrNameLst>
                                      </p:cBhvr>
                                      <p:tavLst>
                                        <p:tav tm="0">
                                          <p:val>
                                            <p:fltVal val="0"/>
                                          </p:val>
                                        </p:tav>
                                        <p:tav tm="100000">
                                          <p:val>
                                            <p:strVal val="#ppt_h"/>
                                          </p:val>
                                        </p:tav>
                                      </p:tavLst>
                                    </p:anim>
                                  </p:childTnLst>
                                </p:cTn>
                              </p:par>
                              <p:par>
                                <p:cTn id="61" presetID="10" presetClass="exit" presetSubtype="0" fill="hold" grpId="1" nodeType="withEffect">
                                  <p:stCondLst>
                                    <p:cond delay="200"/>
                                  </p:stCondLst>
                                  <p:childTnLst>
                                    <p:animEffect transition="out" filter="fade">
                                      <p:cBhvr>
                                        <p:cTn id="62" dur="500"/>
                                        <p:tgtEl>
                                          <p:spTgt spid="21"/>
                                        </p:tgtEl>
                                      </p:cBhvr>
                                    </p:animEffect>
                                    <p:set>
                                      <p:cBhvr>
                                        <p:cTn id="63" dur="1" fill="hold">
                                          <p:stCondLst>
                                            <p:cond delay="499"/>
                                          </p:stCondLst>
                                        </p:cTn>
                                        <p:tgtEl>
                                          <p:spTgt spid="21"/>
                                        </p:tgtEl>
                                        <p:attrNameLst>
                                          <p:attrName>style.visibility</p:attrName>
                                        </p:attrNameLst>
                                      </p:cBhvr>
                                      <p:to>
                                        <p:strVal val="hidden"/>
                                      </p:to>
                                    </p:set>
                                  </p:childTnLst>
                                </p:cTn>
                              </p:par>
                              <p:par>
                                <p:cTn id="64" presetID="10" presetClass="exit" presetSubtype="0" fill="hold" grpId="1" nodeType="withEffect">
                                  <p:stCondLst>
                                    <p:cond delay="200"/>
                                  </p:stCondLst>
                                  <p:childTnLst>
                                    <p:animEffect transition="out" filter="fade">
                                      <p:cBhvr>
                                        <p:cTn id="65" dur="500"/>
                                        <p:tgtEl>
                                          <p:spTgt spid="20"/>
                                        </p:tgtEl>
                                      </p:cBhvr>
                                    </p:animEffect>
                                    <p:set>
                                      <p:cBhvr>
                                        <p:cTn id="66" dur="1" fill="hold">
                                          <p:stCondLst>
                                            <p:cond delay="499"/>
                                          </p:stCondLst>
                                        </p:cTn>
                                        <p:tgtEl>
                                          <p:spTgt spid="20"/>
                                        </p:tgtEl>
                                        <p:attrNameLst>
                                          <p:attrName>style.visibility</p:attrName>
                                        </p:attrNameLst>
                                      </p:cBhvr>
                                      <p:to>
                                        <p:strVal val="hidden"/>
                                      </p:to>
                                    </p:set>
                                  </p:childTnLst>
                                </p:cTn>
                              </p:par>
                              <p:par>
                                <p:cTn id="67" presetID="10" presetClass="entr" presetSubtype="0" fill="hold" grpId="0" nodeType="withEffect">
                                  <p:stCondLst>
                                    <p:cond delay="400"/>
                                  </p:stCondLst>
                                  <p:childTnLst>
                                    <p:set>
                                      <p:cBhvr>
                                        <p:cTn id="68" dur="1" fill="hold">
                                          <p:stCondLst>
                                            <p:cond delay="0"/>
                                          </p:stCondLst>
                                        </p:cTn>
                                        <p:tgtEl>
                                          <p:spTgt spid="68"/>
                                        </p:tgtEl>
                                        <p:attrNameLst>
                                          <p:attrName>style.visibility</p:attrName>
                                        </p:attrNameLst>
                                      </p:cBhvr>
                                      <p:to>
                                        <p:strVal val="visible"/>
                                      </p:to>
                                    </p:set>
                                    <p:animEffect transition="in" filter="fade">
                                      <p:cBhvr>
                                        <p:cTn id="69" dur="1400"/>
                                        <p:tgtEl>
                                          <p:spTgt spid="68"/>
                                        </p:tgtEl>
                                      </p:cBhvr>
                                    </p:animEffect>
                                  </p:childTnLst>
                                </p:cTn>
                              </p:par>
                              <p:par>
                                <p:cTn id="70" presetID="10" presetClass="entr" presetSubtype="0" fill="hold" grpId="0" nodeType="withEffect">
                                  <p:stCondLst>
                                    <p:cond delay="400"/>
                                  </p:stCondLst>
                                  <p:childTnLst>
                                    <p:set>
                                      <p:cBhvr>
                                        <p:cTn id="71" dur="1" fill="hold">
                                          <p:stCondLst>
                                            <p:cond delay="0"/>
                                          </p:stCondLst>
                                        </p:cTn>
                                        <p:tgtEl>
                                          <p:spTgt spid="105"/>
                                        </p:tgtEl>
                                        <p:attrNameLst>
                                          <p:attrName>style.visibility</p:attrName>
                                        </p:attrNameLst>
                                      </p:cBhvr>
                                      <p:to>
                                        <p:strVal val="visible"/>
                                      </p:to>
                                    </p:set>
                                    <p:animEffect transition="in" filter="fade">
                                      <p:cBhvr>
                                        <p:cTn id="72" dur="14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0" grpId="0" animBg="1"/>
      <p:bldP spid="60" grpId="1" animBg="1"/>
      <p:bldP spid="61" grpId="0" animBg="1"/>
      <p:bldP spid="61" grpId="1" animBg="1"/>
      <p:bldP spid="56" grpId="0" animBg="1"/>
      <p:bldP spid="57" grpId="0" animBg="1"/>
      <p:bldP spid="21" grpId="0" animBg="1"/>
      <p:bldP spid="21" grpId="1" animBg="1"/>
      <p:bldP spid="20" grpId="0" animBg="1"/>
      <p:bldP spid="20" grpId="1" animBg="1"/>
      <p:bldP spid="10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en-US" smtClean="0"/>
              <a:pPr/>
              <a:t>6</a:t>
            </a:fld>
            <a:endParaRPr lang="en-US" dirty="0"/>
          </a:p>
        </p:txBody>
      </p:sp>
      <p:pic>
        <p:nvPicPr>
          <p:cNvPr id="13" name="Picture 2" descr="https://my40daylovedare.files.wordpress.com/2012/04/overcoming-obstacles2.jpg?w=538"/>
          <p:cNvPicPr>
            <a:picLocks noChangeAspect="1" noChangeArrowheads="1"/>
          </p:cNvPicPr>
          <p:nvPr/>
        </p:nvPicPr>
        <p:blipFill>
          <a:blip r:embed="rId3" cstate="print"/>
          <a:srcRect/>
          <a:stretch>
            <a:fillRect/>
          </a:stretch>
        </p:blipFill>
        <p:spPr bwMode="auto">
          <a:xfrm>
            <a:off x="1868242" y="1940660"/>
            <a:ext cx="4800600" cy="3600450"/>
          </a:xfrm>
          <a:prstGeom prst="rect">
            <a:avLst/>
          </a:prstGeom>
          <a:noFill/>
        </p:spPr>
      </p:pic>
      <p:sp>
        <p:nvSpPr>
          <p:cNvPr id="14" name="TextBox 13"/>
          <p:cNvSpPr txBox="1"/>
          <p:nvPr/>
        </p:nvSpPr>
        <p:spPr>
          <a:xfrm>
            <a:off x="2688857" y="5450257"/>
            <a:ext cx="3379258" cy="584775"/>
          </a:xfrm>
          <a:prstGeom prst="rect">
            <a:avLst/>
          </a:prstGeom>
          <a:noFill/>
        </p:spPr>
        <p:txBody>
          <a:bodyPr wrap="none" rtlCol="0">
            <a:spAutoFit/>
          </a:bodyPr>
          <a:lstStyle/>
          <a:p>
            <a:r>
              <a:rPr lang="en-US" sz="3200" dirty="0" smtClean="0"/>
              <a:t>Enterprise Mobility</a:t>
            </a:r>
            <a:endParaRPr lang="en-US" sz="3200" dirty="0"/>
          </a:p>
        </p:txBody>
      </p:sp>
      <p:sp>
        <p:nvSpPr>
          <p:cNvPr id="15" name="TextBox 14"/>
          <p:cNvSpPr txBox="1"/>
          <p:nvPr/>
        </p:nvSpPr>
        <p:spPr>
          <a:xfrm>
            <a:off x="3404942" y="1489810"/>
            <a:ext cx="1654620" cy="400110"/>
          </a:xfrm>
          <a:prstGeom prst="rect">
            <a:avLst/>
          </a:prstGeom>
          <a:noFill/>
        </p:spPr>
        <p:txBody>
          <a:bodyPr wrap="none" rtlCol="0">
            <a:spAutoFit/>
          </a:bodyPr>
          <a:lstStyle/>
          <a:p>
            <a:r>
              <a:rPr lang="en-US" sz="2000" dirty="0" smtClean="0"/>
              <a:t>Mobile App(s)</a:t>
            </a:r>
            <a:endParaRPr lang="en-US" sz="2000" dirty="0"/>
          </a:p>
        </p:txBody>
      </p:sp>
      <p:sp>
        <p:nvSpPr>
          <p:cNvPr id="19" name="Title 1"/>
          <p:cNvSpPr>
            <a:spLocks noGrp="1"/>
          </p:cNvSpPr>
          <p:nvPr>
            <p:ph type="title"/>
          </p:nvPr>
        </p:nvSpPr>
        <p:spPr>
          <a:xfrm>
            <a:off x="531812" y="406400"/>
            <a:ext cx="11125200" cy="533400"/>
          </a:xfrm>
        </p:spPr>
        <p:txBody>
          <a:bodyPr/>
          <a:lstStyle/>
          <a:p>
            <a:r>
              <a:rPr lang="en-US" dirty="0" smtClean="0"/>
              <a:t>Re-Think Mobile: Beyond Mobile First</a:t>
            </a:r>
            <a:endParaRPr lang="en-US" dirty="0"/>
          </a:p>
        </p:txBody>
      </p:sp>
      <p:sp>
        <p:nvSpPr>
          <p:cNvPr id="8" name="TextBox 7"/>
          <p:cNvSpPr txBox="1"/>
          <p:nvPr/>
        </p:nvSpPr>
        <p:spPr>
          <a:xfrm>
            <a:off x="978460" y="3365111"/>
            <a:ext cx="1694401" cy="362830"/>
          </a:xfrm>
          <a:prstGeom prst="rect">
            <a:avLst/>
          </a:prstGeom>
          <a:noFill/>
        </p:spPr>
        <p:txBody>
          <a:bodyPr wrap="none" lIns="0" tIns="0" rIns="0" bIns="0" rtlCol="0">
            <a:noAutofit/>
          </a:bodyPr>
          <a:lstStyle/>
          <a:p>
            <a:pPr>
              <a:lnSpc>
                <a:spcPct val="90000"/>
              </a:lnSpc>
            </a:pPr>
            <a:r>
              <a:rPr lang="en-US" b="1" dirty="0" smtClean="0"/>
              <a:t>Transformation</a:t>
            </a:r>
            <a:endParaRPr lang="en-US" b="1" dirty="0"/>
          </a:p>
        </p:txBody>
      </p:sp>
      <p:sp>
        <p:nvSpPr>
          <p:cNvPr id="10" name="TextBox 9"/>
          <p:cNvSpPr txBox="1"/>
          <p:nvPr/>
        </p:nvSpPr>
        <p:spPr>
          <a:xfrm>
            <a:off x="439615" y="2110156"/>
            <a:ext cx="3006969" cy="351693"/>
          </a:xfrm>
          <a:prstGeom prst="rect">
            <a:avLst/>
          </a:prstGeom>
          <a:noFill/>
        </p:spPr>
        <p:txBody>
          <a:bodyPr wrap="none" lIns="0" tIns="0" rIns="0" bIns="0" rtlCol="0">
            <a:noAutofit/>
          </a:bodyPr>
          <a:lstStyle/>
          <a:p>
            <a:pPr>
              <a:lnSpc>
                <a:spcPct val="90000"/>
              </a:lnSpc>
            </a:pPr>
            <a:r>
              <a:rPr lang="en-US" dirty="0" smtClean="0"/>
              <a:t>“</a:t>
            </a:r>
            <a:r>
              <a:rPr lang="en-US" u="sng" dirty="0" smtClean="0"/>
              <a:t>Old</a:t>
            </a:r>
            <a:r>
              <a:rPr lang="en-US" dirty="0" smtClean="0"/>
              <a:t> Things, New Ways”</a:t>
            </a:r>
            <a:endParaRPr lang="en-US" dirty="0"/>
          </a:p>
        </p:txBody>
      </p:sp>
      <p:sp>
        <p:nvSpPr>
          <p:cNvPr id="11" name="TextBox 10"/>
          <p:cNvSpPr txBox="1"/>
          <p:nvPr/>
        </p:nvSpPr>
        <p:spPr>
          <a:xfrm>
            <a:off x="367688" y="5064372"/>
            <a:ext cx="2551357" cy="369277"/>
          </a:xfrm>
          <a:prstGeom prst="rect">
            <a:avLst/>
          </a:prstGeom>
          <a:noFill/>
        </p:spPr>
        <p:txBody>
          <a:bodyPr wrap="none" lIns="0" tIns="0" rIns="0" bIns="0" rtlCol="0">
            <a:noAutofit/>
          </a:bodyPr>
          <a:lstStyle/>
          <a:p>
            <a:pPr>
              <a:lnSpc>
                <a:spcPct val="90000"/>
              </a:lnSpc>
            </a:pPr>
            <a:r>
              <a:rPr lang="en-US" dirty="0" smtClean="0"/>
              <a:t>“</a:t>
            </a:r>
            <a:r>
              <a:rPr lang="en-US" u="sng" dirty="0" smtClean="0"/>
              <a:t>New</a:t>
            </a:r>
            <a:r>
              <a:rPr lang="en-US" dirty="0" smtClean="0"/>
              <a:t> Things, New Ways”</a:t>
            </a:r>
            <a:endParaRPr lang="en-US" dirty="0"/>
          </a:p>
        </p:txBody>
      </p:sp>
      <p:cxnSp>
        <p:nvCxnSpPr>
          <p:cNvPr id="16" name="Straight Connector 15"/>
          <p:cNvCxnSpPr/>
          <p:nvPr/>
        </p:nvCxnSpPr>
        <p:spPr>
          <a:xfrm>
            <a:off x="6822827" y="1178169"/>
            <a:ext cx="87923" cy="4941277"/>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203829" y="1523996"/>
            <a:ext cx="4648201" cy="4876801"/>
          </a:xfrm>
          <a:prstGeom prst="rect">
            <a:avLst/>
          </a:prstGeom>
          <a:noFill/>
        </p:spPr>
        <p:txBody>
          <a:bodyPr wrap="square" lIns="0" tIns="0" rIns="0" bIns="0" rtlCol="0">
            <a:noAutofit/>
          </a:bodyPr>
          <a:lstStyle/>
          <a:p>
            <a:pPr marL="457200" indent="-457200">
              <a:lnSpc>
                <a:spcPct val="90000"/>
              </a:lnSpc>
              <a:buAutoNum type="arabicPeriod"/>
            </a:pPr>
            <a:endParaRPr lang="en-US" sz="2400" dirty="0" smtClean="0">
              <a:solidFill>
                <a:schemeClr val="accent4"/>
              </a:solidFill>
            </a:endParaRPr>
          </a:p>
          <a:p>
            <a:pPr marL="457200" indent="-457200">
              <a:lnSpc>
                <a:spcPct val="90000"/>
              </a:lnSpc>
              <a:buAutoNum type="arabicPeriod"/>
            </a:pPr>
            <a:r>
              <a:rPr lang="en-US" sz="2400" dirty="0" smtClean="0">
                <a:solidFill>
                  <a:schemeClr val="accent4"/>
                </a:solidFill>
              </a:rPr>
              <a:t>Client Agnostic Development (Velocity / Rapid Development)</a:t>
            </a:r>
          </a:p>
          <a:p>
            <a:pPr marL="457200" indent="-457200">
              <a:lnSpc>
                <a:spcPct val="90000"/>
              </a:lnSpc>
              <a:buAutoNum type="arabicPeriod"/>
            </a:pPr>
            <a:endParaRPr lang="en-US" sz="2400" dirty="0" smtClean="0">
              <a:solidFill>
                <a:srgbClr val="002060"/>
              </a:solidFill>
            </a:endParaRPr>
          </a:p>
          <a:p>
            <a:pPr marL="457200" indent="-457200">
              <a:lnSpc>
                <a:spcPct val="90000"/>
              </a:lnSpc>
              <a:buFontTx/>
              <a:buAutoNum type="arabicPeriod"/>
            </a:pPr>
            <a:r>
              <a:rPr lang="en-US" sz="2400" dirty="0" smtClean="0">
                <a:solidFill>
                  <a:srgbClr val="002060"/>
                </a:solidFill>
              </a:rPr>
              <a:t>Enterprise Security &amp; Integration</a:t>
            </a:r>
          </a:p>
          <a:p>
            <a:pPr marL="457200" indent="-457200">
              <a:lnSpc>
                <a:spcPct val="90000"/>
              </a:lnSpc>
              <a:buAutoNum type="arabicPeriod"/>
            </a:pPr>
            <a:endParaRPr lang="en-US" sz="2400" dirty="0" smtClean="0">
              <a:solidFill>
                <a:srgbClr val="002060"/>
              </a:solidFill>
            </a:endParaRPr>
          </a:p>
          <a:p>
            <a:pPr marL="457200" indent="-457200">
              <a:lnSpc>
                <a:spcPct val="90000"/>
              </a:lnSpc>
              <a:buFontTx/>
              <a:buAutoNum type="arabicPeriod"/>
            </a:pPr>
            <a:r>
              <a:rPr lang="en-US" sz="2400" dirty="0" smtClean="0">
                <a:solidFill>
                  <a:srgbClr val="002060"/>
                </a:solidFill>
              </a:rPr>
              <a:t>MBaaS (Independent from SOR)</a:t>
            </a:r>
          </a:p>
          <a:p>
            <a:pPr marL="457200" indent="-457200">
              <a:lnSpc>
                <a:spcPct val="90000"/>
              </a:lnSpc>
              <a:buAutoNum type="arabicPeriod"/>
            </a:pPr>
            <a:endParaRPr lang="en-US" sz="2400" dirty="0" smtClean="0">
              <a:solidFill>
                <a:srgbClr val="002060"/>
              </a:solidFill>
            </a:endParaRPr>
          </a:p>
          <a:p>
            <a:pPr marL="457200" indent="-457200">
              <a:lnSpc>
                <a:spcPct val="90000"/>
              </a:lnSpc>
              <a:buAutoNum type="arabicPeriod"/>
            </a:pPr>
            <a:r>
              <a:rPr lang="en-US" sz="2400" dirty="0" smtClean="0">
                <a:solidFill>
                  <a:srgbClr val="002060"/>
                </a:solidFill>
              </a:rPr>
              <a:t>In-App Analytics</a:t>
            </a:r>
          </a:p>
          <a:p>
            <a:pPr marL="457200" indent="-457200">
              <a:lnSpc>
                <a:spcPct val="90000"/>
              </a:lnSpc>
              <a:buAutoNum type="arabicPeriod"/>
            </a:pPr>
            <a:endParaRPr lang="en-US" sz="2400" dirty="0" smtClean="0">
              <a:solidFill>
                <a:srgbClr val="002060"/>
              </a:solidFill>
            </a:endParaRPr>
          </a:p>
          <a:p>
            <a:pPr marL="457200" indent="-457200">
              <a:lnSpc>
                <a:spcPct val="90000"/>
              </a:lnSpc>
              <a:buAutoNum type="arabicPeriod"/>
            </a:pPr>
            <a:r>
              <a:rPr lang="en-US" sz="2400" dirty="0" smtClean="0">
                <a:solidFill>
                  <a:srgbClr val="002060"/>
                </a:solidFill>
              </a:rPr>
              <a:t>IoT &amp; Big Data</a:t>
            </a:r>
          </a:p>
          <a:p>
            <a:pPr marL="457200" indent="-457200">
              <a:lnSpc>
                <a:spcPct val="90000"/>
              </a:lnSpc>
              <a:buAutoNum type="arabicPeriod"/>
            </a:pPr>
            <a:endParaRPr lang="en-US" sz="2400" dirty="0" smtClean="0">
              <a:solidFill>
                <a:srgbClr val="002060"/>
              </a:solidFill>
            </a:endParaRPr>
          </a:p>
          <a:p>
            <a:pPr marL="457200" indent="-457200">
              <a:lnSpc>
                <a:spcPct val="90000"/>
              </a:lnSpc>
              <a:buAutoNum type="arabicPeriod"/>
            </a:pPr>
            <a:r>
              <a:rPr lang="en-US" sz="2400" dirty="0" smtClean="0">
                <a:solidFill>
                  <a:srgbClr val="002060"/>
                </a:solidFill>
              </a:rPr>
              <a:t>Mobile as an Architecture</a:t>
            </a:r>
          </a:p>
          <a:p>
            <a:pPr marL="457200" indent="-457200">
              <a:lnSpc>
                <a:spcPct val="90000"/>
              </a:lnSpc>
              <a:buAutoNum type="arabicPeriod"/>
            </a:pPr>
            <a:endParaRPr lang="en-US" sz="2400" dirty="0" smtClean="0">
              <a:solidFill>
                <a:schemeClr val="accent4"/>
              </a:solidFill>
            </a:endParaRPr>
          </a:p>
        </p:txBody>
      </p:sp>
      <p:sp>
        <p:nvSpPr>
          <p:cNvPr id="21" name="TextBox 20"/>
          <p:cNvSpPr txBox="1"/>
          <p:nvPr/>
        </p:nvSpPr>
        <p:spPr>
          <a:xfrm>
            <a:off x="527536" y="1301264"/>
            <a:ext cx="1969477" cy="281354"/>
          </a:xfrm>
          <a:prstGeom prst="rect">
            <a:avLst/>
          </a:prstGeom>
          <a:noFill/>
        </p:spPr>
        <p:txBody>
          <a:bodyPr wrap="none" lIns="0" tIns="0" rIns="0" bIns="0" rtlCol="0">
            <a:noAutofit/>
          </a:bodyPr>
          <a:lstStyle/>
          <a:p>
            <a:pPr>
              <a:lnSpc>
                <a:spcPct val="90000"/>
              </a:lnSpc>
            </a:pPr>
            <a:r>
              <a:rPr lang="en-US" sz="2400" b="1" dirty="0" smtClean="0"/>
              <a:t>Challenges:</a:t>
            </a:r>
            <a:endParaRPr lang="en-US" sz="2400" b="1" dirty="0"/>
          </a:p>
        </p:txBody>
      </p:sp>
      <p:sp>
        <p:nvSpPr>
          <p:cNvPr id="22" name="TextBox 21"/>
          <p:cNvSpPr txBox="1"/>
          <p:nvPr/>
        </p:nvSpPr>
        <p:spPr>
          <a:xfrm>
            <a:off x="7010399" y="1189891"/>
            <a:ext cx="1969477" cy="281354"/>
          </a:xfrm>
          <a:prstGeom prst="rect">
            <a:avLst/>
          </a:prstGeom>
          <a:noFill/>
        </p:spPr>
        <p:txBody>
          <a:bodyPr wrap="none" lIns="0" tIns="0" rIns="0" bIns="0" rtlCol="0">
            <a:noAutofit/>
          </a:bodyPr>
          <a:lstStyle/>
          <a:p>
            <a:pPr>
              <a:lnSpc>
                <a:spcPct val="90000"/>
              </a:lnSpc>
            </a:pPr>
            <a:r>
              <a:rPr lang="en-US" sz="2400" b="1" dirty="0" smtClean="0"/>
              <a:t>Trends:</a:t>
            </a:r>
            <a:endParaRPr lang="en-US" sz="2400" b="1" dirty="0"/>
          </a:p>
        </p:txBody>
      </p:sp>
    </p:spTree>
    <p:extLst>
      <p:ext uri="{BB962C8B-B14F-4D97-AF65-F5344CB8AC3E}">
        <p14:creationId xmlns:p14="http://schemas.microsoft.com/office/powerpoint/2010/main" val="153172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bwMode="gray"/>
        <p:txBody>
          <a:bodyPr/>
          <a:lstStyle/>
          <a:p>
            <a:fld id="{C51EAA63-D034-42AE-91FA-B13B9518C7BE}" type="slidenum">
              <a:rPr lang="en-US" smtClean="0"/>
              <a:pPr/>
              <a:t>7</a:t>
            </a:fld>
            <a:endParaRPr lang="en-US" dirty="0"/>
          </a:p>
        </p:txBody>
      </p:sp>
      <p:sp>
        <p:nvSpPr>
          <p:cNvPr id="5" name="Title 4"/>
          <p:cNvSpPr>
            <a:spLocks noGrp="1"/>
          </p:cNvSpPr>
          <p:nvPr>
            <p:ph type="title"/>
          </p:nvPr>
        </p:nvSpPr>
        <p:spPr bwMode="gray">
          <a:xfrm>
            <a:off x="455612" y="457195"/>
            <a:ext cx="11048999" cy="508000"/>
          </a:xfrm>
        </p:spPr>
        <p:txBody>
          <a:bodyPr/>
          <a:lstStyle/>
          <a:p>
            <a:r>
              <a:rPr lang="en-US" dirty="0" smtClean="0"/>
              <a:t>Beyond Mobile First ....</a:t>
            </a:r>
            <a:endParaRPr lang="en-US" dirty="0"/>
          </a:p>
        </p:txBody>
      </p:sp>
      <p:pic>
        <p:nvPicPr>
          <p:cNvPr id="32" name="Picture 31" descr="ipad2_black.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894012" y="1447800"/>
            <a:ext cx="6096139" cy="4807681"/>
          </a:xfrm>
          <a:prstGeom prst="rect">
            <a:avLst/>
          </a:prstGeom>
        </p:spPr>
      </p:pic>
      <p:pic>
        <p:nvPicPr>
          <p:cNvPr id="33" name="e13d2e2a-8b13-42bb-830a-be394222be36" descr="91996589-95B0-4597-9162-45B61DB7F8AF@us"/>
          <p:cNvPicPr>
            <a:picLocks noChangeArrowheads="1"/>
          </p:cNvPicPr>
          <p:nvPr/>
        </p:nvPicPr>
        <p:blipFill rotWithShape="1">
          <a:blip r:embed="rId4" cstate="screen">
            <a:extLst>
              <a:ext uri="{28A0092B-C50C-407E-A947-70E740481C1C}">
                <a14:useLocalDpi xmlns:a14="http://schemas.microsoft.com/office/drawing/2010/main"/>
              </a:ext>
            </a:extLst>
          </a:blip>
          <a:srcRect/>
          <a:stretch/>
        </p:blipFill>
        <p:spPr bwMode="gray">
          <a:xfrm>
            <a:off x="3503612" y="1998135"/>
            <a:ext cx="4937655" cy="3678330"/>
          </a:xfrm>
          <a:prstGeom prst="rect">
            <a:avLst/>
          </a:prstGeom>
          <a:noFill/>
          <a:ln w="9525">
            <a:noFill/>
            <a:miter lim="800000"/>
            <a:headEnd/>
            <a:tailEnd/>
          </a:ln>
        </p:spPr>
      </p:pic>
      <p:sp>
        <p:nvSpPr>
          <p:cNvPr id="6" name="Title 4"/>
          <p:cNvSpPr txBox="1">
            <a:spLocks/>
          </p:cNvSpPr>
          <p:nvPr/>
        </p:nvSpPr>
        <p:spPr bwMode="gray">
          <a:xfrm>
            <a:off x="455612" y="2209800"/>
            <a:ext cx="2286000" cy="3124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fontAlgn="base">
              <a:lnSpc>
                <a:spcPct val="80000"/>
              </a:lnSpc>
              <a:spcBef>
                <a:spcPct val="0"/>
              </a:spcBef>
              <a:spcAft>
                <a:spcPct val="0"/>
              </a:spcAft>
              <a:defRPr sz="3600" kern="1200">
                <a:solidFill>
                  <a:schemeClr val="tx1"/>
                </a:solidFill>
                <a:latin typeface="+mj-lt"/>
                <a:ea typeface="+mj-ea"/>
                <a:cs typeface="+mj-cs"/>
              </a:defRPr>
            </a:lvl1pPr>
            <a:lvl2pPr algn="l" rtl="0" fontAlgn="base">
              <a:lnSpc>
                <a:spcPct val="80000"/>
              </a:lnSpc>
              <a:spcBef>
                <a:spcPct val="0"/>
              </a:spcBef>
              <a:spcAft>
                <a:spcPct val="0"/>
              </a:spcAft>
              <a:defRPr sz="3600">
                <a:solidFill>
                  <a:schemeClr val="tx1"/>
                </a:solidFill>
                <a:latin typeface="Calibri" pitchFamily="34" charset="0"/>
              </a:defRPr>
            </a:lvl2pPr>
            <a:lvl3pPr algn="l" rtl="0" fontAlgn="base">
              <a:lnSpc>
                <a:spcPct val="80000"/>
              </a:lnSpc>
              <a:spcBef>
                <a:spcPct val="0"/>
              </a:spcBef>
              <a:spcAft>
                <a:spcPct val="0"/>
              </a:spcAft>
              <a:defRPr sz="3600">
                <a:solidFill>
                  <a:schemeClr val="tx1"/>
                </a:solidFill>
                <a:latin typeface="Calibri" pitchFamily="34" charset="0"/>
              </a:defRPr>
            </a:lvl3pPr>
            <a:lvl4pPr algn="l" rtl="0" fontAlgn="base">
              <a:lnSpc>
                <a:spcPct val="80000"/>
              </a:lnSpc>
              <a:spcBef>
                <a:spcPct val="0"/>
              </a:spcBef>
              <a:spcAft>
                <a:spcPct val="0"/>
              </a:spcAft>
              <a:defRPr sz="3600">
                <a:solidFill>
                  <a:schemeClr val="tx1"/>
                </a:solidFill>
                <a:latin typeface="Calibri" pitchFamily="34" charset="0"/>
              </a:defRPr>
            </a:lvl4pPr>
            <a:lvl5pPr algn="l" rtl="0" fontAlgn="base">
              <a:lnSpc>
                <a:spcPct val="80000"/>
              </a:lnSpc>
              <a:spcBef>
                <a:spcPct val="0"/>
              </a:spcBef>
              <a:spcAft>
                <a:spcPct val="0"/>
              </a:spcAft>
              <a:defRPr sz="3600">
                <a:solidFill>
                  <a:schemeClr val="tx1"/>
                </a:solidFill>
                <a:latin typeface="Calibri" pitchFamily="34" charset="0"/>
              </a:defRPr>
            </a:lvl5pPr>
            <a:lvl6pPr marL="457200" algn="l" rtl="0" fontAlgn="base">
              <a:lnSpc>
                <a:spcPct val="80000"/>
              </a:lnSpc>
              <a:spcBef>
                <a:spcPct val="0"/>
              </a:spcBef>
              <a:spcAft>
                <a:spcPct val="0"/>
              </a:spcAft>
              <a:defRPr sz="3600">
                <a:solidFill>
                  <a:schemeClr val="tx1"/>
                </a:solidFill>
                <a:latin typeface="Calibri" pitchFamily="34" charset="0"/>
              </a:defRPr>
            </a:lvl6pPr>
            <a:lvl7pPr marL="914400" algn="l" rtl="0" fontAlgn="base">
              <a:lnSpc>
                <a:spcPct val="80000"/>
              </a:lnSpc>
              <a:spcBef>
                <a:spcPct val="0"/>
              </a:spcBef>
              <a:spcAft>
                <a:spcPct val="0"/>
              </a:spcAft>
              <a:defRPr sz="3600">
                <a:solidFill>
                  <a:schemeClr val="tx1"/>
                </a:solidFill>
                <a:latin typeface="Calibri" pitchFamily="34" charset="0"/>
              </a:defRPr>
            </a:lvl7pPr>
            <a:lvl8pPr marL="1371600" algn="l" rtl="0" fontAlgn="base">
              <a:lnSpc>
                <a:spcPct val="80000"/>
              </a:lnSpc>
              <a:spcBef>
                <a:spcPct val="0"/>
              </a:spcBef>
              <a:spcAft>
                <a:spcPct val="0"/>
              </a:spcAft>
              <a:defRPr sz="3600">
                <a:solidFill>
                  <a:schemeClr val="tx1"/>
                </a:solidFill>
                <a:latin typeface="Calibri" pitchFamily="34" charset="0"/>
              </a:defRPr>
            </a:lvl8pPr>
            <a:lvl9pPr marL="1828800" algn="l" rtl="0" fontAlgn="base">
              <a:lnSpc>
                <a:spcPct val="80000"/>
              </a:lnSpc>
              <a:spcBef>
                <a:spcPct val="0"/>
              </a:spcBef>
              <a:spcAft>
                <a:spcPct val="0"/>
              </a:spcAft>
              <a:defRPr sz="3600">
                <a:solidFill>
                  <a:schemeClr val="tx1"/>
                </a:solidFill>
                <a:latin typeface="Calibri" pitchFamily="34" charset="0"/>
              </a:defRPr>
            </a:lvl9pPr>
          </a:lstStyle>
          <a:p>
            <a:r>
              <a:rPr lang="en-US" sz="2800" dirty="0" smtClean="0"/>
              <a:t>Let’s start with a simple Mobile App – An HR App</a:t>
            </a:r>
            <a:endParaRPr lang="en-US" sz="2800" dirty="0"/>
          </a:p>
        </p:txBody>
      </p:sp>
    </p:spTree>
    <p:extLst>
      <p:ext uri="{BB962C8B-B14F-4D97-AF65-F5344CB8AC3E}">
        <p14:creationId xmlns:p14="http://schemas.microsoft.com/office/powerpoint/2010/main" val="1946581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bwMode="gray"/>
        <p:txBody>
          <a:bodyPr/>
          <a:lstStyle/>
          <a:p>
            <a:fld id="{C51EAA63-D034-42AE-91FA-B13B9518C7BE}" type="slidenum">
              <a:rPr lang="en-US" smtClean="0"/>
              <a:pPr/>
              <a:t>8</a:t>
            </a:fld>
            <a:endParaRPr lang="en-US" dirty="0"/>
          </a:p>
        </p:txBody>
      </p:sp>
      <p:sp>
        <p:nvSpPr>
          <p:cNvPr id="5" name="Title 4"/>
          <p:cNvSpPr>
            <a:spLocks noGrp="1"/>
          </p:cNvSpPr>
          <p:nvPr>
            <p:ph type="title"/>
          </p:nvPr>
        </p:nvSpPr>
        <p:spPr bwMode="gray">
          <a:xfrm>
            <a:off x="531814" y="292100"/>
            <a:ext cx="11125199" cy="736600"/>
          </a:xfrm>
        </p:spPr>
        <p:txBody>
          <a:bodyPr/>
          <a:lstStyle/>
          <a:p>
            <a:r>
              <a:rPr lang="en-US" dirty="0" smtClean="0"/>
              <a:t>And Map It To The Systems Of Record</a:t>
            </a:r>
            <a:endParaRPr lang="en-US" dirty="0"/>
          </a:p>
        </p:txBody>
      </p:sp>
      <p:pic>
        <p:nvPicPr>
          <p:cNvPr id="8" name="Picture 7" descr="ipad2_black.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894012" y="1447800"/>
            <a:ext cx="6096139" cy="4807681"/>
          </a:xfrm>
          <a:prstGeom prst="rect">
            <a:avLst/>
          </a:prstGeom>
        </p:spPr>
      </p:pic>
      <p:pic>
        <p:nvPicPr>
          <p:cNvPr id="9" name="e13d2e2a-8b13-42bb-830a-be394222be36" descr="91996589-95B0-4597-9162-45B61DB7F8AF@us"/>
          <p:cNvPicPr>
            <a:picLocks noChangeArrowheads="1"/>
          </p:cNvPicPr>
          <p:nvPr/>
        </p:nvPicPr>
        <p:blipFill rotWithShape="1">
          <a:blip r:embed="rId4" cstate="screen">
            <a:extLst>
              <a:ext uri="{28A0092B-C50C-407E-A947-70E740481C1C}">
                <a14:useLocalDpi xmlns:a14="http://schemas.microsoft.com/office/drawing/2010/main"/>
              </a:ext>
            </a:extLst>
          </a:blip>
          <a:srcRect/>
          <a:stretch/>
        </p:blipFill>
        <p:spPr bwMode="gray">
          <a:xfrm>
            <a:off x="3503612" y="1998135"/>
            <a:ext cx="4937655" cy="3678330"/>
          </a:xfrm>
          <a:prstGeom prst="rect">
            <a:avLst/>
          </a:prstGeom>
          <a:noFill/>
          <a:ln w="9525">
            <a:noFill/>
            <a:miter lim="800000"/>
            <a:headEnd/>
            <a:tailEnd/>
          </a:ln>
        </p:spPr>
      </p:pic>
      <p:sp>
        <p:nvSpPr>
          <p:cNvPr id="11" name="Rectangle 10"/>
          <p:cNvSpPr/>
          <p:nvPr/>
        </p:nvSpPr>
        <p:spPr bwMode="gray">
          <a:xfrm>
            <a:off x="3545655" y="2286000"/>
            <a:ext cx="501516" cy="685800"/>
          </a:xfrm>
          <a:prstGeom prst="rect">
            <a:avLst/>
          </a:prstGeom>
          <a:noFill/>
          <a:ln w="19050" cmpd="sng">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2" name="Rectangle 11"/>
          <p:cNvSpPr/>
          <p:nvPr/>
        </p:nvSpPr>
        <p:spPr bwMode="gray">
          <a:xfrm>
            <a:off x="4077625" y="2286000"/>
            <a:ext cx="2473987" cy="685800"/>
          </a:xfrm>
          <a:prstGeom prst="rect">
            <a:avLst/>
          </a:prstGeom>
          <a:noFill/>
          <a:ln w="19050" cmpd="sng">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3" name="Rectangle 12"/>
          <p:cNvSpPr/>
          <p:nvPr/>
        </p:nvSpPr>
        <p:spPr bwMode="gray">
          <a:xfrm>
            <a:off x="7161212" y="2286000"/>
            <a:ext cx="1168246" cy="685800"/>
          </a:xfrm>
          <a:prstGeom prst="rect">
            <a:avLst/>
          </a:prstGeom>
          <a:noFill/>
          <a:ln w="19050" cmpd="sng">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4" name="Rectangle 13"/>
          <p:cNvSpPr/>
          <p:nvPr/>
        </p:nvSpPr>
        <p:spPr bwMode="gray">
          <a:xfrm>
            <a:off x="6170612" y="3200400"/>
            <a:ext cx="2057400" cy="762000"/>
          </a:xfrm>
          <a:prstGeom prst="rect">
            <a:avLst/>
          </a:prstGeom>
          <a:noFill/>
          <a:ln w="19050" cmpd="sng">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5" name="Rectangle 14"/>
          <p:cNvSpPr/>
          <p:nvPr/>
        </p:nvSpPr>
        <p:spPr bwMode="gray">
          <a:xfrm>
            <a:off x="3800151" y="3200400"/>
            <a:ext cx="2057400" cy="762000"/>
          </a:xfrm>
          <a:prstGeom prst="rect">
            <a:avLst/>
          </a:prstGeom>
          <a:noFill/>
          <a:ln w="19050" cmpd="sng">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6" name="Rectangle 15"/>
          <p:cNvSpPr>
            <a:spLocks/>
          </p:cNvSpPr>
          <p:nvPr/>
        </p:nvSpPr>
        <p:spPr bwMode="gray">
          <a:xfrm>
            <a:off x="3554408" y="4673601"/>
            <a:ext cx="2057400" cy="762000"/>
          </a:xfrm>
          <a:prstGeom prst="rect">
            <a:avLst/>
          </a:prstGeom>
          <a:noFill/>
          <a:ln w="19050" cmpd="sng">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7" name="Rectangle 16"/>
          <p:cNvSpPr/>
          <p:nvPr/>
        </p:nvSpPr>
        <p:spPr bwMode="gray">
          <a:xfrm>
            <a:off x="6018212" y="4191000"/>
            <a:ext cx="2362200" cy="1371600"/>
          </a:xfrm>
          <a:prstGeom prst="rect">
            <a:avLst/>
          </a:prstGeom>
          <a:noFill/>
          <a:ln w="19050" cmpd="sng">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8" name="Rectangle 17"/>
          <p:cNvSpPr>
            <a:spLocks/>
          </p:cNvSpPr>
          <p:nvPr/>
        </p:nvSpPr>
        <p:spPr bwMode="gray">
          <a:xfrm>
            <a:off x="3554408" y="4038600"/>
            <a:ext cx="2057400" cy="457200"/>
          </a:xfrm>
          <a:prstGeom prst="rect">
            <a:avLst/>
          </a:prstGeom>
          <a:noFill/>
          <a:ln w="19050" cmpd="sng">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9" name="TextBox 18"/>
          <p:cNvSpPr txBox="1">
            <a:spLocks/>
          </p:cNvSpPr>
          <p:nvPr/>
        </p:nvSpPr>
        <p:spPr bwMode="gray">
          <a:xfrm>
            <a:off x="836612" y="2514600"/>
            <a:ext cx="1600200" cy="228600"/>
          </a:xfrm>
          <a:prstGeom prst="rect">
            <a:avLst/>
          </a:prstGeom>
          <a:noFill/>
        </p:spPr>
        <p:txBody>
          <a:bodyPr wrap="none" lIns="36000" tIns="0" rIns="36000" bIns="0" rtlCol="0">
            <a:noAutofit/>
          </a:bodyPr>
          <a:lstStyle/>
          <a:p>
            <a:pPr algn="r">
              <a:lnSpc>
                <a:spcPct val="90000"/>
              </a:lnSpc>
            </a:pPr>
            <a:r>
              <a:rPr lang="en-US" sz="1400" b="1" dirty="0" smtClean="0"/>
              <a:t>MCS Storage</a:t>
            </a:r>
            <a:endParaRPr lang="en-US" sz="1400" b="1" dirty="0"/>
          </a:p>
        </p:txBody>
      </p:sp>
      <p:sp>
        <p:nvSpPr>
          <p:cNvPr id="20" name="TextBox 19"/>
          <p:cNvSpPr txBox="1">
            <a:spLocks/>
          </p:cNvSpPr>
          <p:nvPr/>
        </p:nvSpPr>
        <p:spPr bwMode="gray">
          <a:xfrm>
            <a:off x="836612" y="1858632"/>
            <a:ext cx="1600200" cy="503568"/>
          </a:xfrm>
          <a:prstGeom prst="rect">
            <a:avLst/>
          </a:prstGeom>
          <a:noFill/>
        </p:spPr>
        <p:txBody>
          <a:bodyPr wrap="none" lIns="36000" tIns="0" rIns="36000" bIns="0" rtlCol="0">
            <a:noAutofit/>
          </a:bodyPr>
          <a:lstStyle/>
          <a:p>
            <a:pPr algn="r">
              <a:lnSpc>
                <a:spcPct val="90000"/>
              </a:lnSpc>
            </a:pPr>
            <a:r>
              <a:rPr lang="en-US" sz="1400" b="1" dirty="0" smtClean="0"/>
              <a:t>Core HR, PeopleSoft, </a:t>
            </a:r>
            <a:br>
              <a:rPr lang="en-US" sz="1400" b="1" dirty="0" smtClean="0"/>
            </a:br>
            <a:r>
              <a:rPr lang="en-US" sz="1400" b="1" dirty="0" smtClean="0"/>
              <a:t>SAP On premise</a:t>
            </a:r>
            <a:endParaRPr lang="en-US" sz="1400" b="1" dirty="0"/>
          </a:p>
        </p:txBody>
      </p:sp>
      <p:sp>
        <p:nvSpPr>
          <p:cNvPr id="21" name="TextBox 20"/>
          <p:cNvSpPr txBox="1">
            <a:spLocks/>
          </p:cNvSpPr>
          <p:nvPr/>
        </p:nvSpPr>
        <p:spPr bwMode="gray">
          <a:xfrm>
            <a:off x="836612" y="3492372"/>
            <a:ext cx="1600200" cy="457200"/>
          </a:xfrm>
          <a:prstGeom prst="rect">
            <a:avLst/>
          </a:prstGeom>
          <a:noFill/>
        </p:spPr>
        <p:txBody>
          <a:bodyPr wrap="none" lIns="36000" tIns="0" rIns="36000" bIns="0" rtlCol="0">
            <a:noAutofit/>
          </a:bodyPr>
          <a:lstStyle/>
          <a:p>
            <a:pPr algn="r">
              <a:lnSpc>
                <a:spcPct val="90000"/>
              </a:lnSpc>
            </a:pPr>
            <a:r>
              <a:rPr lang="en-US" sz="1400" b="1" dirty="0" smtClean="0"/>
              <a:t>Talent Management</a:t>
            </a:r>
            <a:br>
              <a:rPr lang="en-US" sz="1400" b="1" dirty="0" smtClean="0"/>
            </a:br>
            <a:r>
              <a:rPr lang="en-US" sz="1400" b="1" dirty="0" smtClean="0"/>
              <a:t>Taleo Cloud</a:t>
            </a:r>
            <a:endParaRPr lang="en-US" sz="1400" b="1" dirty="0"/>
          </a:p>
        </p:txBody>
      </p:sp>
      <p:sp>
        <p:nvSpPr>
          <p:cNvPr id="22" name="TextBox 21"/>
          <p:cNvSpPr txBox="1">
            <a:spLocks/>
          </p:cNvSpPr>
          <p:nvPr/>
        </p:nvSpPr>
        <p:spPr bwMode="gray">
          <a:xfrm>
            <a:off x="836612" y="4152900"/>
            <a:ext cx="1600200" cy="228600"/>
          </a:xfrm>
          <a:prstGeom prst="rect">
            <a:avLst/>
          </a:prstGeom>
          <a:noFill/>
        </p:spPr>
        <p:txBody>
          <a:bodyPr wrap="none" lIns="36000" tIns="0" rIns="36000" bIns="0" rtlCol="0">
            <a:noAutofit/>
          </a:bodyPr>
          <a:lstStyle/>
          <a:p>
            <a:pPr algn="r">
              <a:lnSpc>
                <a:spcPct val="90000"/>
              </a:lnSpc>
            </a:pPr>
            <a:r>
              <a:rPr lang="en-US" sz="1400" b="1" dirty="0" smtClean="0"/>
              <a:t>Core HR</a:t>
            </a:r>
            <a:endParaRPr lang="en-US" sz="1400" b="1" dirty="0"/>
          </a:p>
        </p:txBody>
      </p:sp>
      <p:sp>
        <p:nvSpPr>
          <p:cNvPr id="23" name="TextBox 22"/>
          <p:cNvSpPr txBox="1">
            <a:spLocks/>
          </p:cNvSpPr>
          <p:nvPr/>
        </p:nvSpPr>
        <p:spPr bwMode="gray">
          <a:xfrm>
            <a:off x="836612" y="4914516"/>
            <a:ext cx="1600200" cy="457200"/>
          </a:xfrm>
          <a:prstGeom prst="rect">
            <a:avLst/>
          </a:prstGeom>
          <a:noFill/>
        </p:spPr>
        <p:txBody>
          <a:bodyPr wrap="none" lIns="36000" tIns="0" rIns="36000" bIns="0" rtlCol="0">
            <a:noAutofit/>
          </a:bodyPr>
          <a:lstStyle/>
          <a:p>
            <a:pPr algn="r">
              <a:lnSpc>
                <a:spcPct val="90000"/>
              </a:lnSpc>
            </a:pPr>
            <a:r>
              <a:rPr lang="en-US" sz="1400" b="1" dirty="0"/>
              <a:t>Talent Management</a:t>
            </a:r>
            <a:br>
              <a:rPr lang="en-US" sz="1400" b="1" dirty="0"/>
            </a:br>
            <a:r>
              <a:rPr lang="en-US" sz="1400" b="1" dirty="0"/>
              <a:t>Taleo Cloud</a:t>
            </a:r>
          </a:p>
        </p:txBody>
      </p:sp>
      <p:sp>
        <p:nvSpPr>
          <p:cNvPr id="25" name="TextBox 24"/>
          <p:cNvSpPr txBox="1">
            <a:spLocks/>
          </p:cNvSpPr>
          <p:nvPr/>
        </p:nvSpPr>
        <p:spPr bwMode="gray">
          <a:xfrm>
            <a:off x="9294812" y="2476884"/>
            <a:ext cx="2362200" cy="609600"/>
          </a:xfrm>
          <a:prstGeom prst="rect">
            <a:avLst/>
          </a:prstGeom>
          <a:noFill/>
        </p:spPr>
        <p:txBody>
          <a:bodyPr wrap="none" lIns="36000" tIns="0" rIns="36000" bIns="0" rtlCol="0">
            <a:noAutofit/>
          </a:bodyPr>
          <a:lstStyle/>
          <a:p>
            <a:pPr>
              <a:lnSpc>
                <a:spcPct val="90000"/>
              </a:lnSpc>
            </a:pPr>
            <a:r>
              <a:rPr lang="en-US" sz="1400" b="1" dirty="0" smtClean="0"/>
              <a:t>Social Networks</a:t>
            </a:r>
            <a:br>
              <a:rPr lang="en-US" sz="1400" b="1" dirty="0" smtClean="0"/>
            </a:br>
            <a:r>
              <a:rPr lang="en-US" sz="1400" b="1" dirty="0" smtClean="0"/>
              <a:t>Twitter, Facebook, LinkedIn</a:t>
            </a:r>
            <a:br>
              <a:rPr lang="en-US" sz="1400" b="1" dirty="0" smtClean="0"/>
            </a:br>
            <a:r>
              <a:rPr lang="en-US" sz="1400" b="1" dirty="0" smtClean="0"/>
              <a:t>Web</a:t>
            </a:r>
            <a:endParaRPr lang="en-US" sz="1400" b="1" dirty="0"/>
          </a:p>
        </p:txBody>
      </p:sp>
      <p:sp>
        <p:nvSpPr>
          <p:cNvPr id="26" name="TextBox 25"/>
          <p:cNvSpPr txBox="1">
            <a:spLocks/>
          </p:cNvSpPr>
          <p:nvPr/>
        </p:nvSpPr>
        <p:spPr bwMode="gray">
          <a:xfrm>
            <a:off x="9294812" y="3466716"/>
            <a:ext cx="1600200" cy="457200"/>
          </a:xfrm>
          <a:prstGeom prst="rect">
            <a:avLst/>
          </a:prstGeom>
          <a:noFill/>
        </p:spPr>
        <p:txBody>
          <a:bodyPr wrap="none" lIns="36000" tIns="0" rIns="36000" bIns="0" rtlCol="0">
            <a:noAutofit/>
          </a:bodyPr>
          <a:lstStyle/>
          <a:p>
            <a:pPr>
              <a:lnSpc>
                <a:spcPct val="90000"/>
              </a:lnSpc>
            </a:pPr>
            <a:r>
              <a:rPr lang="en-US" sz="1400" b="1" dirty="0"/>
              <a:t>Core HR, PeopleSoft, </a:t>
            </a:r>
            <a:br>
              <a:rPr lang="en-US" sz="1400" b="1" dirty="0"/>
            </a:br>
            <a:r>
              <a:rPr lang="en-US" sz="1400" b="1" dirty="0"/>
              <a:t>SAP On premise</a:t>
            </a:r>
          </a:p>
        </p:txBody>
      </p:sp>
      <p:sp>
        <p:nvSpPr>
          <p:cNvPr id="28" name="TextBox 27"/>
          <p:cNvSpPr txBox="1">
            <a:spLocks/>
          </p:cNvSpPr>
          <p:nvPr/>
        </p:nvSpPr>
        <p:spPr bwMode="gray">
          <a:xfrm>
            <a:off x="9371012" y="4609716"/>
            <a:ext cx="1600200" cy="457200"/>
          </a:xfrm>
          <a:prstGeom prst="rect">
            <a:avLst/>
          </a:prstGeom>
          <a:noFill/>
        </p:spPr>
        <p:txBody>
          <a:bodyPr wrap="none" lIns="36000" tIns="0" rIns="36000" bIns="0" rtlCol="0">
            <a:noAutofit/>
          </a:bodyPr>
          <a:lstStyle/>
          <a:p>
            <a:pPr>
              <a:lnSpc>
                <a:spcPct val="90000"/>
              </a:lnSpc>
            </a:pPr>
            <a:r>
              <a:rPr lang="en-US" sz="1400" b="1" dirty="0" smtClean="0"/>
              <a:t>Map Service</a:t>
            </a:r>
            <a:br>
              <a:rPr lang="en-US" sz="1400" b="1" dirty="0" smtClean="0"/>
            </a:br>
            <a:r>
              <a:rPr lang="en-US" sz="1400" b="1" dirty="0" smtClean="0"/>
              <a:t>Google Web</a:t>
            </a:r>
            <a:endParaRPr lang="en-US" sz="1400" b="1" dirty="0"/>
          </a:p>
        </p:txBody>
      </p:sp>
      <p:cxnSp>
        <p:nvCxnSpPr>
          <p:cNvPr id="30" name="Elbow Connector 29"/>
          <p:cNvCxnSpPr/>
          <p:nvPr/>
        </p:nvCxnSpPr>
        <p:spPr bwMode="gray">
          <a:xfrm rot="10800000">
            <a:off x="8380412" y="2438400"/>
            <a:ext cx="914400" cy="152400"/>
          </a:xfrm>
          <a:prstGeom prst="bentConnector3">
            <a:avLst/>
          </a:prstGeom>
          <a:ln w="12700" cmpd="sng">
            <a:solidFill>
              <a:srgbClr val="FF7700"/>
            </a:solidFill>
            <a:miter lim="800000"/>
            <a:tailEnd type="stealth" w="lg" len="lg"/>
          </a:ln>
        </p:spPr>
        <p:style>
          <a:lnRef idx="1">
            <a:schemeClr val="accent1"/>
          </a:lnRef>
          <a:fillRef idx="0">
            <a:schemeClr val="accent1"/>
          </a:fillRef>
          <a:effectRef idx="0">
            <a:schemeClr val="accent1"/>
          </a:effectRef>
          <a:fontRef idx="minor">
            <a:schemeClr val="tx1"/>
          </a:fontRef>
        </p:style>
      </p:cxnSp>
      <p:cxnSp>
        <p:nvCxnSpPr>
          <p:cNvPr id="31" name="Elbow Connector 30"/>
          <p:cNvCxnSpPr/>
          <p:nvPr/>
        </p:nvCxnSpPr>
        <p:spPr bwMode="gray">
          <a:xfrm rot="10800000" flipV="1">
            <a:off x="8456614" y="4724399"/>
            <a:ext cx="810394" cy="380999"/>
          </a:xfrm>
          <a:prstGeom prst="bentConnector3">
            <a:avLst/>
          </a:prstGeom>
          <a:ln w="12700" cmpd="sng">
            <a:solidFill>
              <a:srgbClr val="FF7700"/>
            </a:solidFill>
            <a:miter lim="800000"/>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bwMode="gray">
          <a:xfrm flipH="1">
            <a:off x="8228012" y="3581400"/>
            <a:ext cx="1066800" cy="0"/>
          </a:xfrm>
          <a:prstGeom prst="straightConnector1">
            <a:avLst/>
          </a:prstGeom>
          <a:ln w="12700" cmpd="sng">
            <a:solidFill>
              <a:srgbClr val="FF7700"/>
            </a:solidFill>
            <a:miter lim="800000"/>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bwMode="gray">
          <a:xfrm>
            <a:off x="2436812" y="5029200"/>
            <a:ext cx="1066800" cy="0"/>
          </a:xfrm>
          <a:prstGeom prst="straightConnector1">
            <a:avLst/>
          </a:prstGeom>
          <a:ln w="12700" cmpd="sng">
            <a:solidFill>
              <a:srgbClr val="FF7700"/>
            </a:solidFill>
            <a:miter lim="800000"/>
            <a:tailEnd type="stealth"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2" idx="3"/>
            <a:endCxn id="18" idx="1"/>
          </p:cNvCxnSpPr>
          <p:nvPr/>
        </p:nvCxnSpPr>
        <p:spPr bwMode="gray">
          <a:xfrm>
            <a:off x="2436812" y="4267200"/>
            <a:ext cx="1117596" cy="0"/>
          </a:xfrm>
          <a:prstGeom prst="straightConnector1">
            <a:avLst/>
          </a:prstGeom>
          <a:ln w="12700" cmpd="sng">
            <a:solidFill>
              <a:srgbClr val="FF7700"/>
            </a:solidFill>
            <a:miter lim="800000"/>
            <a:tailEnd type="stealth"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bwMode="gray">
          <a:xfrm>
            <a:off x="2513012" y="3581400"/>
            <a:ext cx="1219200" cy="0"/>
          </a:xfrm>
          <a:prstGeom prst="straightConnector1">
            <a:avLst/>
          </a:prstGeom>
          <a:ln w="12700" cmpd="sng">
            <a:solidFill>
              <a:srgbClr val="FF7700"/>
            </a:solidFill>
            <a:miter lim="800000"/>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9" idx="3"/>
          </p:cNvCxnSpPr>
          <p:nvPr/>
        </p:nvCxnSpPr>
        <p:spPr bwMode="gray">
          <a:xfrm>
            <a:off x="2436812" y="2628900"/>
            <a:ext cx="1066800" cy="0"/>
          </a:xfrm>
          <a:prstGeom prst="straightConnector1">
            <a:avLst/>
          </a:prstGeom>
          <a:ln w="12700" cmpd="sng">
            <a:solidFill>
              <a:srgbClr val="FF7700"/>
            </a:solidFill>
            <a:miter lim="800000"/>
            <a:tailEnd type="stealth" w="lg" len="lg"/>
          </a:ln>
        </p:spPr>
        <p:style>
          <a:lnRef idx="1">
            <a:schemeClr val="accent1"/>
          </a:lnRef>
          <a:fillRef idx="0">
            <a:schemeClr val="accent1"/>
          </a:fillRef>
          <a:effectRef idx="0">
            <a:schemeClr val="accent1"/>
          </a:effectRef>
          <a:fontRef idx="minor">
            <a:schemeClr val="tx1"/>
          </a:fontRef>
        </p:style>
      </p:cxnSp>
      <p:cxnSp>
        <p:nvCxnSpPr>
          <p:cNvPr id="47" name="Elbow Connector 46"/>
          <p:cNvCxnSpPr>
            <a:endCxn id="50" idx="0"/>
          </p:cNvCxnSpPr>
          <p:nvPr/>
        </p:nvCxnSpPr>
        <p:spPr bwMode="gray">
          <a:xfrm>
            <a:off x="2436812" y="1981200"/>
            <a:ext cx="2819400" cy="304800"/>
          </a:xfrm>
          <a:prstGeom prst="bentConnector2">
            <a:avLst/>
          </a:prstGeom>
          <a:ln w="12700" cmpd="sng">
            <a:solidFill>
              <a:srgbClr val="FF7700"/>
            </a:solidFill>
            <a:miter lim="800000"/>
            <a:tailEnd type="stealth" w="lg" len="lg"/>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bwMode="gray">
          <a:xfrm>
            <a:off x="5180012" y="2286000"/>
            <a:ext cx="152400" cy="15240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Tree>
    <p:extLst>
      <p:ext uri="{BB962C8B-B14F-4D97-AF65-F5344CB8AC3E}">
        <p14:creationId xmlns:p14="http://schemas.microsoft.com/office/powerpoint/2010/main" val="283692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gray">
          <a:xfrm>
            <a:off x="1979612" y="4419600"/>
            <a:ext cx="1403752" cy="1019404"/>
          </a:xfrm>
          <a:prstGeom prst="rect">
            <a:avLst/>
          </a:prstGeom>
          <a:solidFill>
            <a:schemeClr val="tx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0" name="Rectangle 9"/>
          <p:cNvSpPr/>
          <p:nvPr/>
        </p:nvSpPr>
        <p:spPr bwMode="gray">
          <a:xfrm>
            <a:off x="3559522" y="4428559"/>
            <a:ext cx="1403752" cy="1019404"/>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3" name="Slide Number Placeholder 2"/>
          <p:cNvSpPr>
            <a:spLocks noGrp="1"/>
          </p:cNvSpPr>
          <p:nvPr>
            <p:ph type="sldNum" sz="quarter" idx="12"/>
          </p:nvPr>
        </p:nvSpPr>
        <p:spPr bwMode="gray"/>
        <p:txBody>
          <a:bodyPr/>
          <a:lstStyle/>
          <a:p>
            <a:fld id="{C51EAA63-D034-42AE-91FA-B13B9518C7BE}" type="slidenum">
              <a:rPr lang="en-US" smtClean="0"/>
              <a:pPr/>
              <a:t>9</a:t>
            </a:fld>
            <a:endParaRPr lang="en-US" dirty="0"/>
          </a:p>
        </p:txBody>
      </p:sp>
      <p:sp>
        <p:nvSpPr>
          <p:cNvPr id="5" name="Title 4"/>
          <p:cNvSpPr>
            <a:spLocks noGrp="1"/>
          </p:cNvSpPr>
          <p:nvPr>
            <p:ph type="title"/>
          </p:nvPr>
        </p:nvSpPr>
        <p:spPr bwMode="gray"/>
        <p:txBody>
          <a:bodyPr/>
          <a:lstStyle/>
          <a:p>
            <a:r>
              <a:rPr lang="en-US" dirty="0" smtClean="0"/>
              <a:t>This Simple App Soon Became Complicated .. Quickly</a:t>
            </a:r>
            <a:endParaRPr lang="en-US" dirty="0"/>
          </a:p>
        </p:txBody>
      </p:sp>
      <p:sp>
        <p:nvSpPr>
          <p:cNvPr id="4" name="Rectangle 3"/>
          <p:cNvSpPr/>
          <p:nvPr/>
        </p:nvSpPr>
        <p:spPr bwMode="gray">
          <a:xfrm>
            <a:off x="451206" y="4428559"/>
            <a:ext cx="1403752" cy="1019404"/>
          </a:xfrm>
          <a:prstGeom prst="rect">
            <a:avLst/>
          </a:prstGeom>
          <a:solidFill>
            <a:srgbClr val="4657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9" name="Rectangle 8"/>
          <p:cNvSpPr/>
          <p:nvPr/>
        </p:nvSpPr>
        <p:spPr bwMode="gray">
          <a:xfrm>
            <a:off x="8990012" y="4435929"/>
            <a:ext cx="1403752" cy="1019404"/>
          </a:xfrm>
          <a:prstGeom prst="rect">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2" name="Rectangle 11"/>
          <p:cNvSpPr/>
          <p:nvPr/>
        </p:nvSpPr>
        <p:spPr bwMode="gray">
          <a:xfrm>
            <a:off x="7425515" y="4445271"/>
            <a:ext cx="1403752" cy="1019404"/>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3" name="Rectangle 12"/>
          <p:cNvSpPr/>
          <p:nvPr/>
        </p:nvSpPr>
        <p:spPr bwMode="gray">
          <a:xfrm>
            <a:off x="10528148" y="4412613"/>
            <a:ext cx="1403752" cy="1019404"/>
          </a:xfrm>
          <a:prstGeom prst="rect">
            <a:avLst/>
          </a:prstGeom>
          <a:solidFill>
            <a:schemeClr val="accent1">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rot="20096218">
            <a:off x="11005040" y="2505520"/>
            <a:ext cx="765747" cy="379273"/>
          </a:xfrm>
          <a:prstGeom prst="rect">
            <a:avLst/>
          </a:prstGeom>
          <a:ln>
            <a:solidFill>
              <a:srgbClr val="000090"/>
            </a:solidFill>
          </a:ln>
        </p:spPr>
      </p:pic>
      <p:pic>
        <p:nvPicPr>
          <p:cNvPr id="15" name="Picture 1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bwMode="gray">
          <a:xfrm rot="1142428">
            <a:off x="10343755" y="2938762"/>
            <a:ext cx="1301508" cy="361531"/>
          </a:xfrm>
          <a:prstGeom prst="rect">
            <a:avLst/>
          </a:prstGeom>
        </p:spPr>
      </p:pic>
      <p:pic>
        <p:nvPicPr>
          <p:cNvPr id="16" name="Picture 1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bwMode="gray">
          <a:xfrm rot="20953141">
            <a:off x="10749421" y="3856983"/>
            <a:ext cx="1057383" cy="364322"/>
          </a:xfrm>
          <a:prstGeom prst="rect">
            <a:avLst/>
          </a:prstGeom>
        </p:spPr>
      </p:pic>
      <p:grpSp>
        <p:nvGrpSpPr>
          <p:cNvPr id="6" name="Group 28"/>
          <p:cNvGrpSpPr/>
          <p:nvPr/>
        </p:nvGrpSpPr>
        <p:grpSpPr bwMode="gray">
          <a:xfrm>
            <a:off x="7516704" y="2490020"/>
            <a:ext cx="1069658" cy="1746836"/>
            <a:chOff x="9056825" y="2244064"/>
            <a:chExt cx="1332832" cy="2176619"/>
          </a:xfrm>
        </p:grpSpPr>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rot="20607927">
              <a:off x="9419461" y="2244064"/>
              <a:ext cx="617891" cy="611649"/>
            </a:xfrm>
            <a:prstGeom prst="rect">
              <a:avLst/>
            </a:prstGeom>
          </p:spPr>
        </p:pic>
        <p:pic>
          <p:nvPicPr>
            <p:cNvPr id="20" name="Picture 19"/>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bwMode="gray">
            <a:xfrm rot="21396276">
              <a:off x="9308865" y="3632788"/>
              <a:ext cx="1080792" cy="349250"/>
            </a:xfrm>
            <a:prstGeom prst="rect">
              <a:avLst/>
            </a:prstGeom>
          </p:spPr>
        </p:pic>
        <p:pic>
          <p:nvPicPr>
            <p:cNvPr id="21"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gray">
            <a:xfrm rot="443302">
              <a:off x="9356274" y="2860184"/>
              <a:ext cx="758469" cy="758469"/>
            </a:xfrm>
            <a:prstGeom prst="rect">
              <a:avLst/>
            </a:prstGeom>
          </p:spPr>
        </p:pic>
        <p:pic>
          <p:nvPicPr>
            <p:cNvPr id="22" name="Picture 21"/>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bwMode="gray">
            <a:xfrm rot="629141">
              <a:off x="9056825" y="4029844"/>
              <a:ext cx="1174827" cy="390839"/>
            </a:xfrm>
            <a:prstGeom prst="rect">
              <a:avLst/>
            </a:prstGeom>
          </p:spPr>
        </p:pic>
      </p:grpSp>
      <p:cxnSp>
        <p:nvCxnSpPr>
          <p:cNvPr id="23" name="Straight Connector 22"/>
          <p:cNvCxnSpPr/>
          <p:nvPr/>
        </p:nvCxnSpPr>
        <p:spPr bwMode="gray">
          <a:xfrm>
            <a:off x="1838245" y="2322905"/>
            <a:ext cx="0" cy="2205924"/>
          </a:xfrm>
          <a:prstGeom prst="line">
            <a:avLst/>
          </a:prstGeom>
          <a:ln w="3175" cmpd="sng">
            <a:solidFill>
              <a:schemeClr val="accent4"/>
            </a:solidFill>
            <a:prstDash val="dot"/>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gray">
          <a:xfrm>
            <a:off x="10377047" y="2297617"/>
            <a:ext cx="0" cy="2205924"/>
          </a:xfrm>
          <a:prstGeom prst="line">
            <a:avLst/>
          </a:prstGeom>
          <a:ln w="3175" cmpd="sng">
            <a:solidFill>
              <a:schemeClr val="accent3"/>
            </a:solidFill>
            <a:prstDash val="dot"/>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gray">
          <a:xfrm>
            <a:off x="4929841" y="2322905"/>
            <a:ext cx="0" cy="2205924"/>
          </a:xfrm>
          <a:prstGeom prst="line">
            <a:avLst/>
          </a:prstGeom>
          <a:ln w="3175" cmpd="sng">
            <a:solidFill>
              <a:schemeClr val="accent5"/>
            </a:solidFill>
            <a:prstDash val="dot"/>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gray">
          <a:xfrm>
            <a:off x="3349934" y="2280523"/>
            <a:ext cx="0" cy="2205924"/>
          </a:xfrm>
          <a:prstGeom prst="line">
            <a:avLst/>
          </a:prstGeom>
          <a:ln w="3175" cmpd="sng">
            <a:solidFill>
              <a:schemeClr val="tx2"/>
            </a:solidFill>
            <a:prstDash val="dot"/>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gray">
          <a:xfrm>
            <a:off x="8787479" y="2322905"/>
            <a:ext cx="0" cy="2205924"/>
          </a:xfrm>
          <a:prstGeom prst="line">
            <a:avLst/>
          </a:prstGeom>
          <a:ln w="3175" cmpd="sng">
            <a:solidFill>
              <a:schemeClr val="accent2"/>
            </a:solidFill>
            <a:prstDash val="dot"/>
            <a:miter lim="800000"/>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bwMode="gray">
          <a:xfrm>
            <a:off x="10623892" y="4703570"/>
            <a:ext cx="1228816" cy="412750"/>
          </a:xfrm>
          <a:prstGeom prst="rect">
            <a:avLst/>
          </a:prstGeom>
          <a:noFill/>
        </p:spPr>
        <p:txBody>
          <a:bodyPr wrap="none" lIns="0" tIns="0" rIns="0" bIns="0" rtlCol="0">
            <a:noAutofit/>
          </a:bodyPr>
          <a:lstStyle/>
          <a:p>
            <a:pPr>
              <a:lnSpc>
                <a:spcPct val="90000"/>
              </a:lnSpc>
            </a:pPr>
            <a:r>
              <a:rPr lang="en-US" sz="2000" b="1" dirty="0" smtClean="0">
                <a:solidFill>
                  <a:schemeClr val="bg1"/>
                </a:solidFill>
              </a:rPr>
              <a:t>Integration</a:t>
            </a:r>
          </a:p>
        </p:txBody>
      </p:sp>
      <p:sp>
        <p:nvSpPr>
          <p:cNvPr id="35" name="TextBox 34"/>
          <p:cNvSpPr txBox="1"/>
          <p:nvPr/>
        </p:nvSpPr>
        <p:spPr bwMode="gray">
          <a:xfrm>
            <a:off x="2235683" y="4606049"/>
            <a:ext cx="1147675" cy="532147"/>
          </a:xfrm>
          <a:prstGeom prst="rect">
            <a:avLst/>
          </a:prstGeom>
          <a:noFill/>
        </p:spPr>
        <p:txBody>
          <a:bodyPr wrap="none" lIns="0" tIns="0" rIns="0" bIns="0" rtlCol="0">
            <a:noAutofit/>
          </a:bodyPr>
          <a:lstStyle/>
          <a:p>
            <a:pPr>
              <a:lnSpc>
                <a:spcPct val="90000"/>
              </a:lnSpc>
            </a:pPr>
            <a:r>
              <a:rPr lang="en-US" b="1" dirty="0" smtClean="0">
                <a:solidFill>
                  <a:srgbClr val="FFFFFF"/>
                </a:solidFill>
              </a:rPr>
              <a:t>Client Dev </a:t>
            </a:r>
          </a:p>
          <a:p>
            <a:pPr>
              <a:lnSpc>
                <a:spcPct val="90000"/>
              </a:lnSpc>
            </a:pPr>
            <a:r>
              <a:rPr lang="en-US" b="1" dirty="0" smtClean="0">
                <a:solidFill>
                  <a:srgbClr val="FFFFFF"/>
                </a:solidFill>
              </a:rPr>
              <a:t>Tools</a:t>
            </a:r>
          </a:p>
        </p:txBody>
      </p:sp>
      <p:sp>
        <p:nvSpPr>
          <p:cNvPr id="36" name="TextBox 35"/>
          <p:cNvSpPr txBox="1"/>
          <p:nvPr/>
        </p:nvSpPr>
        <p:spPr bwMode="gray">
          <a:xfrm>
            <a:off x="7689937" y="4648432"/>
            <a:ext cx="1147675" cy="298186"/>
          </a:xfrm>
          <a:prstGeom prst="rect">
            <a:avLst/>
          </a:prstGeom>
          <a:noFill/>
        </p:spPr>
        <p:txBody>
          <a:bodyPr wrap="none" lIns="0" tIns="0" rIns="0" bIns="0" rtlCol="0">
            <a:noAutofit/>
          </a:bodyPr>
          <a:lstStyle/>
          <a:p>
            <a:pPr>
              <a:lnSpc>
                <a:spcPct val="90000"/>
              </a:lnSpc>
            </a:pPr>
            <a:r>
              <a:rPr lang="en-US" b="1" dirty="0">
                <a:solidFill>
                  <a:srgbClr val="FFFFFF"/>
                </a:solidFill>
              </a:rPr>
              <a:t>Security</a:t>
            </a:r>
          </a:p>
        </p:txBody>
      </p:sp>
      <p:sp>
        <p:nvSpPr>
          <p:cNvPr id="37" name="TextBox 36"/>
          <p:cNvSpPr txBox="1"/>
          <p:nvPr/>
        </p:nvSpPr>
        <p:spPr bwMode="gray">
          <a:xfrm>
            <a:off x="3631766" y="4648431"/>
            <a:ext cx="1147675" cy="532147"/>
          </a:xfrm>
          <a:prstGeom prst="rect">
            <a:avLst/>
          </a:prstGeom>
          <a:noFill/>
        </p:spPr>
        <p:txBody>
          <a:bodyPr wrap="none" lIns="0" tIns="0" rIns="0" bIns="0" rtlCol="0">
            <a:noAutofit/>
          </a:bodyPr>
          <a:lstStyle/>
          <a:p>
            <a:pPr>
              <a:lnSpc>
                <a:spcPct val="90000"/>
              </a:lnSpc>
            </a:pPr>
            <a:r>
              <a:rPr lang="en-US" b="1" dirty="0">
                <a:solidFill>
                  <a:srgbClr val="FFFFFF"/>
                </a:solidFill>
              </a:rPr>
              <a:t>Monitor &amp; </a:t>
            </a:r>
            <a:endParaRPr lang="en-US" b="1" dirty="0" smtClean="0">
              <a:solidFill>
                <a:srgbClr val="FFFFFF"/>
              </a:solidFill>
            </a:endParaRPr>
          </a:p>
          <a:p>
            <a:pPr>
              <a:lnSpc>
                <a:spcPct val="90000"/>
              </a:lnSpc>
            </a:pPr>
            <a:r>
              <a:rPr lang="en-US" b="1" dirty="0" smtClean="0">
                <a:solidFill>
                  <a:srgbClr val="FFFFFF"/>
                </a:solidFill>
              </a:rPr>
              <a:t>Analyze</a:t>
            </a:r>
            <a:endParaRPr lang="en-US" b="1" dirty="0">
              <a:solidFill>
                <a:srgbClr val="FFFFFF"/>
              </a:solidFill>
            </a:endParaRPr>
          </a:p>
        </p:txBody>
      </p:sp>
      <p:sp>
        <p:nvSpPr>
          <p:cNvPr id="38" name="TextBox 37"/>
          <p:cNvSpPr txBox="1"/>
          <p:nvPr/>
        </p:nvSpPr>
        <p:spPr bwMode="gray">
          <a:xfrm>
            <a:off x="9129106" y="4655801"/>
            <a:ext cx="1147675" cy="532147"/>
          </a:xfrm>
          <a:prstGeom prst="rect">
            <a:avLst/>
          </a:prstGeom>
          <a:noFill/>
        </p:spPr>
        <p:txBody>
          <a:bodyPr wrap="none" lIns="0" tIns="0" rIns="0" bIns="0" rtlCol="0">
            <a:noAutofit/>
          </a:bodyPr>
          <a:lstStyle/>
          <a:p>
            <a:pPr>
              <a:lnSpc>
                <a:spcPct val="90000"/>
              </a:lnSpc>
            </a:pPr>
            <a:r>
              <a:rPr lang="en-US" b="1" dirty="0">
                <a:solidFill>
                  <a:srgbClr val="FFFFFF"/>
                </a:solidFill>
              </a:rPr>
              <a:t>Mobile </a:t>
            </a:r>
            <a:endParaRPr lang="en-US" b="1" dirty="0" smtClean="0">
              <a:solidFill>
                <a:srgbClr val="FFFFFF"/>
              </a:solidFill>
            </a:endParaRPr>
          </a:p>
          <a:p>
            <a:pPr>
              <a:lnSpc>
                <a:spcPct val="90000"/>
              </a:lnSpc>
            </a:pPr>
            <a:r>
              <a:rPr lang="en-US" b="1" dirty="0" smtClean="0">
                <a:solidFill>
                  <a:srgbClr val="FFFFFF"/>
                </a:solidFill>
              </a:rPr>
              <a:t>Services</a:t>
            </a:r>
            <a:endParaRPr lang="en-US" b="1" dirty="0">
              <a:solidFill>
                <a:srgbClr val="FFFFFF"/>
              </a:solidFill>
            </a:endParaRPr>
          </a:p>
        </p:txBody>
      </p:sp>
      <p:sp>
        <p:nvSpPr>
          <p:cNvPr id="39" name="TextBox 38"/>
          <p:cNvSpPr txBox="1"/>
          <p:nvPr/>
        </p:nvSpPr>
        <p:spPr bwMode="gray">
          <a:xfrm>
            <a:off x="506749" y="4648431"/>
            <a:ext cx="1147675" cy="532147"/>
          </a:xfrm>
          <a:prstGeom prst="rect">
            <a:avLst/>
          </a:prstGeom>
          <a:noFill/>
        </p:spPr>
        <p:txBody>
          <a:bodyPr wrap="none" lIns="0" tIns="0" rIns="0" bIns="0" rtlCol="0">
            <a:noAutofit/>
          </a:bodyPr>
          <a:lstStyle/>
          <a:p>
            <a:pPr>
              <a:lnSpc>
                <a:spcPct val="90000"/>
              </a:lnSpc>
            </a:pPr>
            <a:r>
              <a:rPr lang="en-US" b="1" dirty="0">
                <a:solidFill>
                  <a:srgbClr val="FFFFFF"/>
                </a:solidFill>
              </a:rPr>
              <a:t>Multiple </a:t>
            </a:r>
            <a:endParaRPr lang="en-US" b="1" dirty="0" smtClean="0">
              <a:solidFill>
                <a:srgbClr val="FFFFFF"/>
              </a:solidFill>
            </a:endParaRPr>
          </a:p>
          <a:p>
            <a:pPr>
              <a:lnSpc>
                <a:spcPct val="90000"/>
              </a:lnSpc>
            </a:pPr>
            <a:r>
              <a:rPr lang="en-US" b="1" dirty="0" smtClean="0">
                <a:solidFill>
                  <a:srgbClr val="FFFFFF"/>
                </a:solidFill>
              </a:rPr>
              <a:t>Environments</a:t>
            </a:r>
            <a:endParaRPr lang="en-US" b="1" dirty="0">
              <a:solidFill>
                <a:srgbClr val="FFFFFF"/>
              </a:solidFill>
            </a:endParaRPr>
          </a:p>
        </p:txBody>
      </p:sp>
      <p:pic>
        <p:nvPicPr>
          <p:cNvPr id="7" name="Picture 6" descr="Android_Logo_by_ockre.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bwMode="gray">
          <a:xfrm>
            <a:off x="2254268" y="2388349"/>
            <a:ext cx="911843" cy="683882"/>
          </a:xfrm>
          <a:prstGeom prst="rect">
            <a:avLst/>
          </a:prstGeom>
        </p:spPr>
      </p:pic>
      <p:pic>
        <p:nvPicPr>
          <p:cNvPr id="8" name="Picture 7" descr="apple-green-icon.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gray">
          <a:xfrm>
            <a:off x="1979612" y="2971800"/>
            <a:ext cx="609330" cy="609330"/>
          </a:xfrm>
          <a:prstGeom prst="rect">
            <a:avLst/>
          </a:prstGeom>
        </p:spPr>
      </p:pic>
      <p:pic>
        <p:nvPicPr>
          <p:cNvPr id="40" name="Picture 39" descr="HTML5_Logo_512.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bwMode="gray">
          <a:xfrm>
            <a:off x="2371852" y="3671055"/>
            <a:ext cx="593723" cy="593723"/>
          </a:xfrm>
          <a:prstGeom prst="rect">
            <a:avLst/>
          </a:prstGeom>
        </p:spPr>
      </p:pic>
      <p:pic>
        <p:nvPicPr>
          <p:cNvPr id="41" name="Picture 40" descr="Windows_logo.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bwMode="gray">
          <a:xfrm>
            <a:off x="2693969" y="3069460"/>
            <a:ext cx="522276" cy="522276"/>
          </a:xfrm>
          <a:prstGeom prst="rect">
            <a:avLst/>
          </a:prstGeom>
        </p:spPr>
      </p:pic>
      <p:sp>
        <p:nvSpPr>
          <p:cNvPr id="42" name="Freeform 1256"/>
          <p:cNvSpPr>
            <a:spLocks noEditPoints="1"/>
          </p:cNvSpPr>
          <p:nvPr/>
        </p:nvSpPr>
        <p:spPr bwMode="gray">
          <a:xfrm rot="20622975">
            <a:off x="4213011" y="3333895"/>
            <a:ext cx="762601" cy="850583"/>
          </a:xfrm>
          <a:custGeom>
            <a:avLst/>
            <a:gdLst/>
            <a:ahLst/>
            <a:cxnLst>
              <a:cxn ang="0">
                <a:pos x="159" y="218"/>
              </a:cxn>
              <a:cxn ang="0">
                <a:pos x="132" y="178"/>
              </a:cxn>
              <a:cxn ang="0">
                <a:pos x="132" y="237"/>
              </a:cxn>
              <a:cxn ang="0">
                <a:pos x="113" y="292"/>
              </a:cxn>
              <a:cxn ang="0">
                <a:pos x="0" y="307"/>
              </a:cxn>
              <a:cxn ang="0">
                <a:pos x="4" y="0"/>
              </a:cxn>
              <a:cxn ang="0">
                <a:pos x="234" y="46"/>
              </a:cxn>
              <a:cxn ang="0">
                <a:pos x="236" y="205"/>
              </a:cxn>
              <a:cxn ang="0">
                <a:pos x="297" y="281"/>
              </a:cxn>
              <a:cxn ang="0">
                <a:pos x="286" y="332"/>
              </a:cxn>
              <a:cxn ang="0">
                <a:pos x="296" y="339"/>
              </a:cxn>
              <a:cxn ang="0">
                <a:pos x="378" y="395"/>
              </a:cxn>
              <a:cxn ang="0">
                <a:pos x="366" y="432"/>
              </a:cxn>
              <a:cxn ang="0">
                <a:pos x="286" y="365"/>
              </a:cxn>
              <a:cxn ang="0">
                <a:pos x="277" y="353"/>
              </a:cxn>
              <a:cxn ang="0">
                <a:pos x="194" y="369"/>
              </a:cxn>
              <a:cxn ang="0">
                <a:pos x="188" y="210"/>
              </a:cxn>
              <a:cxn ang="0">
                <a:pos x="98" y="55"/>
              </a:cxn>
              <a:cxn ang="0">
                <a:pos x="172" y="138"/>
              </a:cxn>
              <a:cxn ang="0">
                <a:pos x="143" y="90"/>
              </a:cxn>
              <a:cxn ang="0">
                <a:pos x="161" y="37"/>
              </a:cxn>
              <a:cxn ang="0">
                <a:pos x="224" y="355"/>
              </a:cxn>
              <a:cxn ang="0">
                <a:pos x="256" y="237"/>
              </a:cxn>
              <a:cxn ang="0">
                <a:pos x="160" y="327"/>
              </a:cxn>
              <a:cxn ang="0">
                <a:pos x="200" y="224"/>
              </a:cxn>
              <a:cxn ang="0">
                <a:pos x="148" y="289"/>
              </a:cxn>
              <a:cxn ang="0">
                <a:pos x="111" y="278"/>
              </a:cxn>
              <a:cxn ang="0">
                <a:pos x="84" y="199"/>
              </a:cxn>
              <a:cxn ang="0">
                <a:pos x="111" y="278"/>
              </a:cxn>
              <a:cxn ang="0">
                <a:pos x="63" y="221"/>
              </a:cxn>
              <a:cxn ang="0">
                <a:pos x="36" y="278"/>
              </a:cxn>
              <a:cxn ang="0">
                <a:pos x="160" y="74"/>
              </a:cxn>
              <a:cxn ang="0">
                <a:pos x="177" y="27"/>
              </a:cxn>
            </a:cxnLst>
            <a:rect l="0" t="0" r="r" b="b"/>
            <a:pathLst>
              <a:path w="389" h="432">
                <a:moveTo>
                  <a:pt x="188" y="210"/>
                </a:moveTo>
                <a:cubicBezTo>
                  <a:pt x="178" y="211"/>
                  <a:pt x="169" y="213"/>
                  <a:pt x="159" y="218"/>
                </a:cubicBezTo>
                <a:cubicBezTo>
                  <a:pt x="159" y="204"/>
                  <a:pt x="159" y="191"/>
                  <a:pt x="159" y="178"/>
                </a:cubicBezTo>
                <a:cubicBezTo>
                  <a:pt x="150" y="178"/>
                  <a:pt x="141" y="178"/>
                  <a:pt x="132" y="178"/>
                </a:cubicBezTo>
                <a:cubicBezTo>
                  <a:pt x="132" y="179"/>
                  <a:pt x="132" y="180"/>
                  <a:pt x="132" y="181"/>
                </a:cubicBezTo>
                <a:cubicBezTo>
                  <a:pt x="132" y="200"/>
                  <a:pt x="132" y="219"/>
                  <a:pt x="132" y="237"/>
                </a:cubicBezTo>
                <a:cubicBezTo>
                  <a:pt x="132" y="239"/>
                  <a:pt x="131" y="241"/>
                  <a:pt x="130" y="242"/>
                </a:cubicBezTo>
                <a:cubicBezTo>
                  <a:pt x="119" y="257"/>
                  <a:pt x="113" y="273"/>
                  <a:pt x="113" y="292"/>
                </a:cubicBezTo>
                <a:cubicBezTo>
                  <a:pt x="113" y="297"/>
                  <a:pt x="114" y="302"/>
                  <a:pt x="115" y="307"/>
                </a:cubicBezTo>
                <a:cubicBezTo>
                  <a:pt x="77" y="307"/>
                  <a:pt x="38" y="307"/>
                  <a:pt x="0" y="307"/>
                </a:cubicBezTo>
                <a:cubicBezTo>
                  <a:pt x="0" y="205"/>
                  <a:pt x="0" y="103"/>
                  <a:pt x="0" y="0"/>
                </a:cubicBezTo>
                <a:cubicBezTo>
                  <a:pt x="1" y="0"/>
                  <a:pt x="2" y="0"/>
                  <a:pt x="4" y="0"/>
                </a:cubicBezTo>
                <a:cubicBezTo>
                  <a:pt x="61" y="0"/>
                  <a:pt x="119" y="0"/>
                  <a:pt x="176" y="0"/>
                </a:cubicBezTo>
                <a:cubicBezTo>
                  <a:pt x="204" y="0"/>
                  <a:pt x="228" y="19"/>
                  <a:pt x="234" y="46"/>
                </a:cubicBezTo>
                <a:cubicBezTo>
                  <a:pt x="235" y="51"/>
                  <a:pt x="236" y="56"/>
                  <a:pt x="236" y="61"/>
                </a:cubicBezTo>
                <a:cubicBezTo>
                  <a:pt x="236" y="109"/>
                  <a:pt x="236" y="157"/>
                  <a:pt x="236" y="205"/>
                </a:cubicBezTo>
                <a:cubicBezTo>
                  <a:pt x="236" y="208"/>
                  <a:pt x="237" y="209"/>
                  <a:pt x="239" y="210"/>
                </a:cubicBezTo>
                <a:cubicBezTo>
                  <a:pt x="271" y="219"/>
                  <a:pt x="294" y="248"/>
                  <a:pt x="297" y="281"/>
                </a:cubicBezTo>
                <a:cubicBezTo>
                  <a:pt x="299" y="298"/>
                  <a:pt x="295" y="314"/>
                  <a:pt x="287" y="330"/>
                </a:cubicBezTo>
                <a:cubicBezTo>
                  <a:pt x="287" y="330"/>
                  <a:pt x="287" y="331"/>
                  <a:pt x="286" y="332"/>
                </a:cubicBezTo>
                <a:cubicBezTo>
                  <a:pt x="289" y="334"/>
                  <a:pt x="292" y="337"/>
                  <a:pt x="295" y="339"/>
                </a:cubicBezTo>
                <a:cubicBezTo>
                  <a:pt x="295" y="339"/>
                  <a:pt x="296" y="339"/>
                  <a:pt x="296" y="339"/>
                </a:cubicBezTo>
                <a:cubicBezTo>
                  <a:pt x="301" y="339"/>
                  <a:pt x="305" y="343"/>
                  <a:pt x="309" y="345"/>
                </a:cubicBezTo>
                <a:cubicBezTo>
                  <a:pt x="332" y="362"/>
                  <a:pt x="355" y="379"/>
                  <a:pt x="378" y="395"/>
                </a:cubicBezTo>
                <a:cubicBezTo>
                  <a:pt x="386" y="401"/>
                  <a:pt x="389" y="410"/>
                  <a:pt x="386" y="418"/>
                </a:cubicBezTo>
                <a:cubicBezTo>
                  <a:pt x="383" y="427"/>
                  <a:pt x="375" y="432"/>
                  <a:pt x="366" y="432"/>
                </a:cubicBezTo>
                <a:cubicBezTo>
                  <a:pt x="361" y="432"/>
                  <a:pt x="357" y="430"/>
                  <a:pt x="353" y="427"/>
                </a:cubicBezTo>
                <a:cubicBezTo>
                  <a:pt x="331" y="406"/>
                  <a:pt x="308" y="386"/>
                  <a:pt x="286" y="365"/>
                </a:cubicBezTo>
                <a:cubicBezTo>
                  <a:pt x="285" y="364"/>
                  <a:pt x="283" y="362"/>
                  <a:pt x="283" y="361"/>
                </a:cubicBezTo>
                <a:cubicBezTo>
                  <a:pt x="282" y="357"/>
                  <a:pt x="279" y="355"/>
                  <a:pt x="277" y="353"/>
                </a:cubicBezTo>
                <a:cubicBezTo>
                  <a:pt x="275" y="352"/>
                  <a:pt x="274" y="351"/>
                  <a:pt x="272" y="349"/>
                </a:cubicBezTo>
                <a:cubicBezTo>
                  <a:pt x="249" y="369"/>
                  <a:pt x="223" y="377"/>
                  <a:pt x="194" y="369"/>
                </a:cubicBezTo>
                <a:cubicBezTo>
                  <a:pt x="171" y="364"/>
                  <a:pt x="154" y="350"/>
                  <a:pt x="142" y="330"/>
                </a:cubicBezTo>
                <a:cubicBezTo>
                  <a:pt x="117" y="284"/>
                  <a:pt x="139" y="226"/>
                  <a:pt x="188" y="210"/>
                </a:cubicBezTo>
                <a:close/>
                <a:moveTo>
                  <a:pt x="161" y="37"/>
                </a:moveTo>
                <a:cubicBezTo>
                  <a:pt x="143" y="29"/>
                  <a:pt x="115" y="33"/>
                  <a:pt x="98" y="55"/>
                </a:cubicBezTo>
                <a:cubicBezTo>
                  <a:pt x="81" y="77"/>
                  <a:pt x="82" y="108"/>
                  <a:pt x="100" y="128"/>
                </a:cubicBezTo>
                <a:cubicBezTo>
                  <a:pt x="119" y="148"/>
                  <a:pt x="149" y="153"/>
                  <a:pt x="172" y="138"/>
                </a:cubicBezTo>
                <a:cubicBezTo>
                  <a:pt x="196" y="124"/>
                  <a:pt x="203" y="96"/>
                  <a:pt x="198" y="77"/>
                </a:cubicBezTo>
                <a:cubicBezTo>
                  <a:pt x="179" y="81"/>
                  <a:pt x="161" y="85"/>
                  <a:pt x="143" y="90"/>
                </a:cubicBezTo>
                <a:cubicBezTo>
                  <a:pt x="146" y="81"/>
                  <a:pt x="149" y="72"/>
                  <a:pt x="152" y="63"/>
                </a:cubicBezTo>
                <a:cubicBezTo>
                  <a:pt x="155" y="54"/>
                  <a:pt x="158" y="45"/>
                  <a:pt x="161" y="37"/>
                </a:cubicBezTo>
                <a:close/>
                <a:moveTo>
                  <a:pt x="160" y="327"/>
                </a:moveTo>
                <a:cubicBezTo>
                  <a:pt x="169" y="342"/>
                  <a:pt x="193" y="360"/>
                  <a:pt x="224" y="355"/>
                </a:cubicBezTo>
                <a:cubicBezTo>
                  <a:pt x="253" y="351"/>
                  <a:pt x="278" y="327"/>
                  <a:pt x="281" y="297"/>
                </a:cubicBezTo>
                <a:cubicBezTo>
                  <a:pt x="285" y="269"/>
                  <a:pt x="269" y="245"/>
                  <a:pt x="256" y="237"/>
                </a:cubicBezTo>
                <a:cubicBezTo>
                  <a:pt x="256" y="267"/>
                  <a:pt x="256" y="297"/>
                  <a:pt x="256" y="327"/>
                </a:cubicBezTo>
                <a:cubicBezTo>
                  <a:pt x="224" y="327"/>
                  <a:pt x="192" y="327"/>
                  <a:pt x="160" y="327"/>
                </a:cubicBezTo>
                <a:close/>
                <a:moveTo>
                  <a:pt x="200" y="289"/>
                </a:moveTo>
                <a:cubicBezTo>
                  <a:pt x="200" y="267"/>
                  <a:pt x="200" y="246"/>
                  <a:pt x="200" y="224"/>
                </a:cubicBezTo>
                <a:cubicBezTo>
                  <a:pt x="184" y="228"/>
                  <a:pt x="171" y="236"/>
                  <a:pt x="161" y="249"/>
                </a:cubicBezTo>
                <a:cubicBezTo>
                  <a:pt x="152" y="261"/>
                  <a:pt x="148" y="274"/>
                  <a:pt x="148" y="289"/>
                </a:cubicBezTo>
                <a:cubicBezTo>
                  <a:pt x="165" y="289"/>
                  <a:pt x="182" y="289"/>
                  <a:pt x="200" y="289"/>
                </a:cubicBezTo>
                <a:close/>
                <a:moveTo>
                  <a:pt x="111" y="278"/>
                </a:moveTo>
                <a:cubicBezTo>
                  <a:pt x="111" y="251"/>
                  <a:pt x="111" y="225"/>
                  <a:pt x="111" y="199"/>
                </a:cubicBezTo>
                <a:cubicBezTo>
                  <a:pt x="102" y="199"/>
                  <a:pt x="93" y="199"/>
                  <a:pt x="84" y="199"/>
                </a:cubicBezTo>
                <a:cubicBezTo>
                  <a:pt x="84" y="226"/>
                  <a:pt x="84" y="252"/>
                  <a:pt x="84" y="278"/>
                </a:cubicBezTo>
                <a:cubicBezTo>
                  <a:pt x="93" y="278"/>
                  <a:pt x="102" y="278"/>
                  <a:pt x="111" y="278"/>
                </a:cubicBezTo>
                <a:close/>
                <a:moveTo>
                  <a:pt x="63" y="278"/>
                </a:moveTo>
                <a:cubicBezTo>
                  <a:pt x="63" y="259"/>
                  <a:pt x="63" y="240"/>
                  <a:pt x="63" y="221"/>
                </a:cubicBezTo>
                <a:cubicBezTo>
                  <a:pt x="54" y="221"/>
                  <a:pt x="45" y="221"/>
                  <a:pt x="36" y="221"/>
                </a:cubicBezTo>
                <a:cubicBezTo>
                  <a:pt x="36" y="240"/>
                  <a:pt x="36" y="259"/>
                  <a:pt x="36" y="278"/>
                </a:cubicBezTo>
                <a:cubicBezTo>
                  <a:pt x="45" y="278"/>
                  <a:pt x="54" y="278"/>
                  <a:pt x="63" y="278"/>
                </a:cubicBezTo>
                <a:close/>
                <a:moveTo>
                  <a:pt x="160" y="74"/>
                </a:moveTo>
                <a:cubicBezTo>
                  <a:pt x="177" y="70"/>
                  <a:pt x="193" y="67"/>
                  <a:pt x="209" y="63"/>
                </a:cubicBezTo>
                <a:cubicBezTo>
                  <a:pt x="208" y="49"/>
                  <a:pt x="190" y="29"/>
                  <a:pt x="177" y="27"/>
                </a:cubicBezTo>
                <a:cubicBezTo>
                  <a:pt x="171" y="42"/>
                  <a:pt x="166" y="58"/>
                  <a:pt x="160" y="74"/>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7" name="Group 414"/>
          <p:cNvGrpSpPr/>
          <p:nvPr/>
        </p:nvGrpSpPr>
        <p:grpSpPr bwMode="gray">
          <a:xfrm rot="1088852">
            <a:off x="9079440" y="3563333"/>
            <a:ext cx="572560" cy="794836"/>
            <a:chOff x="6132594" y="912014"/>
            <a:chExt cx="425189" cy="590254"/>
          </a:xfrm>
          <a:solidFill>
            <a:srgbClr val="FF7700"/>
          </a:solidFill>
        </p:grpSpPr>
        <p:sp>
          <p:nvSpPr>
            <p:cNvPr id="44" name="Freeform 1283"/>
            <p:cNvSpPr>
              <a:spLocks noEditPoints="1"/>
            </p:cNvSpPr>
            <p:nvPr/>
          </p:nvSpPr>
          <p:spPr bwMode="gray">
            <a:xfrm>
              <a:off x="6132594" y="912014"/>
              <a:ext cx="425189" cy="590254"/>
            </a:xfrm>
            <a:custGeom>
              <a:avLst/>
              <a:gdLst/>
              <a:ahLst/>
              <a:cxnLst>
                <a:cxn ang="0">
                  <a:pos x="0" y="177"/>
                </a:cxn>
                <a:cxn ang="0">
                  <a:pos x="0" y="31"/>
                </a:cxn>
                <a:cxn ang="0">
                  <a:pos x="31" y="0"/>
                </a:cxn>
                <a:cxn ang="0">
                  <a:pos x="222" y="0"/>
                </a:cxn>
                <a:cxn ang="0">
                  <a:pos x="252" y="29"/>
                </a:cxn>
                <a:cxn ang="0">
                  <a:pos x="253" y="35"/>
                </a:cxn>
                <a:cxn ang="0">
                  <a:pos x="253" y="322"/>
                </a:cxn>
                <a:cxn ang="0">
                  <a:pos x="240" y="348"/>
                </a:cxn>
                <a:cxn ang="0">
                  <a:pos x="223" y="354"/>
                </a:cxn>
                <a:cxn ang="0">
                  <a:pos x="30" y="354"/>
                </a:cxn>
                <a:cxn ang="0">
                  <a:pos x="0" y="324"/>
                </a:cxn>
                <a:cxn ang="0">
                  <a:pos x="0" y="177"/>
                </a:cxn>
                <a:cxn ang="0">
                  <a:pos x="34" y="320"/>
                </a:cxn>
                <a:cxn ang="0">
                  <a:pos x="219" y="320"/>
                </a:cxn>
                <a:cxn ang="0">
                  <a:pos x="219" y="34"/>
                </a:cxn>
                <a:cxn ang="0">
                  <a:pos x="34" y="34"/>
                </a:cxn>
                <a:cxn ang="0">
                  <a:pos x="34" y="320"/>
                </a:cxn>
                <a:cxn ang="0">
                  <a:pos x="127" y="330"/>
                </a:cxn>
                <a:cxn ang="0">
                  <a:pos x="121" y="330"/>
                </a:cxn>
                <a:cxn ang="0">
                  <a:pos x="114" y="335"/>
                </a:cxn>
                <a:cxn ang="0">
                  <a:pos x="120" y="342"/>
                </a:cxn>
                <a:cxn ang="0">
                  <a:pos x="133" y="342"/>
                </a:cxn>
                <a:cxn ang="0">
                  <a:pos x="138" y="335"/>
                </a:cxn>
                <a:cxn ang="0">
                  <a:pos x="132" y="330"/>
                </a:cxn>
                <a:cxn ang="0">
                  <a:pos x="127" y="330"/>
                </a:cxn>
              </a:cxnLst>
              <a:rect l="0" t="0" r="r" b="b"/>
              <a:pathLst>
                <a:path w="253" h="354">
                  <a:moveTo>
                    <a:pt x="0" y="177"/>
                  </a:moveTo>
                  <a:cubicBezTo>
                    <a:pt x="0" y="128"/>
                    <a:pt x="0" y="80"/>
                    <a:pt x="0" y="31"/>
                  </a:cubicBezTo>
                  <a:cubicBezTo>
                    <a:pt x="0" y="13"/>
                    <a:pt x="13" y="0"/>
                    <a:pt x="31" y="0"/>
                  </a:cubicBezTo>
                  <a:cubicBezTo>
                    <a:pt x="95" y="0"/>
                    <a:pt x="158" y="0"/>
                    <a:pt x="222" y="0"/>
                  </a:cubicBezTo>
                  <a:cubicBezTo>
                    <a:pt x="239" y="0"/>
                    <a:pt x="251" y="12"/>
                    <a:pt x="252" y="29"/>
                  </a:cubicBezTo>
                  <a:cubicBezTo>
                    <a:pt x="252" y="31"/>
                    <a:pt x="253" y="33"/>
                    <a:pt x="253" y="35"/>
                  </a:cubicBezTo>
                  <a:cubicBezTo>
                    <a:pt x="253" y="130"/>
                    <a:pt x="253" y="226"/>
                    <a:pt x="253" y="322"/>
                  </a:cubicBezTo>
                  <a:cubicBezTo>
                    <a:pt x="253" y="333"/>
                    <a:pt x="249" y="342"/>
                    <a:pt x="240" y="348"/>
                  </a:cubicBezTo>
                  <a:cubicBezTo>
                    <a:pt x="235" y="352"/>
                    <a:pt x="229" y="354"/>
                    <a:pt x="223" y="354"/>
                  </a:cubicBezTo>
                  <a:cubicBezTo>
                    <a:pt x="159" y="354"/>
                    <a:pt x="94" y="354"/>
                    <a:pt x="30" y="354"/>
                  </a:cubicBezTo>
                  <a:cubicBezTo>
                    <a:pt x="14" y="354"/>
                    <a:pt x="0" y="341"/>
                    <a:pt x="0" y="324"/>
                  </a:cubicBezTo>
                  <a:cubicBezTo>
                    <a:pt x="0" y="275"/>
                    <a:pt x="0" y="226"/>
                    <a:pt x="0" y="177"/>
                  </a:cubicBezTo>
                  <a:close/>
                  <a:moveTo>
                    <a:pt x="34" y="320"/>
                  </a:moveTo>
                  <a:cubicBezTo>
                    <a:pt x="96" y="320"/>
                    <a:pt x="157" y="320"/>
                    <a:pt x="219" y="320"/>
                  </a:cubicBezTo>
                  <a:cubicBezTo>
                    <a:pt x="219" y="225"/>
                    <a:pt x="219" y="129"/>
                    <a:pt x="219" y="34"/>
                  </a:cubicBezTo>
                  <a:cubicBezTo>
                    <a:pt x="157" y="34"/>
                    <a:pt x="96" y="34"/>
                    <a:pt x="34" y="34"/>
                  </a:cubicBezTo>
                  <a:cubicBezTo>
                    <a:pt x="34" y="129"/>
                    <a:pt x="34" y="225"/>
                    <a:pt x="34" y="320"/>
                  </a:cubicBezTo>
                  <a:close/>
                  <a:moveTo>
                    <a:pt x="127" y="330"/>
                  </a:moveTo>
                  <a:cubicBezTo>
                    <a:pt x="125" y="330"/>
                    <a:pt x="123" y="329"/>
                    <a:pt x="121" y="330"/>
                  </a:cubicBezTo>
                  <a:cubicBezTo>
                    <a:pt x="117" y="330"/>
                    <a:pt x="115" y="332"/>
                    <a:pt x="114" y="335"/>
                  </a:cubicBezTo>
                  <a:cubicBezTo>
                    <a:pt x="114" y="339"/>
                    <a:pt x="116" y="342"/>
                    <a:pt x="120" y="342"/>
                  </a:cubicBezTo>
                  <a:cubicBezTo>
                    <a:pt x="124" y="343"/>
                    <a:pt x="129" y="343"/>
                    <a:pt x="133" y="342"/>
                  </a:cubicBezTo>
                  <a:cubicBezTo>
                    <a:pt x="137" y="342"/>
                    <a:pt x="139" y="339"/>
                    <a:pt x="138" y="335"/>
                  </a:cubicBezTo>
                  <a:cubicBezTo>
                    <a:pt x="138" y="332"/>
                    <a:pt x="136" y="330"/>
                    <a:pt x="132" y="330"/>
                  </a:cubicBezTo>
                  <a:cubicBezTo>
                    <a:pt x="130" y="329"/>
                    <a:pt x="128" y="330"/>
                    <a:pt x="127" y="3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1285"/>
            <p:cNvSpPr>
              <a:spLocks/>
            </p:cNvSpPr>
            <p:nvPr/>
          </p:nvSpPr>
          <p:spPr bwMode="gray">
            <a:xfrm>
              <a:off x="6322678" y="1457248"/>
              <a:ext cx="45020" cy="25010"/>
            </a:xfrm>
            <a:custGeom>
              <a:avLst/>
              <a:gdLst/>
              <a:ahLst/>
              <a:cxnLst>
                <a:cxn ang="0">
                  <a:pos x="13" y="1"/>
                </a:cxn>
                <a:cxn ang="0">
                  <a:pos x="18" y="1"/>
                </a:cxn>
                <a:cxn ang="0">
                  <a:pos x="24" y="6"/>
                </a:cxn>
                <a:cxn ang="0">
                  <a:pos x="19" y="13"/>
                </a:cxn>
                <a:cxn ang="0">
                  <a:pos x="6" y="13"/>
                </a:cxn>
                <a:cxn ang="0">
                  <a:pos x="0" y="6"/>
                </a:cxn>
                <a:cxn ang="0">
                  <a:pos x="7" y="1"/>
                </a:cxn>
                <a:cxn ang="0">
                  <a:pos x="13" y="1"/>
                </a:cxn>
              </a:cxnLst>
              <a:rect l="0" t="0" r="r" b="b"/>
              <a:pathLst>
                <a:path w="25" h="14">
                  <a:moveTo>
                    <a:pt x="13" y="1"/>
                  </a:moveTo>
                  <a:cubicBezTo>
                    <a:pt x="14" y="1"/>
                    <a:pt x="16" y="0"/>
                    <a:pt x="18" y="1"/>
                  </a:cubicBezTo>
                  <a:cubicBezTo>
                    <a:pt x="22" y="1"/>
                    <a:pt x="24" y="3"/>
                    <a:pt x="24" y="6"/>
                  </a:cubicBezTo>
                  <a:cubicBezTo>
                    <a:pt x="25" y="10"/>
                    <a:pt x="23" y="13"/>
                    <a:pt x="19" y="13"/>
                  </a:cubicBezTo>
                  <a:cubicBezTo>
                    <a:pt x="15" y="14"/>
                    <a:pt x="10" y="14"/>
                    <a:pt x="6" y="13"/>
                  </a:cubicBezTo>
                  <a:cubicBezTo>
                    <a:pt x="2" y="13"/>
                    <a:pt x="0" y="10"/>
                    <a:pt x="0" y="6"/>
                  </a:cubicBezTo>
                  <a:cubicBezTo>
                    <a:pt x="1" y="3"/>
                    <a:pt x="3" y="1"/>
                    <a:pt x="7" y="1"/>
                  </a:cubicBezTo>
                  <a:cubicBezTo>
                    <a:pt x="9" y="0"/>
                    <a:pt x="11" y="1"/>
                    <a:pt x="1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1286"/>
            <p:cNvSpPr>
              <a:spLocks/>
            </p:cNvSpPr>
            <p:nvPr/>
          </p:nvSpPr>
          <p:spPr bwMode="gray">
            <a:xfrm>
              <a:off x="6402714" y="1057076"/>
              <a:ext cx="50022" cy="50022"/>
            </a:xfrm>
            <a:custGeom>
              <a:avLst/>
              <a:gdLst/>
              <a:ahLst/>
              <a:cxnLst>
                <a:cxn ang="0">
                  <a:pos x="0" y="0"/>
                </a:cxn>
                <a:cxn ang="0">
                  <a:pos x="29" y="0"/>
                </a:cxn>
                <a:cxn ang="0">
                  <a:pos x="29" y="30"/>
                </a:cxn>
                <a:cxn ang="0">
                  <a:pos x="0" y="30"/>
                </a:cxn>
                <a:cxn ang="0">
                  <a:pos x="0" y="0"/>
                </a:cxn>
              </a:cxnLst>
              <a:rect l="0" t="0" r="r" b="b"/>
              <a:pathLst>
                <a:path w="29" h="30">
                  <a:moveTo>
                    <a:pt x="0" y="0"/>
                  </a:moveTo>
                  <a:cubicBezTo>
                    <a:pt x="10" y="0"/>
                    <a:pt x="19" y="0"/>
                    <a:pt x="29" y="0"/>
                  </a:cubicBezTo>
                  <a:cubicBezTo>
                    <a:pt x="29" y="10"/>
                    <a:pt x="29" y="20"/>
                    <a:pt x="29" y="30"/>
                  </a:cubicBezTo>
                  <a:cubicBezTo>
                    <a:pt x="19" y="30"/>
                    <a:pt x="10" y="30"/>
                    <a:pt x="0" y="30"/>
                  </a:cubicBezTo>
                  <a:cubicBezTo>
                    <a:pt x="0" y="20"/>
                    <a:pt x="0" y="1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1287"/>
            <p:cNvSpPr>
              <a:spLocks/>
            </p:cNvSpPr>
            <p:nvPr/>
          </p:nvSpPr>
          <p:spPr bwMode="gray">
            <a:xfrm>
              <a:off x="6402714" y="1142113"/>
              <a:ext cx="50022" cy="45019"/>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10"/>
                    <a:pt x="29" y="19"/>
                    <a:pt x="29" y="29"/>
                  </a:cubicBezTo>
                  <a:cubicBezTo>
                    <a:pt x="19" y="29"/>
                    <a:pt x="10" y="29"/>
                    <a:pt x="0" y="29"/>
                  </a:cubicBezTo>
                  <a:cubicBezTo>
                    <a:pt x="0" y="20"/>
                    <a:pt x="0" y="1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1288"/>
            <p:cNvSpPr>
              <a:spLocks/>
            </p:cNvSpPr>
            <p:nvPr/>
          </p:nvSpPr>
          <p:spPr bwMode="gray">
            <a:xfrm>
              <a:off x="6402714" y="1222148"/>
              <a:ext cx="50022"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9" y="0"/>
                    <a:pt x="19" y="0"/>
                    <a:pt x="29" y="0"/>
                  </a:cubicBezTo>
                  <a:cubicBezTo>
                    <a:pt x="29" y="10"/>
                    <a:pt x="29" y="19"/>
                    <a:pt x="29" y="29"/>
                  </a:cubicBezTo>
                  <a:cubicBezTo>
                    <a:pt x="19" y="29"/>
                    <a:pt x="10" y="29"/>
                    <a:pt x="0" y="29"/>
                  </a:cubicBezTo>
                  <a:cubicBezTo>
                    <a:pt x="0" y="19"/>
                    <a:pt x="0" y="1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1289"/>
            <p:cNvSpPr>
              <a:spLocks/>
            </p:cNvSpPr>
            <p:nvPr/>
          </p:nvSpPr>
          <p:spPr bwMode="gray">
            <a:xfrm>
              <a:off x="6402714" y="1302182"/>
              <a:ext cx="50022"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9"/>
                    <a:pt x="29" y="19"/>
                    <a:pt x="29" y="29"/>
                  </a:cubicBezTo>
                  <a:cubicBezTo>
                    <a:pt x="19" y="29"/>
                    <a:pt x="10" y="29"/>
                    <a:pt x="0" y="29"/>
                  </a:cubicBezTo>
                  <a:cubicBezTo>
                    <a:pt x="0" y="19"/>
                    <a:pt x="0" y="9"/>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1290"/>
            <p:cNvSpPr>
              <a:spLocks/>
            </p:cNvSpPr>
            <p:nvPr/>
          </p:nvSpPr>
          <p:spPr bwMode="gray">
            <a:xfrm>
              <a:off x="6237640" y="1057076"/>
              <a:ext cx="50022"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10"/>
                    <a:pt x="29" y="20"/>
                    <a:pt x="29" y="29"/>
                  </a:cubicBezTo>
                  <a:cubicBezTo>
                    <a:pt x="19" y="29"/>
                    <a:pt x="10" y="29"/>
                    <a:pt x="0" y="29"/>
                  </a:cubicBezTo>
                  <a:cubicBezTo>
                    <a:pt x="0" y="20"/>
                    <a:pt x="0" y="1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1291"/>
            <p:cNvSpPr>
              <a:spLocks/>
            </p:cNvSpPr>
            <p:nvPr/>
          </p:nvSpPr>
          <p:spPr bwMode="gray">
            <a:xfrm>
              <a:off x="6322678" y="1057076"/>
              <a:ext cx="45020" cy="50022"/>
            </a:xfrm>
            <a:custGeom>
              <a:avLst/>
              <a:gdLst/>
              <a:ahLst/>
              <a:cxnLst>
                <a:cxn ang="0">
                  <a:pos x="0" y="29"/>
                </a:cxn>
                <a:cxn ang="0">
                  <a:pos x="0" y="0"/>
                </a:cxn>
                <a:cxn ang="0">
                  <a:pos x="29" y="0"/>
                </a:cxn>
                <a:cxn ang="0">
                  <a:pos x="29" y="29"/>
                </a:cxn>
                <a:cxn ang="0">
                  <a:pos x="0" y="29"/>
                </a:cxn>
              </a:cxnLst>
              <a:rect l="0" t="0" r="r" b="b"/>
              <a:pathLst>
                <a:path w="29" h="29">
                  <a:moveTo>
                    <a:pt x="0" y="29"/>
                  </a:moveTo>
                  <a:cubicBezTo>
                    <a:pt x="0" y="20"/>
                    <a:pt x="0" y="10"/>
                    <a:pt x="0" y="0"/>
                  </a:cubicBezTo>
                  <a:cubicBezTo>
                    <a:pt x="9" y="0"/>
                    <a:pt x="19" y="0"/>
                    <a:pt x="29" y="0"/>
                  </a:cubicBezTo>
                  <a:cubicBezTo>
                    <a:pt x="29" y="10"/>
                    <a:pt x="29" y="20"/>
                    <a:pt x="29" y="29"/>
                  </a:cubicBezTo>
                  <a:cubicBezTo>
                    <a:pt x="19" y="29"/>
                    <a:pt x="10" y="29"/>
                    <a:pt x="0"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1292"/>
            <p:cNvSpPr>
              <a:spLocks/>
            </p:cNvSpPr>
            <p:nvPr/>
          </p:nvSpPr>
          <p:spPr bwMode="gray">
            <a:xfrm>
              <a:off x="6237640" y="1142113"/>
              <a:ext cx="50022" cy="45019"/>
            </a:xfrm>
            <a:custGeom>
              <a:avLst/>
              <a:gdLst/>
              <a:ahLst/>
              <a:cxnLst>
                <a:cxn ang="0">
                  <a:pos x="0" y="29"/>
                </a:cxn>
                <a:cxn ang="0">
                  <a:pos x="0" y="0"/>
                </a:cxn>
                <a:cxn ang="0">
                  <a:pos x="29" y="0"/>
                </a:cxn>
                <a:cxn ang="0">
                  <a:pos x="29" y="29"/>
                </a:cxn>
                <a:cxn ang="0">
                  <a:pos x="0" y="29"/>
                </a:cxn>
              </a:cxnLst>
              <a:rect l="0" t="0" r="r" b="b"/>
              <a:pathLst>
                <a:path w="29" h="29">
                  <a:moveTo>
                    <a:pt x="0" y="29"/>
                  </a:moveTo>
                  <a:cubicBezTo>
                    <a:pt x="0" y="19"/>
                    <a:pt x="0" y="10"/>
                    <a:pt x="0" y="0"/>
                  </a:cubicBezTo>
                  <a:cubicBezTo>
                    <a:pt x="9" y="0"/>
                    <a:pt x="19" y="0"/>
                    <a:pt x="29" y="0"/>
                  </a:cubicBezTo>
                  <a:cubicBezTo>
                    <a:pt x="29" y="10"/>
                    <a:pt x="29" y="19"/>
                    <a:pt x="29" y="29"/>
                  </a:cubicBezTo>
                  <a:cubicBezTo>
                    <a:pt x="19" y="29"/>
                    <a:pt x="10" y="29"/>
                    <a:pt x="0"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1293"/>
            <p:cNvSpPr>
              <a:spLocks/>
            </p:cNvSpPr>
            <p:nvPr/>
          </p:nvSpPr>
          <p:spPr bwMode="gray">
            <a:xfrm>
              <a:off x="6322678" y="1142113"/>
              <a:ext cx="45020" cy="45019"/>
            </a:xfrm>
            <a:custGeom>
              <a:avLst/>
              <a:gdLst/>
              <a:ahLst/>
              <a:cxnLst>
                <a:cxn ang="0">
                  <a:pos x="29" y="29"/>
                </a:cxn>
                <a:cxn ang="0">
                  <a:pos x="0" y="29"/>
                </a:cxn>
                <a:cxn ang="0">
                  <a:pos x="0" y="0"/>
                </a:cxn>
                <a:cxn ang="0">
                  <a:pos x="29" y="0"/>
                </a:cxn>
                <a:cxn ang="0">
                  <a:pos x="29" y="29"/>
                </a:cxn>
              </a:cxnLst>
              <a:rect l="0" t="0" r="r" b="b"/>
              <a:pathLst>
                <a:path w="29" h="29">
                  <a:moveTo>
                    <a:pt x="29" y="29"/>
                  </a:moveTo>
                  <a:cubicBezTo>
                    <a:pt x="19" y="29"/>
                    <a:pt x="10" y="29"/>
                    <a:pt x="0" y="29"/>
                  </a:cubicBezTo>
                  <a:cubicBezTo>
                    <a:pt x="0" y="20"/>
                    <a:pt x="0" y="10"/>
                    <a:pt x="0" y="0"/>
                  </a:cubicBezTo>
                  <a:cubicBezTo>
                    <a:pt x="9" y="0"/>
                    <a:pt x="19" y="0"/>
                    <a:pt x="29" y="0"/>
                  </a:cubicBezTo>
                  <a:cubicBezTo>
                    <a:pt x="29" y="10"/>
                    <a:pt x="29" y="19"/>
                    <a:pt x="29"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1294"/>
            <p:cNvSpPr>
              <a:spLocks/>
            </p:cNvSpPr>
            <p:nvPr/>
          </p:nvSpPr>
          <p:spPr bwMode="gray">
            <a:xfrm>
              <a:off x="6237640" y="1222148"/>
              <a:ext cx="50022" cy="50022"/>
            </a:xfrm>
            <a:custGeom>
              <a:avLst/>
              <a:gdLst/>
              <a:ahLst/>
              <a:cxnLst>
                <a:cxn ang="0">
                  <a:pos x="29" y="29"/>
                </a:cxn>
                <a:cxn ang="0">
                  <a:pos x="0" y="29"/>
                </a:cxn>
                <a:cxn ang="0">
                  <a:pos x="0" y="0"/>
                </a:cxn>
                <a:cxn ang="0">
                  <a:pos x="29" y="0"/>
                </a:cxn>
                <a:cxn ang="0">
                  <a:pos x="29" y="29"/>
                </a:cxn>
              </a:cxnLst>
              <a:rect l="0" t="0" r="r" b="b"/>
              <a:pathLst>
                <a:path w="29" h="29">
                  <a:moveTo>
                    <a:pt x="29" y="29"/>
                  </a:moveTo>
                  <a:cubicBezTo>
                    <a:pt x="19" y="29"/>
                    <a:pt x="10" y="29"/>
                    <a:pt x="0" y="29"/>
                  </a:cubicBezTo>
                  <a:cubicBezTo>
                    <a:pt x="0" y="19"/>
                    <a:pt x="0" y="10"/>
                    <a:pt x="0" y="0"/>
                  </a:cubicBezTo>
                  <a:cubicBezTo>
                    <a:pt x="10" y="0"/>
                    <a:pt x="19" y="0"/>
                    <a:pt x="29" y="0"/>
                  </a:cubicBezTo>
                  <a:cubicBezTo>
                    <a:pt x="29" y="10"/>
                    <a:pt x="29" y="19"/>
                    <a:pt x="29"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1295"/>
            <p:cNvSpPr>
              <a:spLocks/>
            </p:cNvSpPr>
            <p:nvPr/>
          </p:nvSpPr>
          <p:spPr bwMode="gray">
            <a:xfrm>
              <a:off x="6322678" y="1222148"/>
              <a:ext cx="45020"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10"/>
                    <a:pt x="29" y="19"/>
                    <a:pt x="29" y="29"/>
                  </a:cubicBezTo>
                  <a:cubicBezTo>
                    <a:pt x="19" y="29"/>
                    <a:pt x="10" y="29"/>
                    <a:pt x="0" y="29"/>
                  </a:cubicBezTo>
                  <a:cubicBezTo>
                    <a:pt x="0" y="19"/>
                    <a:pt x="0" y="1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1296"/>
            <p:cNvSpPr>
              <a:spLocks/>
            </p:cNvSpPr>
            <p:nvPr/>
          </p:nvSpPr>
          <p:spPr bwMode="gray">
            <a:xfrm>
              <a:off x="6237640" y="1302182"/>
              <a:ext cx="50022" cy="50022"/>
            </a:xfrm>
            <a:custGeom>
              <a:avLst/>
              <a:gdLst/>
              <a:ahLst/>
              <a:cxnLst>
                <a:cxn ang="0">
                  <a:pos x="0" y="29"/>
                </a:cxn>
                <a:cxn ang="0">
                  <a:pos x="0" y="0"/>
                </a:cxn>
                <a:cxn ang="0">
                  <a:pos x="29" y="0"/>
                </a:cxn>
                <a:cxn ang="0">
                  <a:pos x="29" y="29"/>
                </a:cxn>
                <a:cxn ang="0">
                  <a:pos x="0" y="29"/>
                </a:cxn>
              </a:cxnLst>
              <a:rect l="0" t="0" r="r" b="b"/>
              <a:pathLst>
                <a:path w="29" h="29">
                  <a:moveTo>
                    <a:pt x="0" y="29"/>
                  </a:moveTo>
                  <a:cubicBezTo>
                    <a:pt x="0" y="19"/>
                    <a:pt x="0" y="9"/>
                    <a:pt x="0" y="0"/>
                  </a:cubicBezTo>
                  <a:cubicBezTo>
                    <a:pt x="9" y="0"/>
                    <a:pt x="19" y="0"/>
                    <a:pt x="29" y="0"/>
                  </a:cubicBezTo>
                  <a:cubicBezTo>
                    <a:pt x="29" y="9"/>
                    <a:pt x="29" y="19"/>
                    <a:pt x="29" y="29"/>
                  </a:cubicBezTo>
                  <a:cubicBezTo>
                    <a:pt x="19" y="29"/>
                    <a:pt x="10" y="29"/>
                    <a:pt x="0"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1297"/>
            <p:cNvSpPr>
              <a:spLocks/>
            </p:cNvSpPr>
            <p:nvPr/>
          </p:nvSpPr>
          <p:spPr bwMode="gray">
            <a:xfrm>
              <a:off x="6322678" y="1302182"/>
              <a:ext cx="45020" cy="50022"/>
            </a:xfrm>
            <a:custGeom>
              <a:avLst/>
              <a:gdLst/>
              <a:ahLst/>
              <a:cxnLst>
                <a:cxn ang="0">
                  <a:pos x="0" y="29"/>
                </a:cxn>
                <a:cxn ang="0">
                  <a:pos x="0" y="0"/>
                </a:cxn>
                <a:cxn ang="0">
                  <a:pos x="29" y="0"/>
                </a:cxn>
                <a:cxn ang="0">
                  <a:pos x="29" y="29"/>
                </a:cxn>
                <a:cxn ang="0">
                  <a:pos x="0" y="29"/>
                </a:cxn>
              </a:cxnLst>
              <a:rect l="0" t="0" r="r" b="b"/>
              <a:pathLst>
                <a:path w="29" h="29">
                  <a:moveTo>
                    <a:pt x="0" y="29"/>
                  </a:moveTo>
                  <a:cubicBezTo>
                    <a:pt x="0" y="19"/>
                    <a:pt x="0" y="9"/>
                    <a:pt x="0" y="0"/>
                  </a:cubicBezTo>
                  <a:cubicBezTo>
                    <a:pt x="10" y="0"/>
                    <a:pt x="19" y="0"/>
                    <a:pt x="29" y="0"/>
                  </a:cubicBezTo>
                  <a:cubicBezTo>
                    <a:pt x="29" y="9"/>
                    <a:pt x="29" y="19"/>
                    <a:pt x="29" y="29"/>
                  </a:cubicBezTo>
                  <a:cubicBezTo>
                    <a:pt x="19" y="29"/>
                    <a:pt x="10" y="29"/>
                    <a:pt x="0"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9" name="Freeform 1008"/>
          <p:cNvSpPr>
            <a:spLocks noEditPoints="1"/>
          </p:cNvSpPr>
          <p:nvPr/>
        </p:nvSpPr>
        <p:spPr bwMode="gray">
          <a:xfrm rot="20689080">
            <a:off x="9834483" y="3705936"/>
            <a:ext cx="400162" cy="760296"/>
          </a:xfrm>
          <a:custGeom>
            <a:avLst/>
            <a:gdLst/>
            <a:ahLst/>
            <a:cxnLst>
              <a:cxn ang="0">
                <a:pos x="211" y="198"/>
              </a:cxn>
              <a:cxn ang="0">
                <a:pos x="211" y="367"/>
              </a:cxn>
              <a:cxn ang="0">
                <a:pos x="182" y="397"/>
              </a:cxn>
              <a:cxn ang="0">
                <a:pos x="29" y="397"/>
              </a:cxn>
              <a:cxn ang="0">
                <a:pos x="0" y="368"/>
              </a:cxn>
              <a:cxn ang="0">
                <a:pos x="0" y="366"/>
              </a:cxn>
              <a:cxn ang="0">
                <a:pos x="0" y="30"/>
              </a:cxn>
              <a:cxn ang="0">
                <a:pos x="26" y="0"/>
              </a:cxn>
              <a:cxn ang="0">
                <a:pos x="30" y="0"/>
              </a:cxn>
              <a:cxn ang="0">
                <a:pos x="182" y="0"/>
              </a:cxn>
              <a:cxn ang="0">
                <a:pos x="211" y="29"/>
              </a:cxn>
              <a:cxn ang="0">
                <a:pos x="211" y="198"/>
              </a:cxn>
              <a:cxn ang="0">
                <a:pos x="15" y="196"/>
              </a:cxn>
              <a:cxn ang="0">
                <a:pos x="15" y="350"/>
              </a:cxn>
              <a:cxn ang="0">
                <a:pos x="21" y="356"/>
              </a:cxn>
              <a:cxn ang="0">
                <a:pos x="191" y="356"/>
              </a:cxn>
              <a:cxn ang="0">
                <a:pos x="196" y="350"/>
              </a:cxn>
              <a:cxn ang="0">
                <a:pos x="196" y="41"/>
              </a:cxn>
              <a:cxn ang="0">
                <a:pos x="191" y="35"/>
              </a:cxn>
              <a:cxn ang="0">
                <a:pos x="21" y="35"/>
              </a:cxn>
              <a:cxn ang="0">
                <a:pos x="18" y="35"/>
              </a:cxn>
              <a:cxn ang="0">
                <a:pos x="15" y="38"/>
              </a:cxn>
              <a:cxn ang="0">
                <a:pos x="15" y="41"/>
              </a:cxn>
              <a:cxn ang="0">
                <a:pos x="15" y="196"/>
              </a:cxn>
              <a:cxn ang="0">
                <a:pos x="106" y="382"/>
              </a:cxn>
              <a:cxn ang="0">
                <a:pos x="120" y="382"/>
              </a:cxn>
              <a:cxn ang="0">
                <a:pos x="126" y="377"/>
              </a:cxn>
              <a:cxn ang="0">
                <a:pos x="126" y="374"/>
              </a:cxn>
              <a:cxn ang="0">
                <a:pos x="120" y="368"/>
              </a:cxn>
              <a:cxn ang="0">
                <a:pos x="92" y="368"/>
              </a:cxn>
              <a:cxn ang="0">
                <a:pos x="86" y="376"/>
              </a:cxn>
              <a:cxn ang="0">
                <a:pos x="92" y="382"/>
              </a:cxn>
              <a:cxn ang="0">
                <a:pos x="106" y="382"/>
              </a:cxn>
              <a:cxn ang="0">
                <a:pos x="106" y="15"/>
              </a:cxn>
              <a:cxn ang="0">
                <a:pos x="88" y="15"/>
              </a:cxn>
              <a:cxn ang="0">
                <a:pos x="85" y="17"/>
              </a:cxn>
              <a:cxn ang="0">
                <a:pos x="88" y="20"/>
              </a:cxn>
              <a:cxn ang="0">
                <a:pos x="123" y="20"/>
              </a:cxn>
              <a:cxn ang="0">
                <a:pos x="127" y="17"/>
              </a:cxn>
              <a:cxn ang="0">
                <a:pos x="123" y="15"/>
              </a:cxn>
              <a:cxn ang="0">
                <a:pos x="106" y="15"/>
              </a:cxn>
            </a:cxnLst>
            <a:rect l="0" t="0" r="r" b="b"/>
            <a:pathLst>
              <a:path w="211" h="397">
                <a:moveTo>
                  <a:pt x="211" y="198"/>
                </a:moveTo>
                <a:cubicBezTo>
                  <a:pt x="211" y="254"/>
                  <a:pt x="211" y="310"/>
                  <a:pt x="211" y="367"/>
                </a:cubicBezTo>
                <a:cubicBezTo>
                  <a:pt x="211" y="383"/>
                  <a:pt x="198" y="397"/>
                  <a:pt x="182" y="397"/>
                </a:cubicBezTo>
                <a:cubicBezTo>
                  <a:pt x="131" y="397"/>
                  <a:pt x="80" y="397"/>
                  <a:pt x="29" y="397"/>
                </a:cubicBezTo>
                <a:cubicBezTo>
                  <a:pt x="14" y="397"/>
                  <a:pt x="1" y="383"/>
                  <a:pt x="0" y="368"/>
                </a:cubicBezTo>
                <a:cubicBezTo>
                  <a:pt x="0" y="367"/>
                  <a:pt x="0" y="367"/>
                  <a:pt x="0" y="366"/>
                </a:cubicBezTo>
                <a:cubicBezTo>
                  <a:pt x="0" y="254"/>
                  <a:pt x="0" y="142"/>
                  <a:pt x="0" y="30"/>
                </a:cubicBezTo>
                <a:cubicBezTo>
                  <a:pt x="0" y="14"/>
                  <a:pt x="11" y="2"/>
                  <a:pt x="26" y="0"/>
                </a:cubicBezTo>
                <a:cubicBezTo>
                  <a:pt x="27" y="0"/>
                  <a:pt x="29" y="0"/>
                  <a:pt x="30" y="0"/>
                </a:cubicBezTo>
                <a:cubicBezTo>
                  <a:pt x="80" y="0"/>
                  <a:pt x="131" y="0"/>
                  <a:pt x="182" y="0"/>
                </a:cubicBezTo>
                <a:cubicBezTo>
                  <a:pt x="198" y="0"/>
                  <a:pt x="211" y="13"/>
                  <a:pt x="211" y="29"/>
                </a:cubicBezTo>
                <a:cubicBezTo>
                  <a:pt x="211" y="85"/>
                  <a:pt x="211" y="142"/>
                  <a:pt x="211" y="198"/>
                </a:cubicBezTo>
                <a:close/>
                <a:moveTo>
                  <a:pt x="15" y="196"/>
                </a:moveTo>
                <a:cubicBezTo>
                  <a:pt x="15" y="247"/>
                  <a:pt x="15" y="299"/>
                  <a:pt x="15" y="350"/>
                </a:cubicBezTo>
                <a:cubicBezTo>
                  <a:pt x="15" y="355"/>
                  <a:pt x="16" y="356"/>
                  <a:pt x="21" y="356"/>
                </a:cubicBezTo>
                <a:cubicBezTo>
                  <a:pt x="77" y="356"/>
                  <a:pt x="134" y="356"/>
                  <a:pt x="191" y="356"/>
                </a:cubicBezTo>
                <a:cubicBezTo>
                  <a:pt x="196" y="356"/>
                  <a:pt x="196" y="355"/>
                  <a:pt x="196" y="350"/>
                </a:cubicBezTo>
                <a:cubicBezTo>
                  <a:pt x="196" y="247"/>
                  <a:pt x="196" y="144"/>
                  <a:pt x="196" y="41"/>
                </a:cubicBezTo>
                <a:cubicBezTo>
                  <a:pt x="196" y="36"/>
                  <a:pt x="196" y="35"/>
                  <a:pt x="191" y="35"/>
                </a:cubicBezTo>
                <a:cubicBezTo>
                  <a:pt x="134" y="35"/>
                  <a:pt x="77" y="35"/>
                  <a:pt x="21" y="35"/>
                </a:cubicBezTo>
                <a:cubicBezTo>
                  <a:pt x="20" y="35"/>
                  <a:pt x="19" y="35"/>
                  <a:pt x="18" y="35"/>
                </a:cubicBezTo>
                <a:cubicBezTo>
                  <a:pt x="16" y="35"/>
                  <a:pt x="15" y="36"/>
                  <a:pt x="15" y="38"/>
                </a:cubicBezTo>
                <a:cubicBezTo>
                  <a:pt x="15" y="39"/>
                  <a:pt x="15" y="40"/>
                  <a:pt x="15" y="41"/>
                </a:cubicBezTo>
                <a:cubicBezTo>
                  <a:pt x="15" y="92"/>
                  <a:pt x="15" y="144"/>
                  <a:pt x="15" y="196"/>
                </a:cubicBezTo>
                <a:close/>
                <a:moveTo>
                  <a:pt x="106" y="382"/>
                </a:moveTo>
                <a:cubicBezTo>
                  <a:pt x="110" y="382"/>
                  <a:pt x="115" y="383"/>
                  <a:pt x="120" y="382"/>
                </a:cubicBezTo>
                <a:cubicBezTo>
                  <a:pt x="123" y="382"/>
                  <a:pt x="125" y="380"/>
                  <a:pt x="126" y="377"/>
                </a:cubicBezTo>
                <a:cubicBezTo>
                  <a:pt x="126" y="376"/>
                  <a:pt x="126" y="375"/>
                  <a:pt x="126" y="374"/>
                </a:cubicBezTo>
                <a:cubicBezTo>
                  <a:pt x="126" y="370"/>
                  <a:pt x="123" y="368"/>
                  <a:pt x="120" y="368"/>
                </a:cubicBezTo>
                <a:cubicBezTo>
                  <a:pt x="111" y="368"/>
                  <a:pt x="101" y="368"/>
                  <a:pt x="92" y="368"/>
                </a:cubicBezTo>
                <a:cubicBezTo>
                  <a:pt x="87" y="368"/>
                  <a:pt x="85" y="371"/>
                  <a:pt x="86" y="376"/>
                </a:cubicBezTo>
                <a:cubicBezTo>
                  <a:pt x="86" y="380"/>
                  <a:pt x="88" y="382"/>
                  <a:pt x="92" y="382"/>
                </a:cubicBezTo>
                <a:cubicBezTo>
                  <a:pt x="97" y="382"/>
                  <a:pt x="101" y="382"/>
                  <a:pt x="106" y="382"/>
                </a:cubicBezTo>
                <a:close/>
                <a:moveTo>
                  <a:pt x="106" y="15"/>
                </a:moveTo>
                <a:cubicBezTo>
                  <a:pt x="100" y="15"/>
                  <a:pt x="94" y="15"/>
                  <a:pt x="88" y="15"/>
                </a:cubicBezTo>
                <a:cubicBezTo>
                  <a:pt x="86" y="15"/>
                  <a:pt x="85" y="15"/>
                  <a:pt x="85" y="17"/>
                </a:cubicBezTo>
                <a:cubicBezTo>
                  <a:pt x="85" y="19"/>
                  <a:pt x="86" y="20"/>
                  <a:pt x="88" y="20"/>
                </a:cubicBezTo>
                <a:cubicBezTo>
                  <a:pt x="100" y="20"/>
                  <a:pt x="112" y="20"/>
                  <a:pt x="123" y="20"/>
                </a:cubicBezTo>
                <a:cubicBezTo>
                  <a:pt x="125" y="20"/>
                  <a:pt x="127" y="19"/>
                  <a:pt x="127" y="17"/>
                </a:cubicBezTo>
                <a:cubicBezTo>
                  <a:pt x="127" y="15"/>
                  <a:pt x="125" y="15"/>
                  <a:pt x="123" y="15"/>
                </a:cubicBezTo>
                <a:cubicBezTo>
                  <a:pt x="117" y="15"/>
                  <a:pt x="112" y="15"/>
                  <a:pt x="106" y="15"/>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8" name="Group 67"/>
          <p:cNvGrpSpPr/>
          <p:nvPr/>
        </p:nvGrpSpPr>
        <p:grpSpPr bwMode="gray">
          <a:xfrm>
            <a:off x="3733451" y="2781938"/>
            <a:ext cx="653949" cy="644985"/>
            <a:chOff x="7586744" y="2687928"/>
            <a:chExt cx="833666" cy="822238"/>
          </a:xfrm>
          <a:solidFill>
            <a:srgbClr val="8DA6B1"/>
          </a:solidFill>
        </p:grpSpPr>
        <p:sp>
          <p:nvSpPr>
            <p:cNvPr id="69" name="Freeform 1097"/>
            <p:cNvSpPr>
              <a:spLocks/>
            </p:cNvSpPr>
            <p:nvPr/>
          </p:nvSpPr>
          <p:spPr bwMode="gray">
            <a:xfrm>
              <a:off x="7740915" y="3213248"/>
              <a:ext cx="491064" cy="296918"/>
            </a:xfrm>
            <a:custGeom>
              <a:avLst/>
              <a:gdLst/>
              <a:ahLst/>
              <a:cxnLst>
                <a:cxn ang="0">
                  <a:pos x="0" y="155"/>
                </a:cxn>
                <a:cxn ang="0">
                  <a:pos x="3" y="128"/>
                </a:cxn>
                <a:cxn ang="0">
                  <a:pos x="8" y="82"/>
                </a:cxn>
                <a:cxn ang="0">
                  <a:pos x="13" y="39"/>
                </a:cxn>
                <a:cxn ang="0">
                  <a:pos x="24" y="26"/>
                </a:cxn>
                <a:cxn ang="0">
                  <a:pos x="88" y="1"/>
                </a:cxn>
                <a:cxn ang="0">
                  <a:pos x="90" y="0"/>
                </a:cxn>
                <a:cxn ang="0">
                  <a:pos x="110" y="134"/>
                </a:cxn>
                <a:cxn ang="0">
                  <a:pos x="110" y="134"/>
                </a:cxn>
                <a:cxn ang="0">
                  <a:pos x="112" y="117"/>
                </a:cxn>
                <a:cxn ang="0">
                  <a:pos x="117" y="59"/>
                </a:cxn>
                <a:cxn ang="0">
                  <a:pos x="119" y="40"/>
                </a:cxn>
                <a:cxn ang="0">
                  <a:pos x="118" y="36"/>
                </a:cxn>
                <a:cxn ang="0">
                  <a:pos x="110" y="14"/>
                </a:cxn>
                <a:cxn ang="0">
                  <a:pos x="147" y="14"/>
                </a:cxn>
                <a:cxn ang="0">
                  <a:pos x="141" y="32"/>
                </a:cxn>
                <a:cxn ang="0">
                  <a:pos x="139" y="47"/>
                </a:cxn>
                <a:cxn ang="0">
                  <a:pos x="143" y="99"/>
                </a:cxn>
                <a:cxn ang="0">
                  <a:pos x="146" y="134"/>
                </a:cxn>
                <a:cxn ang="0">
                  <a:pos x="166" y="0"/>
                </a:cxn>
                <a:cxn ang="0">
                  <a:pos x="178" y="4"/>
                </a:cxn>
                <a:cxn ang="0">
                  <a:pos x="232" y="25"/>
                </a:cxn>
                <a:cxn ang="0">
                  <a:pos x="245" y="42"/>
                </a:cxn>
                <a:cxn ang="0">
                  <a:pos x="248" y="78"/>
                </a:cxn>
                <a:cxn ang="0">
                  <a:pos x="254" y="124"/>
                </a:cxn>
                <a:cxn ang="0">
                  <a:pos x="257" y="152"/>
                </a:cxn>
                <a:cxn ang="0">
                  <a:pos x="257" y="155"/>
                </a:cxn>
                <a:cxn ang="0">
                  <a:pos x="0" y="155"/>
                </a:cxn>
              </a:cxnLst>
              <a:rect l="0" t="0" r="r" b="b"/>
              <a:pathLst>
                <a:path w="257" h="155">
                  <a:moveTo>
                    <a:pt x="0" y="155"/>
                  </a:moveTo>
                  <a:cubicBezTo>
                    <a:pt x="1" y="146"/>
                    <a:pt x="2" y="137"/>
                    <a:pt x="3" y="128"/>
                  </a:cubicBezTo>
                  <a:cubicBezTo>
                    <a:pt x="5" y="113"/>
                    <a:pt x="7" y="97"/>
                    <a:pt x="8" y="82"/>
                  </a:cubicBezTo>
                  <a:cubicBezTo>
                    <a:pt x="10" y="67"/>
                    <a:pt x="11" y="53"/>
                    <a:pt x="13" y="39"/>
                  </a:cubicBezTo>
                  <a:cubicBezTo>
                    <a:pt x="14" y="33"/>
                    <a:pt x="18" y="28"/>
                    <a:pt x="24" y="26"/>
                  </a:cubicBezTo>
                  <a:cubicBezTo>
                    <a:pt x="45" y="17"/>
                    <a:pt x="67" y="9"/>
                    <a:pt x="88" y="1"/>
                  </a:cubicBezTo>
                  <a:cubicBezTo>
                    <a:pt x="89" y="1"/>
                    <a:pt x="89" y="0"/>
                    <a:pt x="90" y="0"/>
                  </a:cubicBezTo>
                  <a:cubicBezTo>
                    <a:pt x="97" y="45"/>
                    <a:pt x="103" y="90"/>
                    <a:pt x="110" y="134"/>
                  </a:cubicBezTo>
                  <a:cubicBezTo>
                    <a:pt x="110" y="134"/>
                    <a:pt x="110" y="134"/>
                    <a:pt x="110" y="134"/>
                  </a:cubicBezTo>
                  <a:cubicBezTo>
                    <a:pt x="111" y="129"/>
                    <a:pt x="111" y="123"/>
                    <a:pt x="112" y="117"/>
                  </a:cubicBezTo>
                  <a:cubicBezTo>
                    <a:pt x="114" y="98"/>
                    <a:pt x="116" y="78"/>
                    <a:pt x="117" y="59"/>
                  </a:cubicBezTo>
                  <a:cubicBezTo>
                    <a:pt x="118" y="53"/>
                    <a:pt x="119" y="46"/>
                    <a:pt x="119" y="40"/>
                  </a:cubicBezTo>
                  <a:cubicBezTo>
                    <a:pt x="119" y="39"/>
                    <a:pt x="119" y="37"/>
                    <a:pt x="118" y="36"/>
                  </a:cubicBezTo>
                  <a:cubicBezTo>
                    <a:pt x="116" y="29"/>
                    <a:pt x="113" y="22"/>
                    <a:pt x="110" y="14"/>
                  </a:cubicBezTo>
                  <a:cubicBezTo>
                    <a:pt x="122" y="14"/>
                    <a:pt x="135" y="14"/>
                    <a:pt x="147" y="14"/>
                  </a:cubicBezTo>
                  <a:cubicBezTo>
                    <a:pt x="145" y="20"/>
                    <a:pt x="143" y="26"/>
                    <a:pt x="141" y="32"/>
                  </a:cubicBezTo>
                  <a:cubicBezTo>
                    <a:pt x="138" y="37"/>
                    <a:pt x="138" y="41"/>
                    <a:pt x="139" y="47"/>
                  </a:cubicBezTo>
                  <a:cubicBezTo>
                    <a:pt x="140" y="64"/>
                    <a:pt x="142" y="81"/>
                    <a:pt x="143" y="99"/>
                  </a:cubicBezTo>
                  <a:cubicBezTo>
                    <a:pt x="144" y="111"/>
                    <a:pt x="145" y="122"/>
                    <a:pt x="146" y="134"/>
                  </a:cubicBezTo>
                  <a:cubicBezTo>
                    <a:pt x="153" y="89"/>
                    <a:pt x="160" y="45"/>
                    <a:pt x="166" y="0"/>
                  </a:cubicBezTo>
                  <a:cubicBezTo>
                    <a:pt x="170" y="1"/>
                    <a:pt x="174" y="3"/>
                    <a:pt x="178" y="4"/>
                  </a:cubicBezTo>
                  <a:cubicBezTo>
                    <a:pt x="196" y="11"/>
                    <a:pt x="214" y="18"/>
                    <a:pt x="232" y="25"/>
                  </a:cubicBezTo>
                  <a:cubicBezTo>
                    <a:pt x="240" y="28"/>
                    <a:pt x="244" y="34"/>
                    <a:pt x="245" y="42"/>
                  </a:cubicBezTo>
                  <a:cubicBezTo>
                    <a:pt x="246" y="54"/>
                    <a:pt x="247" y="66"/>
                    <a:pt x="248" y="78"/>
                  </a:cubicBezTo>
                  <a:cubicBezTo>
                    <a:pt x="250" y="93"/>
                    <a:pt x="252" y="109"/>
                    <a:pt x="254" y="124"/>
                  </a:cubicBezTo>
                  <a:cubicBezTo>
                    <a:pt x="255" y="133"/>
                    <a:pt x="256" y="142"/>
                    <a:pt x="257" y="152"/>
                  </a:cubicBezTo>
                  <a:cubicBezTo>
                    <a:pt x="257" y="153"/>
                    <a:pt x="257" y="154"/>
                    <a:pt x="257" y="155"/>
                  </a:cubicBezTo>
                  <a:cubicBezTo>
                    <a:pt x="171" y="155"/>
                    <a:pt x="86" y="155"/>
                    <a:pt x="0" y="1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1098"/>
            <p:cNvSpPr>
              <a:spLocks/>
            </p:cNvSpPr>
            <p:nvPr/>
          </p:nvSpPr>
          <p:spPr bwMode="gray">
            <a:xfrm>
              <a:off x="7683816" y="2687928"/>
              <a:ext cx="308342" cy="211270"/>
            </a:xfrm>
            <a:custGeom>
              <a:avLst/>
              <a:gdLst/>
              <a:ahLst/>
              <a:cxnLst>
                <a:cxn ang="0">
                  <a:pos x="112" y="111"/>
                </a:cxn>
                <a:cxn ang="0">
                  <a:pos x="95" y="111"/>
                </a:cxn>
                <a:cxn ang="0">
                  <a:pos x="95" y="46"/>
                </a:cxn>
                <a:cxn ang="0">
                  <a:pos x="87" y="46"/>
                </a:cxn>
                <a:cxn ang="0">
                  <a:pos x="70" y="46"/>
                </a:cxn>
                <a:cxn ang="0">
                  <a:pos x="67" y="49"/>
                </a:cxn>
                <a:cxn ang="0">
                  <a:pos x="67" y="76"/>
                </a:cxn>
                <a:cxn ang="0">
                  <a:pos x="67" y="107"/>
                </a:cxn>
                <a:cxn ang="0">
                  <a:pos x="67" y="111"/>
                </a:cxn>
                <a:cxn ang="0">
                  <a:pos x="50" y="111"/>
                </a:cxn>
                <a:cxn ang="0">
                  <a:pos x="50" y="66"/>
                </a:cxn>
                <a:cxn ang="0">
                  <a:pos x="48" y="65"/>
                </a:cxn>
                <a:cxn ang="0">
                  <a:pos x="25" y="65"/>
                </a:cxn>
                <a:cxn ang="0">
                  <a:pos x="23" y="68"/>
                </a:cxn>
                <a:cxn ang="0">
                  <a:pos x="23" y="107"/>
                </a:cxn>
                <a:cxn ang="0">
                  <a:pos x="23" y="111"/>
                </a:cxn>
                <a:cxn ang="0">
                  <a:pos x="0" y="111"/>
                </a:cxn>
                <a:cxn ang="0">
                  <a:pos x="0" y="0"/>
                </a:cxn>
                <a:cxn ang="0">
                  <a:pos x="3" y="0"/>
                </a:cxn>
                <a:cxn ang="0">
                  <a:pos x="145" y="0"/>
                </a:cxn>
                <a:cxn ang="0">
                  <a:pos x="162" y="16"/>
                </a:cxn>
                <a:cxn ang="0">
                  <a:pos x="161" y="107"/>
                </a:cxn>
                <a:cxn ang="0">
                  <a:pos x="161" y="111"/>
                </a:cxn>
                <a:cxn ang="0">
                  <a:pos x="139" y="111"/>
                </a:cxn>
                <a:cxn ang="0">
                  <a:pos x="139" y="27"/>
                </a:cxn>
                <a:cxn ang="0">
                  <a:pos x="128" y="27"/>
                </a:cxn>
                <a:cxn ang="0">
                  <a:pos x="115" y="27"/>
                </a:cxn>
                <a:cxn ang="0">
                  <a:pos x="112" y="30"/>
                </a:cxn>
                <a:cxn ang="0">
                  <a:pos x="112" y="94"/>
                </a:cxn>
                <a:cxn ang="0">
                  <a:pos x="112" y="111"/>
                </a:cxn>
              </a:cxnLst>
              <a:rect l="0" t="0" r="r" b="b"/>
              <a:pathLst>
                <a:path w="162" h="111">
                  <a:moveTo>
                    <a:pt x="112" y="111"/>
                  </a:moveTo>
                  <a:cubicBezTo>
                    <a:pt x="106" y="111"/>
                    <a:pt x="100" y="111"/>
                    <a:pt x="95" y="111"/>
                  </a:cubicBezTo>
                  <a:cubicBezTo>
                    <a:pt x="95" y="89"/>
                    <a:pt x="95" y="68"/>
                    <a:pt x="95" y="46"/>
                  </a:cubicBezTo>
                  <a:cubicBezTo>
                    <a:pt x="92" y="46"/>
                    <a:pt x="90" y="46"/>
                    <a:pt x="87" y="46"/>
                  </a:cubicBezTo>
                  <a:cubicBezTo>
                    <a:pt x="81" y="46"/>
                    <a:pt x="76" y="46"/>
                    <a:pt x="70" y="46"/>
                  </a:cubicBezTo>
                  <a:cubicBezTo>
                    <a:pt x="68" y="46"/>
                    <a:pt x="67" y="47"/>
                    <a:pt x="67" y="49"/>
                  </a:cubicBezTo>
                  <a:cubicBezTo>
                    <a:pt x="67" y="58"/>
                    <a:pt x="67" y="67"/>
                    <a:pt x="67" y="76"/>
                  </a:cubicBezTo>
                  <a:cubicBezTo>
                    <a:pt x="67" y="87"/>
                    <a:pt x="67" y="97"/>
                    <a:pt x="67" y="107"/>
                  </a:cubicBezTo>
                  <a:cubicBezTo>
                    <a:pt x="67" y="108"/>
                    <a:pt x="67" y="109"/>
                    <a:pt x="67" y="111"/>
                  </a:cubicBezTo>
                  <a:cubicBezTo>
                    <a:pt x="61" y="111"/>
                    <a:pt x="56" y="111"/>
                    <a:pt x="50" y="111"/>
                  </a:cubicBezTo>
                  <a:cubicBezTo>
                    <a:pt x="50" y="96"/>
                    <a:pt x="50" y="81"/>
                    <a:pt x="50" y="66"/>
                  </a:cubicBezTo>
                  <a:cubicBezTo>
                    <a:pt x="49" y="65"/>
                    <a:pt x="48" y="65"/>
                    <a:pt x="48" y="65"/>
                  </a:cubicBezTo>
                  <a:cubicBezTo>
                    <a:pt x="40" y="65"/>
                    <a:pt x="33" y="65"/>
                    <a:pt x="25" y="65"/>
                  </a:cubicBezTo>
                  <a:cubicBezTo>
                    <a:pt x="23" y="65"/>
                    <a:pt x="23" y="66"/>
                    <a:pt x="23" y="68"/>
                  </a:cubicBezTo>
                  <a:cubicBezTo>
                    <a:pt x="23" y="81"/>
                    <a:pt x="23" y="94"/>
                    <a:pt x="23" y="107"/>
                  </a:cubicBezTo>
                  <a:cubicBezTo>
                    <a:pt x="23" y="108"/>
                    <a:pt x="23" y="109"/>
                    <a:pt x="23" y="111"/>
                  </a:cubicBezTo>
                  <a:cubicBezTo>
                    <a:pt x="15" y="111"/>
                    <a:pt x="8" y="111"/>
                    <a:pt x="0" y="111"/>
                  </a:cubicBezTo>
                  <a:cubicBezTo>
                    <a:pt x="0" y="74"/>
                    <a:pt x="0" y="37"/>
                    <a:pt x="0" y="0"/>
                  </a:cubicBezTo>
                  <a:cubicBezTo>
                    <a:pt x="1" y="0"/>
                    <a:pt x="2" y="0"/>
                    <a:pt x="3" y="0"/>
                  </a:cubicBezTo>
                  <a:cubicBezTo>
                    <a:pt x="51" y="0"/>
                    <a:pt x="98" y="0"/>
                    <a:pt x="145" y="0"/>
                  </a:cubicBezTo>
                  <a:cubicBezTo>
                    <a:pt x="155" y="0"/>
                    <a:pt x="162" y="7"/>
                    <a:pt x="162" y="16"/>
                  </a:cubicBezTo>
                  <a:cubicBezTo>
                    <a:pt x="161" y="47"/>
                    <a:pt x="161" y="77"/>
                    <a:pt x="161" y="107"/>
                  </a:cubicBezTo>
                  <a:cubicBezTo>
                    <a:pt x="161" y="108"/>
                    <a:pt x="161" y="109"/>
                    <a:pt x="161" y="111"/>
                  </a:cubicBezTo>
                  <a:cubicBezTo>
                    <a:pt x="154" y="111"/>
                    <a:pt x="147" y="111"/>
                    <a:pt x="139" y="111"/>
                  </a:cubicBezTo>
                  <a:cubicBezTo>
                    <a:pt x="139" y="83"/>
                    <a:pt x="139" y="55"/>
                    <a:pt x="139" y="27"/>
                  </a:cubicBezTo>
                  <a:cubicBezTo>
                    <a:pt x="135" y="27"/>
                    <a:pt x="131" y="27"/>
                    <a:pt x="128" y="27"/>
                  </a:cubicBezTo>
                  <a:cubicBezTo>
                    <a:pt x="123" y="27"/>
                    <a:pt x="119" y="27"/>
                    <a:pt x="115" y="27"/>
                  </a:cubicBezTo>
                  <a:cubicBezTo>
                    <a:pt x="112" y="27"/>
                    <a:pt x="112" y="28"/>
                    <a:pt x="112" y="30"/>
                  </a:cubicBezTo>
                  <a:cubicBezTo>
                    <a:pt x="112" y="52"/>
                    <a:pt x="112" y="73"/>
                    <a:pt x="112" y="94"/>
                  </a:cubicBezTo>
                  <a:cubicBezTo>
                    <a:pt x="112" y="100"/>
                    <a:pt x="112" y="105"/>
                    <a:pt x="112" y="1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1099"/>
            <p:cNvSpPr>
              <a:spLocks/>
            </p:cNvSpPr>
            <p:nvPr/>
          </p:nvSpPr>
          <p:spPr bwMode="gray">
            <a:xfrm>
              <a:off x="7900798" y="2944878"/>
              <a:ext cx="177010" cy="274078"/>
            </a:xfrm>
            <a:custGeom>
              <a:avLst/>
              <a:gdLst/>
              <a:ahLst/>
              <a:cxnLst>
                <a:cxn ang="0">
                  <a:pos x="50" y="0"/>
                </a:cxn>
                <a:cxn ang="0">
                  <a:pos x="50" y="5"/>
                </a:cxn>
                <a:cxn ang="0">
                  <a:pos x="54" y="9"/>
                </a:cxn>
                <a:cxn ang="0">
                  <a:pos x="87" y="28"/>
                </a:cxn>
                <a:cxn ang="0">
                  <a:pos x="92" y="47"/>
                </a:cxn>
                <a:cxn ang="0">
                  <a:pos x="92" y="80"/>
                </a:cxn>
                <a:cxn ang="0">
                  <a:pos x="91" y="83"/>
                </a:cxn>
                <a:cxn ang="0">
                  <a:pos x="83" y="90"/>
                </a:cxn>
                <a:cxn ang="0">
                  <a:pos x="82" y="100"/>
                </a:cxn>
                <a:cxn ang="0">
                  <a:pos x="69" y="126"/>
                </a:cxn>
                <a:cxn ang="0">
                  <a:pos x="15" y="112"/>
                </a:cxn>
                <a:cxn ang="0">
                  <a:pos x="11" y="93"/>
                </a:cxn>
                <a:cxn ang="0">
                  <a:pos x="10" y="89"/>
                </a:cxn>
                <a:cxn ang="0">
                  <a:pos x="1" y="81"/>
                </a:cxn>
                <a:cxn ang="0">
                  <a:pos x="1" y="70"/>
                </a:cxn>
                <a:cxn ang="0">
                  <a:pos x="1" y="41"/>
                </a:cxn>
                <a:cxn ang="0">
                  <a:pos x="35" y="2"/>
                </a:cxn>
                <a:cxn ang="0">
                  <a:pos x="50" y="0"/>
                </a:cxn>
              </a:cxnLst>
              <a:rect l="0" t="0" r="r" b="b"/>
              <a:pathLst>
                <a:path w="92" h="142">
                  <a:moveTo>
                    <a:pt x="50" y="0"/>
                  </a:moveTo>
                  <a:cubicBezTo>
                    <a:pt x="50" y="2"/>
                    <a:pt x="50" y="4"/>
                    <a:pt x="50" y="5"/>
                  </a:cubicBezTo>
                  <a:cubicBezTo>
                    <a:pt x="50" y="8"/>
                    <a:pt x="51" y="9"/>
                    <a:pt x="54" y="9"/>
                  </a:cubicBezTo>
                  <a:cubicBezTo>
                    <a:pt x="68" y="10"/>
                    <a:pt x="79" y="16"/>
                    <a:pt x="87" y="28"/>
                  </a:cubicBezTo>
                  <a:cubicBezTo>
                    <a:pt x="91" y="34"/>
                    <a:pt x="92" y="40"/>
                    <a:pt x="92" y="47"/>
                  </a:cubicBezTo>
                  <a:cubicBezTo>
                    <a:pt x="92" y="58"/>
                    <a:pt x="92" y="69"/>
                    <a:pt x="92" y="80"/>
                  </a:cubicBezTo>
                  <a:cubicBezTo>
                    <a:pt x="92" y="81"/>
                    <a:pt x="92" y="82"/>
                    <a:pt x="91" y="83"/>
                  </a:cubicBezTo>
                  <a:cubicBezTo>
                    <a:pt x="88" y="86"/>
                    <a:pt x="85" y="87"/>
                    <a:pt x="83" y="90"/>
                  </a:cubicBezTo>
                  <a:cubicBezTo>
                    <a:pt x="82" y="93"/>
                    <a:pt x="83" y="96"/>
                    <a:pt x="82" y="100"/>
                  </a:cubicBezTo>
                  <a:cubicBezTo>
                    <a:pt x="80" y="110"/>
                    <a:pt x="77" y="119"/>
                    <a:pt x="69" y="126"/>
                  </a:cubicBezTo>
                  <a:cubicBezTo>
                    <a:pt x="51" y="142"/>
                    <a:pt x="24" y="135"/>
                    <a:pt x="15" y="112"/>
                  </a:cubicBezTo>
                  <a:cubicBezTo>
                    <a:pt x="12" y="106"/>
                    <a:pt x="11" y="100"/>
                    <a:pt x="11" y="93"/>
                  </a:cubicBezTo>
                  <a:cubicBezTo>
                    <a:pt x="11" y="92"/>
                    <a:pt x="11" y="90"/>
                    <a:pt x="10" y="89"/>
                  </a:cubicBezTo>
                  <a:cubicBezTo>
                    <a:pt x="7" y="86"/>
                    <a:pt x="3" y="84"/>
                    <a:pt x="1" y="81"/>
                  </a:cubicBezTo>
                  <a:cubicBezTo>
                    <a:pt x="0" y="78"/>
                    <a:pt x="1" y="73"/>
                    <a:pt x="1" y="70"/>
                  </a:cubicBezTo>
                  <a:cubicBezTo>
                    <a:pt x="1" y="60"/>
                    <a:pt x="1" y="51"/>
                    <a:pt x="1" y="41"/>
                  </a:cubicBezTo>
                  <a:cubicBezTo>
                    <a:pt x="2" y="23"/>
                    <a:pt x="14" y="7"/>
                    <a:pt x="35" y="2"/>
                  </a:cubicBezTo>
                  <a:cubicBezTo>
                    <a:pt x="40" y="1"/>
                    <a:pt x="45" y="1"/>
                    <a:pt x="5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1100"/>
            <p:cNvSpPr>
              <a:spLocks noEditPoints="1"/>
            </p:cNvSpPr>
            <p:nvPr/>
          </p:nvSpPr>
          <p:spPr bwMode="gray">
            <a:xfrm>
              <a:off x="7586744" y="3053365"/>
              <a:ext cx="205562" cy="159878"/>
            </a:xfrm>
            <a:custGeom>
              <a:avLst/>
              <a:gdLst/>
              <a:ahLst/>
              <a:cxnLst>
                <a:cxn ang="0">
                  <a:pos x="54" y="0"/>
                </a:cxn>
                <a:cxn ang="0">
                  <a:pos x="105" y="46"/>
                </a:cxn>
                <a:cxn ang="0">
                  <a:pos x="94" y="82"/>
                </a:cxn>
                <a:cxn ang="0">
                  <a:pos x="90" y="83"/>
                </a:cxn>
                <a:cxn ang="0">
                  <a:pos x="57" y="73"/>
                </a:cxn>
                <a:cxn ang="0">
                  <a:pos x="52" y="73"/>
                </a:cxn>
                <a:cxn ang="0">
                  <a:pos x="19" y="83"/>
                </a:cxn>
                <a:cxn ang="0">
                  <a:pos x="15" y="82"/>
                </a:cxn>
                <a:cxn ang="0">
                  <a:pos x="7" y="33"/>
                </a:cxn>
                <a:cxn ang="0">
                  <a:pos x="46" y="0"/>
                </a:cxn>
                <a:cxn ang="0">
                  <a:pos x="49" y="0"/>
                </a:cxn>
                <a:cxn ang="0">
                  <a:pos x="54" y="0"/>
                </a:cxn>
                <a:cxn ang="0">
                  <a:pos x="22" y="58"/>
                </a:cxn>
                <a:cxn ang="0">
                  <a:pos x="52" y="16"/>
                </a:cxn>
                <a:cxn ang="0">
                  <a:pos x="77" y="25"/>
                </a:cxn>
                <a:cxn ang="0">
                  <a:pos x="86" y="59"/>
                </a:cxn>
                <a:cxn ang="0">
                  <a:pos x="92" y="61"/>
                </a:cxn>
                <a:cxn ang="0">
                  <a:pos x="79" y="18"/>
                </a:cxn>
                <a:cxn ang="0">
                  <a:pos x="30" y="18"/>
                </a:cxn>
                <a:cxn ang="0">
                  <a:pos x="17" y="60"/>
                </a:cxn>
                <a:cxn ang="0">
                  <a:pos x="22" y="58"/>
                </a:cxn>
                <a:cxn ang="0">
                  <a:pos x="81" y="43"/>
                </a:cxn>
                <a:cxn ang="0">
                  <a:pos x="78" y="40"/>
                </a:cxn>
                <a:cxn ang="0">
                  <a:pos x="64" y="42"/>
                </a:cxn>
                <a:cxn ang="0">
                  <a:pos x="59" y="41"/>
                </a:cxn>
                <a:cxn ang="0">
                  <a:pos x="46" y="45"/>
                </a:cxn>
                <a:cxn ang="0">
                  <a:pos x="50" y="57"/>
                </a:cxn>
                <a:cxn ang="0">
                  <a:pos x="62" y="54"/>
                </a:cxn>
                <a:cxn ang="0">
                  <a:pos x="65" y="51"/>
                </a:cxn>
                <a:cxn ang="0">
                  <a:pos x="81" y="43"/>
                </a:cxn>
              </a:cxnLst>
              <a:rect l="0" t="0" r="r" b="b"/>
              <a:pathLst>
                <a:path w="106" h="84">
                  <a:moveTo>
                    <a:pt x="54" y="0"/>
                  </a:moveTo>
                  <a:cubicBezTo>
                    <a:pt x="81" y="0"/>
                    <a:pt x="103" y="20"/>
                    <a:pt x="105" y="46"/>
                  </a:cubicBezTo>
                  <a:cubicBezTo>
                    <a:pt x="106" y="59"/>
                    <a:pt x="103" y="71"/>
                    <a:pt x="94" y="82"/>
                  </a:cubicBezTo>
                  <a:cubicBezTo>
                    <a:pt x="93" y="84"/>
                    <a:pt x="92" y="84"/>
                    <a:pt x="90" y="83"/>
                  </a:cubicBezTo>
                  <a:cubicBezTo>
                    <a:pt x="79" y="80"/>
                    <a:pt x="68" y="77"/>
                    <a:pt x="57" y="73"/>
                  </a:cubicBezTo>
                  <a:cubicBezTo>
                    <a:pt x="56" y="73"/>
                    <a:pt x="54" y="73"/>
                    <a:pt x="52" y="73"/>
                  </a:cubicBezTo>
                  <a:cubicBezTo>
                    <a:pt x="41" y="77"/>
                    <a:pt x="30" y="80"/>
                    <a:pt x="19" y="83"/>
                  </a:cubicBezTo>
                  <a:cubicBezTo>
                    <a:pt x="17" y="84"/>
                    <a:pt x="16" y="84"/>
                    <a:pt x="15" y="82"/>
                  </a:cubicBezTo>
                  <a:cubicBezTo>
                    <a:pt x="3" y="67"/>
                    <a:pt x="0" y="50"/>
                    <a:pt x="7" y="33"/>
                  </a:cubicBezTo>
                  <a:cubicBezTo>
                    <a:pt x="14" y="15"/>
                    <a:pt x="27" y="4"/>
                    <a:pt x="46" y="0"/>
                  </a:cubicBezTo>
                  <a:cubicBezTo>
                    <a:pt x="47" y="0"/>
                    <a:pt x="48" y="0"/>
                    <a:pt x="49" y="0"/>
                  </a:cubicBezTo>
                  <a:cubicBezTo>
                    <a:pt x="51" y="0"/>
                    <a:pt x="53" y="0"/>
                    <a:pt x="54" y="0"/>
                  </a:cubicBezTo>
                  <a:close/>
                  <a:moveTo>
                    <a:pt x="22" y="58"/>
                  </a:moveTo>
                  <a:cubicBezTo>
                    <a:pt x="17" y="35"/>
                    <a:pt x="34" y="17"/>
                    <a:pt x="52" y="16"/>
                  </a:cubicBezTo>
                  <a:cubicBezTo>
                    <a:pt x="62" y="16"/>
                    <a:pt x="70" y="18"/>
                    <a:pt x="77" y="25"/>
                  </a:cubicBezTo>
                  <a:cubicBezTo>
                    <a:pt x="87" y="34"/>
                    <a:pt x="90" y="46"/>
                    <a:pt x="86" y="59"/>
                  </a:cubicBezTo>
                  <a:cubicBezTo>
                    <a:pt x="88" y="60"/>
                    <a:pt x="90" y="60"/>
                    <a:pt x="92" y="61"/>
                  </a:cubicBezTo>
                  <a:cubicBezTo>
                    <a:pt x="96" y="49"/>
                    <a:pt x="94" y="30"/>
                    <a:pt x="79" y="18"/>
                  </a:cubicBezTo>
                  <a:cubicBezTo>
                    <a:pt x="65" y="7"/>
                    <a:pt x="45" y="7"/>
                    <a:pt x="30" y="18"/>
                  </a:cubicBezTo>
                  <a:cubicBezTo>
                    <a:pt x="15" y="30"/>
                    <a:pt x="12" y="48"/>
                    <a:pt x="17" y="60"/>
                  </a:cubicBezTo>
                  <a:cubicBezTo>
                    <a:pt x="18" y="59"/>
                    <a:pt x="20" y="59"/>
                    <a:pt x="22" y="58"/>
                  </a:cubicBezTo>
                  <a:close/>
                  <a:moveTo>
                    <a:pt x="81" y="43"/>
                  </a:moveTo>
                  <a:cubicBezTo>
                    <a:pt x="81" y="41"/>
                    <a:pt x="80" y="40"/>
                    <a:pt x="78" y="40"/>
                  </a:cubicBezTo>
                  <a:cubicBezTo>
                    <a:pt x="73" y="41"/>
                    <a:pt x="69" y="42"/>
                    <a:pt x="64" y="42"/>
                  </a:cubicBezTo>
                  <a:cubicBezTo>
                    <a:pt x="62" y="42"/>
                    <a:pt x="60" y="42"/>
                    <a:pt x="59" y="41"/>
                  </a:cubicBezTo>
                  <a:cubicBezTo>
                    <a:pt x="54" y="39"/>
                    <a:pt x="49" y="40"/>
                    <a:pt x="46" y="45"/>
                  </a:cubicBezTo>
                  <a:cubicBezTo>
                    <a:pt x="44" y="49"/>
                    <a:pt x="46" y="54"/>
                    <a:pt x="50" y="57"/>
                  </a:cubicBezTo>
                  <a:cubicBezTo>
                    <a:pt x="54" y="60"/>
                    <a:pt x="60" y="58"/>
                    <a:pt x="62" y="54"/>
                  </a:cubicBezTo>
                  <a:cubicBezTo>
                    <a:pt x="63" y="53"/>
                    <a:pt x="64" y="52"/>
                    <a:pt x="65" y="51"/>
                  </a:cubicBezTo>
                  <a:cubicBezTo>
                    <a:pt x="70" y="48"/>
                    <a:pt x="76" y="46"/>
                    <a:pt x="81"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1101"/>
            <p:cNvSpPr>
              <a:spLocks/>
            </p:cNvSpPr>
            <p:nvPr/>
          </p:nvSpPr>
          <p:spPr bwMode="gray">
            <a:xfrm>
              <a:off x="8254819" y="2819259"/>
              <a:ext cx="165591" cy="108492"/>
            </a:xfrm>
            <a:custGeom>
              <a:avLst/>
              <a:gdLst/>
              <a:ahLst/>
              <a:cxnLst>
                <a:cxn ang="0">
                  <a:pos x="53" y="33"/>
                </a:cxn>
                <a:cxn ang="0">
                  <a:pos x="88" y="0"/>
                </a:cxn>
                <a:cxn ang="0">
                  <a:pos x="88" y="3"/>
                </a:cxn>
                <a:cxn ang="0">
                  <a:pos x="88" y="54"/>
                </a:cxn>
                <a:cxn ang="0">
                  <a:pos x="86" y="57"/>
                </a:cxn>
                <a:cxn ang="0">
                  <a:pos x="2" y="57"/>
                </a:cxn>
                <a:cxn ang="0">
                  <a:pos x="0" y="56"/>
                </a:cxn>
                <a:cxn ang="0">
                  <a:pos x="39" y="21"/>
                </a:cxn>
                <a:cxn ang="0">
                  <a:pos x="53" y="33"/>
                </a:cxn>
              </a:cxnLst>
              <a:rect l="0" t="0" r="r" b="b"/>
              <a:pathLst>
                <a:path w="88" h="57">
                  <a:moveTo>
                    <a:pt x="53" y="33"/>
                  </a:moveTo>
                  <a:cubicBezTo>
                    <a:pt x="65" y="22"/>
                    <a:pt x="76" y="11"/>
                    <a:pt x="88" y="0"/>
                  </a:cubicBezTo>
                  <a:cubicBezTo>
                    <a:pt x="88" y="1"/>
                    <a:pt x="88" y="2"/>
                    <a:pt x="88" y="3"/>
                  </a:cubicBezTo>
                  <a:cubicBezTo>
                    <a:pt x="88" y="20"/>
                    <a:pt x="88" y="37"/>
                    <a:pt x="88" y="54"/>
                  </a:cubicBezTo>
                  <a:cubicBezTo>
                    <a:pt x="88" y="56"/>
                    <a:pt x="88" y="57"/>
                    <a:pt x="86" y="57"/>
                  </a:cubicBezTo>
                  <a:cubicBezTo>
                    <a:pt x="58" y="57"/>
                    <a:pt x="30" y="57"/>
                    <a:pt x="2" y="57"/>
                  </a:cubicBezTo>
                  <a:cubicBezTo>
                    <a:pt x="1" y="57"/>
                    <a:pt x="1" y="56"/>
                    <a:pt x="0" y="56"/>
                  </a:cubicBezTo>
                  <a:cubicBezTo>
                    <a:pt x="13" y="44"/>
                    <a:pt x="26" y="33"/>
                    <a:pt x="39" y="21"/>
                  </a:cubicBezTo>
                  <a:cubicBezTo>
                    <a:pt x="44" y="25"/>
                    <a:pt x="49" y="29"/>
                    <a:pt x="53"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102"/>
            <p:cNvSpPr>
              <a:spLocks/>
            </p:cNvSpPr>
            <p:nvPr/>
          </p:nvSpPr>
          <p:spPr bwMode="gray">
            <a:xfrm>
              <a:off x="8254819" y="2802127"/>
              <a:ext cx="165591" cy="108492"/>
            </a:xfrm>
            <a:custGeom>
              <a:avLst/>
              <a:gdLst/>
              <a:ahLst/>
              <a:cxnLst>
                <a:cxn ang="0">
                  <a:pos x="53" y="33"/>
                </a:cxn>
                <a:cxn ang="0">
                  <a:pos x="39" y="21"/>
                </a:cxn>
                <a:cxn ang="0">
                  <a:pos x="0" y="56"/>
                </a:cxn>
                <a:cxn ang="0">
                  <a:pos x="0" y="0"/>
                </a:cxn>
                <a:cxn ang="0">
                  <a:pos x="88" y="0"/>
                </a:cxn>
                <a:cxn ang="0">
                  <a:pos x="53" y="33"/>
                </a:cxn>
              </a:cxnLst>
              <a:rect l="0" t="0" r="r" b="b"/>
              <a:pathLst>
                <a:path w="88" h="56">
                  <a:moveTo>
                    <a:pt x="53" y="33"/>
                  </a:moveTo>
                  <a:cubicBezTo>
                    <a:pt x="49" y="29"/>
                    <a:pt x="44" y="25"/>
                    <a:pt x="39" y="21"/>
                  </a:cubicBezTo>
                  <a:cubicBezTo>
                    <a:pt x="26" y="32"/>
                    <a:pt x="13" y="44"/>
                    <a:pt x="0" y="56"/>
                  </a:cubicBezTo>
                  <a:cubicBezTo>
                    <a:pt x="0" y="37"/>
                    <a:pt x="0" y="19"/>
                    <a:pt x="0" y="0"/>
                  </a:cubicBezTo>
                  <a:cubicBezTo>
                    <a:pt x="29" y="0"/>
                    <a:pt x="58" y="0"/>
                    <a:pt x="88" y="0"/>
                  </a:cubicBezTo>
                  <a:cubicBezTo>
                    <a:pt x="76" y="11"/>
                    <a:pt x="65" y="22"/>
                    <a:pt x="53"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1103"/>
            <p:cNvSpPr>
              <a:spLocks/>
            </p:cNvSpPr>
            <p:nvPr/>
          </p:nvSpPr>
          <p:spPr bwMode="gray">
            <a:xfrm>
              <a:off x="8203427" y="3059078"/>
              <a:ext cx="79940" cy="85651"/>
            </a:xfrm>
            <a:custGeom>
              <a:avLst/>
              <a:gdLst/>
              <a:ahLst/>
              <a:cxnLst>
                <a:cxn ang="0">
                  <a:pos x="43" y="0"/>
                </a:cxn>
                <a:cxn ang="0">
                  <a:pos x="43" y="43"/>
                </a:cxn>
                <a:cxn ang="0">
                  <a:pos x="0" y="43"/>
                </a:cxn>
                <a:cxn ang="0">
                  <a:pos x="0" y="0"/>
                </a:cxn>
                <a:cxn ang="0">
                  <a:pos x="43" y="0"/>
                </a:cxn>
              </a:cxnLst>
              <a:rect l="0" t="0" r="r" b="b"/>
              <a:pathLst>
                <a:path w="43" h="43">
                  <a:moveTo>
                    <a:pt x="43" y="0"/>
                  </a:moveTo>
                  <a:cubicBezTo>
                    <a:pt x="43" y="14"/>
                    <a:pt x="43" y="28"/>
                    <a:pt x="43" y="43"/>
                  </a:cubicBezTo>
                  <a:cubicBezTo>
                    <a:pt x="29" y="43"/>
                    <a:pt x="14" y="43"/>
                    <a:pt x="0" y="43"/>
                  </a:cubicBezTo>
                  <a:cubicBezTo>
                    <a:pt x="0" y="29"/>
                    <a:pt x="0" y="14"/>
                    <a:pt x="0" y="0"/>
                  </a:cubicBezTo>
                  <a:cubicBezTo>
                    <a:pt x="14" y="0"/>
                    <a:pt x="28" y="0"/>
                    <a:pt x="4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1104"/>
            <p:cNvSpPr>
              <a:spLocks/>
            </p:cNvSpPr>
            <p:nvPr/>
          </p:nvSpPr>
          <p:spPr bwMode="gray">
            <a:xfrm>
              <a:off x="8112068" y="2944878"/>
              <a:ext cx="68519" cy="68519"/>
            </a:xfrm>
            <a:custGeom>
              <a:avLst/>
              <a:gdLst/>
              <a:ahLst/>
              <a:cxnLst>
                <a:cxn ang="0">
                  <a:pos x="37" y="19"/>
                </a:cxn>
                <a:cxn ang="0">
                  <a:pos x="19" y="37"/>
                </a:cxn>
                <a:cxn ang="0">
                  <a:pos x="0" y="19"/>
                </a:cxn>
                <a:cxn ang="0">
                  <a:pos x="18" y="0"/>
                </a:cxn>
                <a:cxn ang="0">
                  <a:pos x="37" y="19"/>
                </a:cxn>
              </a:cxnLst>
              <a:rect l="0" t="0" r="r" b="b"/>
              <a:pathLst>
                <a:path w="37" h="37">
                  <a:moveTo>
                    <a:pt x="37" y="19"/>
                  </a:moveTo>
                  <a:cubicBezTo>
                    <a:pt x="37" y="29"/>
                    <a:pt x="29" y="37"/>
                    <a:pt x="19" y="37"/>
                  </a:cubicBezTo>
                  <a:cubicBezTo>
                    <a:pt x="8" y="37"/>
                    <a:pt x="0" y="29"/>
                    <a:pt x="0" y="19"/>
                  </a:cubicBezTo>
                  <a:cubicBezTo>
                    <a:pt x="0" y="9"/>
                    <a:pt x="8" y="0"/>
                    <a:pt x="18" y="0"/>
                  </a:cubicBezTo>
                  <a:cubicBezTo>
                    <a:pt x="29" y="0"/>
                    <a:pt x="37" y="8"/>
                    <a:pt x="37"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1105"/>
            <p:cNvSpPr>
              <a:spLocks/>
            </p:cNvSpPr>
            <p:nvPr/>
          </p:nvSpPr>
          <p:spPr bwMode="gray">
            <a:xfrm>
              <a:off x="8077809" y="2750739"/>
              <a:ext cx="39972" cy="39972"/>
            </a:xfrm>
            <a:custGeom>
              <a:avLst/>
              <a:gdLst/>
              <a:ahLst/>
              <a:cxnLst>
                <a:cxn ang="0">
                  <a:pos x="20" y="0"/>
                </a:cxn>
                <a:cxn ang="0">
                  <a:pos x="20" y="21"/>
                </a:cxn>
                <a:cxn ang="0">
                  <a:pos x="0" y="21"/>
                </a:cxn>
                <a:cxn ang="0">
                  <a:pos x="0" y="0"/>
                </a:cxn>
                <a:cxn ang="0">
                  <a:pos x="20" y="0"/>
                </a:cxn>
              </a:cxnLst>
              <a:rect l="0" t="0" r="r" b="b"/>
              <a:pathLst>
                <a:path w="20" h="21">
                  <a:moveTo>
                    <a:pt x="20" y="0"/>
                  </a:moveTo>
                  <a:cubicBezTo>
                    <a:pt x="20" y="7"/>
                    <a:pt x="20" y="14"/>
                    <a:pt x="20" y="21"/>
                  </a:cubicBezTo>
                  <a:cubicBezTo>
                    <a:pt x="13" y="21"/>
                    <a:pt x="7" y="21"/>
                    <a:pt x="0" y="21"/>
                  </a:cubicBezTo>
                  <a:cubicBezTo>
                    <a:pt x="0" y="14"/>
                    <a:pt x="0" y="7"/>
                    <a:pt x="0" y="0"/>
                  </a:cubicBezTo>
                  <a:cubicBezTo>
                    <a:pt x="6" y="0"/>
                    <a:pt x="13" y="0"/>
                    <a:pt x="2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1106"/>
            <p:cNvSpPr>
              <a:spLocks/>
            </p:cNvSpPr>
            <p:nvPr/>
          </p:nvSpPr>
          <p:spPr bwMode="gray">
            <a:xfrm>
              <a:off x="7792308" y="3024817"/>
              <a:ext cx="39972" cy="39972"/>
            </a:xfrm>
            <a:custGeom>
              <a:avLst/>
              <a:gdLst/>
              <a:ahLst/>
              <a:cxnLst>
                <a:cxn ang="0">
                  <a:pos x="0" y="21"/>
                </a:cxn>
                <a:cxn ang="0">
                  <a:pos x="0" y="0"/>
                </a:cxn>
                <a:cxn ang="0">
                  <a:pos x="21" y="0"/>
                </a:cxn>
                <a:cxn ang="0">
                  <a:pos x="21" y="21"/>
                </a:cxn>
                <a:cxn ang="0">
                  <a:pos x="0" y="21"/>
                </a:cxn>
              </a:cxnLst>
              <a:rect l="0" t="0" r="r" b="b"/>
              <a:pathLst>
                <a:path w="21" h="21">
                  <a:moveTo>
                    <a:pt x="0" y="21"/>
                  </a:moveTo>
                  <a:cubicBezTo>
                    <a:pt x="0" y="14"/>
                    <a:pt x="0" y="7"/>
                    <a:pt x="0" y="0"/>
                  </a:cubicBezTo>
                  <a:cubicBezTo>
                    <a:pt x="7" y="0"/>
                    <a:pt x="14" y="0"/>
                    <a:pt x="21" y="0"/>
                  </a:cubicBezTo>
                  <a:cubicBezTo>
                    <a:pt x="21" y="7"/>
                    <a:pt x="21" y="14"/>
                    <a:pt x="21" y="21"/>
                  </a:cubicBezTo>
                  <a:cubicBezTo>
                    <a:pt x="14" y="21"/>
                    <a:pt x="7" y="21"/>
                    <a:pt x="0"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8" name="Group 80"/>
          <p:cNvGrpSpPr/>
          <p:nvPr/>
        </p:nvGrpSpPr>
        <p:grpSpPr bwMode="gray">
          <a:xfrm>
            <a:off x="3584921" y="3912439"/>
            <a:ext cx="725508" cy="514868"/>
            <a:chOff x="6946027" y="4215810"/>
            <a:chExt cx="858369" cy="609155"/>
          </a:xfrm>
          <a:solidFill>
            <a:srgbClr val="8DA6B1"/>
          </a:solidFill>
        </p:grpSpPr>
        <p:sp>
          <p:nvSpPr>
            <p:cNvPr id="82" name="Freeform 286"/>
            <p:cNvSpPr>
              <a:spLocks/>
            </p:cNvSpPr>
            <p:nvPr/>
          </p:nvSpPr>
          <p:spPr bwMode="gray">
            <a:xfrm>
              <a:off x="6946027" y="4404094"/>
              <a:ext cx="371037" cy="420871"/>
            </a:xfrm>
            <a:custGeom>
              <a:avLst/>
              <a:gdLst/>
              <a:ahLst/>
              <a:cxnLst>
                <a:cxn ang="0">
                  <a:pos x="201" y="228"/>
                </a:cxn>
                <a:cxn ang="0">
                  <a:pos x="28" y="228"/>
                </a:cxn>
                <a:cxn ang="0">
                  <a:pos x="24" y="199"/>
                </a:cxn>
                <a:cxn ang="0">
                  <a:pos x="0" y="199"/>
                </a:cxn>
                <a:cxn ang="0">
                  <a:pos x="0" y="170"/>
                </a:cxn>
                <a:cxn ang="0">
                  <a:pos x="26" y="170"/>
                </a:cxn>
                <a:cxn ang="0">
                  <a:pos x="38" y="120"/>
                </a:cxn>
                <a:cxn ang="0">
                  <a:pos x="59" y="49"/>
                </a:cxn>
                <a:cxn ang="0">
                  <a:pos x="71" y="28"/>
                </a:cxn>
                <a:cxn ang="0">
                  <a:pos x="93" y="18"/>
                </a:cxn>
                <a:cxn ang="0">
                  <a:pos x="97" y="15"/>
                </a:cxn>
                <a:cxn ang="0">
                  <a:pos x="103" y="4"/>
                </a:cxn>
                <a:cxn ang="0">
                  <a:pos x="108" y="4"/>
                </a:cxn>
                <a:cxn ang="0">
                  <a:pos x="132" y="36"/>
                </a:cxn>
                <a:cxn ang="0">
                  <a:pos x="165" y="79"/>
                </a:cxn>
                <a:cxn ang="0">
                  <a:pos x="181" y="119"/>
                </a:cxn>
                <a:cxn ang="0">
                  <a:pos x="192" y="180"/>
                </a:cxn>
                <a:cxn ang="0">
                  <a:pos x="201" y="228"/>
                </a:cxn>
              </a:cxnLst>
              <a:rect l="0" t="0" r="r" b="b"/>
              <a:pathLst>
                <a:path w="201" h="228">
                  <a:moveTo>
                    <a:pt x="201" y="228"/>
                  </a:moveTo>
                  <a:cubicBezTo>
                    <a:pt x="144" y="228"/>
                    <a:pt x="86" y="228"/>
                    <a:pt x="28" y="228"/>
                  </a:cubicBezTo>
                  <a:cubicBezTo>
                    <a:pt x="27" y="218"/>
                    <a:pt x="25" y="209"/>
                    <a:pt x="24" y="199"/>
                  </a:cubicBezTo>
                  <a:cubicBezTo>
                    <a:pt x="16" y="199"/>
                    <a:pt x="8" y="199"/>
                    <a:pt x="0" y="199"/>
                  </a:cubicBezTo>
                  <a:cubicBezTo>
                    <a:pt x="0" y="189"/>
                    <a:pt x="0" y="179"/>
                    <a:pt x="0" y="170"/>
                  </a:cubicBezTo>
                  <a:cubicBezTo>
                    <a:pt x="8" y="170"/>
                    <a:pt x="17" y="170"/>
                    <a:pt x="26" y="170"/>
                  </a:cubicBezTo>
                  <a:cubicBezTo>
                    <a:pt x="30" y="153"/>
                    <a:pt x="34" y="136"/>
                    <a:pt x="38" y="120"/>
                  </a:cubicBezTo>
                  <a:cubicBezTo>
                    <a:pt x="44" y="96"/>
                    <a:pt x="50" y="72"/>
                    <a:pt x="59" y="49"/>
                  </a:cubicBezTo>
                  <a:cubicBezTo>
                    <a:pt x="62" y="42"/>
                    <a:pt x="65" y="34"/>
                    <a:pt x="71" y="28"/>
                  </a:cubicBezTo>
                  <a:cubicBezTo>
                    <a:pt x="77" y="23"/>
                    <a:pt x="85" y="20"/>
                    <a:pt x="93" y="18"/>
                  </a:cubicBezTo>
                  <a:cubicBezTo>
                    <a:pt x="95" y="18"/>
                    <a:pt x="96" y="17"/>
                    <a:pt x="97" y="15"/>
                  </a:cubicBezTo>
                  <a:cubicBezTo>
                    <a:pt x="99" y="11"/>
                    <a:pt x="101" y="8"/>
                    <a:pt x="103" y="4"/>
                  </a:cubicBezTo>
                  <a:cubicBezTo>
                    <a:pt x="104" y="0"/>
                    <a:pt x="106" y="0"/>
                    <a:pt x="108" y="4"/>
                  </a:cubicBezTo>
                  <a:cubicBezTo>
                    <a:pt x="116" y="14"/>
                    <a:pt x="124" y="25"/>
                    <a:pt x="132" y="36"/>
                  </a:cubicBezTo>
                  <a:cubicBezTo>
                    <a:pt x="143" y="50"/>
                    <a:pt x="154" y="65"/>
                    <a:pt x="165" y="79"/>
                  </a:cubicBezTo>
                  <a:cubicBezTo>
                    <a:pt x="174" y="91"/>
                    <a:pt x="178" y="105"/>
                    <a:pt x="181" y="119"/>
                  </a:cubicBezTo>
                  <a:cubicBezTo>
                    <a:pt x="184" y="139"/>
                    <a:pt x="188" y="160"/>
                    <a:pt x="192" y="180"/>
                  </a:cubicBezTo>
                  <a:cubicBezTo>
                    <a:pt x="195" y="196"/>
                    <a:pt x="198" y="212"/>
                    <a:pt x="201" y="2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287"/>
            <p:cNvSpPr>
              <a:spLocks noEditPoints="1"/>
            </p:cNvSpPr>
            <p:nvPr/>
          </p:nvSpPr>
          <p:spPr bwMode="gray">
            <a:xfrm>
              <a:off x="7350290" y="4442857"/>
              <a:ext cx="409802" cy="254737"/>
            </a:xfrm>
            <a:custGeom>
              <a:avLst/>
              <a:gdLst/>
              <a:ahLst/>
              <a:cxnLst>
                <a:cxn ang="0">
                  <a:pos x="126" y="118"/>
                </a:cxn>
                <a:cxn ang="0">
                  <a:pos x="144" y="0"/>
                </a:cxn>
                <a:cxn ang="0">
                  <a:pos x="158" y="5"/>
                </a:cxn>
                <a:cxn ang="0">
                  <a:pos x="201" y="22"/>
                </a:cxn>
                <a:cxn ang="0">
                  <a:pos x="213" y="37"/>
                </a:cxn>
                <a:cxn ang="0">
                  <a:pos x="218" y="98"/>
                </a:cxn>
                <a:cxn ang="0">
                  <a:pos x="221" y="137"/>
                </a:cxn>
                <a:cxn ang="0">
                  <a:pos x="0" y="137"/>
                </a:cxn>
                <a:cxn ang="0">
                  <a:pos x="1" y="123"/>
                </a:cxn>
                <a:cxn ang="0">
                  <a:pos x="6" y="67"/>
                </a:cxn>
                <a:cxn ang="0">
                  <a:pos x="9" y="35"/>
                </a:cxn>
                <a:cxn ang="0">
                  <a:pos x="19" y="22"/>
                </a:cxn>
                <a:cxn ang="0">
                  <a:pos x="72" y="2"/>
                </a:cxn>
                <a:cxn ang="0">
                  <a:pos x="77" y="0"/>
                </a:cxn>
                <a:cxn ang="0">
                  <a:pos x="94" y="117"/>
                </a:cxn>
                <a:cxn ang="0">
                  <a:pos x="94" y="117"/>
                </a:cxn>
                <a:cxn ang="0">
                  <a:pos x="95" y="116"/>
                </a:cxn>
                <a:cxn ang="0">
                  <a:pos x="100" y="62"/>
                </a:cxn>
                <a:cxn ang="0">
                  <a:pos x="102" y="36"/>
                </a:cxn>
                <a:cxn ang="0">
                  <a:pos x="101" y="31"/>
                </a:cxn>
                <a:cxn ang="0">
                  <a:pos x="94" y="13"/>
                </a:cxn>
                <a:cxn ang="0">
                  <a:pos x="127" y="13"/>
                </a:cxn>
                <a:cxn ang="0">
                  <a:pos x="121" y="28"/>
                </a:cxn>
                <a:cxn ang="0">
                  <a:pos x="119" y="39"/>
                </a:cxn>
                <a:cxn ang="0">
                  <a:pos x="126" y="116"/>
                </a:cxn>
                <a:cxn ang="0">
                  <a:pos x="126" y="118"/>
                </a:cxn>
                <a:cxn ang="0">
                  <a:pos x="126" y="118"/>
                </a:cxn>
                <a:cxn ang="0">
                  <a:pos x="151" y="82"/>
                </a:cxn>
                <a:cxn ang="0">
                  <a:pos x="151" y="96"/>
                </a:cxn>
                <a:cxn ang="0">
                  <a:pos x="184" y="96"/>
                </a:cxn>
                <a:cxn ang="0">
                  <a:pos x="184" y="82"/>
                </a:cxn>
                <a:cxn ang="0">
                  <a:pos x="151" y="82"/>
                </a:cxn>
              </a:cxnLst>
              <a:rect l="0" t="0" r="r" b="b"/>
              <a:pathLst>
                <a:path w="221" h="137">
                  <a:moveTo>
                    <a:pt x="126" y="118"/>
                  </a:moveTo>
                  <a:cubicBezTo>
                    <a:pt x="132" y="79"/>
                    <a:pt x="138" y="39"/>
                    <a:pt x="144" y="0"/>
                  </a:cubicBezTo>
                  <a:cubicBezTo>
                    <a:pt x="149" y="2"/>
                    <a:pt x="153" y="3"/>
                    <a:pt x="158" y="5"/>
                  </a:cubicBezTo>
                  <a:cubicBezTo>
                    <a:pt x="172" y="11"/>
                    <a:pt x="187" y="16"/>
                    <a:pt x="201" y="22"/>
                  </a:cubicBezTo>
                  <a:cubicBezTo>
                    <a:pt x="208" y="25"/>
                    <a:pt x="212" y="30"/>
                    <a:pt x="213" y="37"/>
                  </a:cubicBezTo>
                  <a:cubicBezTo>
                    <a:pt x="214" y="58"/>
                    <a:pt x="216" y="78"/>
                    <a:pt x="218" y="98"/>
                  </a:cubicBezTo>
                  <a:cubicBezTo>
                    <a:pt x="219" y="111"/>
                    <a:pt x="220" y="124"/>
                    <a:pt x="221" y="137"/>
                  </a:cubicBezTo>
                  <a:cubicBezTo>
                    <a:pt x="148" y="137"/>
                    <a:pt x="74" y="137"/>
                    <a:pt x="0" y="137"/>
                  </a:cubicBezTo>
                  <a:cubicBezTo>
                    <a:pt x="0" y="132"/>
                    <a:pt x="1" y="128"/>
                    <a:pt x="1" y="123"/>
                  </a:cubicBezTo>
                  <a:cubicBezTo>
                    <a:pt x="3" y="104"/>
                    <a:pt x="4" y="85"/>
                    <a:pt x="6" y="67"/>
                  </a:cubicBezTo>
                  <a:cubicBezTo>
                    <a:pt x="7" y="56"/>
                    <a:pt x="8" y="45"/>
                    <a:pt x="9" y="35"/>
                  </a:cubicBezTo>
                  <a:cubicBezTo>
                    <a:pt x="10" y="29"/>
                    <a:pt x="14" y="24"/>
                    <a:pt x="19" y="22"/>
                  </a:cubicBezTo>
                  <a:cubicBezTo>
                    <a:pt x="37" y="15"/>
                    <a:pt x="54" y="9"/>
                    <a:pt x="72" y="2"/>
                  </a:cubicBezTo>
                  <a:cubicBezTo>
                    <a:pt x="73" y="1"/>
                    <a:pt x="75" y="1"/>
                    <a:pt x="77" y="0"/>
                  </a:cubicBezTo>
                  <a:cubicBezTo>
                    <a:pt x="82" y="39"/>
                    <a:pt x="88" y="78"/>
                    <a:pt x="94" y="117"/>
                  </a:cubicBezTo>
                  <a:cubicBezTo>
                    <a:pt x="94" y="117"/>
                    <a:pt x="94" y="117"/>
                    <a:pt x="94" y="117"/>
                  </a:cubicBezTo>
                  <a:cubicBezTo>
                    <a:pt x="95" y="117"/>
                    <a:pt x="95" y="116"/>
                    <a:pt x="95" y="116"/>
                  </a:cubicBezTo>
                  <a:cubicBezTo>
                    <a:pt x="97" y="98"/>
                    <a:pt x="98" y="80"/>
                    <a:pt x="100" y="62"/>
                  </a:cubicBezTo>
                  <a:cubicBezTo>
                    <a:pt x="101" y="53"/>
                    <a:pt x="101" y="45"/>
                    <a:pt x="102" y="36"/>
                  </a:cubicBezTo>
                  <a:cubicBezTo>
                    <a:pt x="102" y="34"/>
                    <a:pt x="102" y="33"/>
                    <a:pt x="101" y="31"/>
                  </a:cubicBezTo>
                  <a:cubicBezTo>
                    <a:pt x="99" y="25"/>
                    <a:pt x="97" y="19"/>
                    <a:pt x="94" y="13"/>
                  </a:cubicBezTo>
                  <a:cubicBezTo>
                    <a:pt x="105" y="13"/>
                    <a:pt x="116" y="13"/>
                    <a:pt x="127" y="13"/>
                  </a:cubicBezTo>
                  <a:cubicBezTo>
                    <a:pt x="125" y="18"/>
                    <a:pt x="123" y="23"/>
                    <a:pt x="121" y="28"/>
                  </a:cubicBezTo>
                  <a:cubicBezTo>
                    <a:pt x="120" y="31"/>
                    <a:pt x="119" y="35"/>
                    <a:pt x="119" y="39"/>
                  </a:cubicBezTo>
                  <a:cubicBezTo>
                    <a:pt x="122" y="65"/>
                    <a:pt x="124" y="90"/>
                    <a:pt x="126" y="116"/>
                  </a:cubicBezTo>
                  <a:cubicBezTo>
                    <a:pt x="126" y="117"/>
                    <a:pt x="126" y="117"/>
                    <a:pt x="126" y="118"/>
                  </a:cubicBezTo>
                  <a:cubicBezTo>
                    <a:pt x="126" y="118"/>
                    <a:pt x="126" y="118"/>
                    <a:pt x="126" y="118"/>
                  </a:cubicBezTo>
                  <a:close/>
                  <a:moveTo>
                    <a:pt x="151" y="82"/>
                  </a:moveTo>
                  <a:cubicBezTo>
                    <a:pt x="151" y="87"/>
                    <a:pt x="151" y="91"/>
                    <a:pt x="151" y="96"/>
                  </a:cubicBezTo>
                  <a:cubicBezTo>
                    <a:pt x="162" y="96"/>
                    <a:pt x="173" y="96"/>
                    <a:pt x="184" y="96"/>
                  </a:cubicBezTo>
                  <a:cubicBezTo>
                    <a:pt x="184" y="91"/>
                    <a:pt x="184" y="87"/>
                    <a:pt x="184" y="82"/>
                  </a:cubicBezTo>
                  <a:cubicBezTo>
                    <a:pt x="173" y="82"/>
                    <a:pt x="162" y="82"/>
                    <a:pt x="151" y="8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288"/>
            <p:cNvSpPr>
              <a:spLocks/>
            </p:cNvSpPr>
            <p:nvPr/>
          </p:nvSpPr>
          <p:spPr bwMode="gray">
            <a:xfrm>
              <a:off x="7128776" y="4215810"/>
              <a:ext cx="160597" cy="232586"/>
            </a:xfrm>
            <a:custGeom>
              <a:avLst/>
              <a:gdLst/>
              <a:ahLst/>
              <a:cxnLst>
                <a:cxn ang="0">
                  <a:pos x="43" y="0"/>
                </a:cxn>
                <a:cxn ang="0">
                  <a:pos x="86" y="36"/>
                </a:cxn>
                <a:cxn ang="0">
                  <a:pos x="86" y="98"/>
                </a:cxn>
                <a:cxn ang="0">
                  <a:pos x="72" y="120"/>
                </a:cxn>
                <a:cxn ang="0">
                  <a:pos x="47" y="124"/>
                </a:cxn>
                <a:cxn ang="0">
                  <a:pos x="45" y="123"/>
                </a:cxn>
                <a:cxn ang="0">
                  <a:pos x="10" y="75"/>
                </a:cxn>
                <a:cxn ang="0">
                  <a:pos x="1" y="41"/>
                </a:cxn>
                <a:cxn ang="0">
                  <a:pos x="32" y="9"/>
                </a:cxn>
                <a:cxn ang="0">
                  <a:pos x="37" y="8"/>
                </a:cxn>
                <a:cxn ang="0">
                  <a:pos x="43" y="2"/>
                </a:cxn>
                <a:cxn ang="0">
                  <a:pos x="43" y="0"/>
                </a:cxn>
              </a:cxnLst>
              <a:rect l="0" t="0" r="r" b="b"/>
              <a:pathLst>
                <a:path w="87" h="125">
                  <a:moveTo>
                    <a:pt x="43" y="0"/>
                  </a:moveTo>
                  <a:cubicBezTo>
                    <a:pt x="67" y="0"/>
                    <a:pt x="85" y="13"/>
                    <a:pt x="86" y="36"/>
                  </a:cubicBezTo>
                  <a:cubicBezTo>
                    <a:pt x="87" y="57"/>
                    <a:pt x="86" y="78"/>
                    <a:pt x="86" y="98"/>
                  </a:cubicBezTo>
                  <a:cubicBezTo>
                    <a:pt x="86" y="108"/>
                    <a:pt x="81" y="115"/>
                    <a:pt x="72" y="120"/>
                  </a:cubicBezTo>
                  <a:cubicBezTo>
                    <a:pt x="64" y="124"/>
                    <a:pt x="56" y="125"/>
                    <a:pt x="47" y="124"/>
                  </a:cubicBezTo>
                  <a:cubicBezTo>
                    <a:pt x="46" y="124"/>
                    <a:pt x="45" y="124"/>
                    <a:pt x="45" y="123"/>
                  </a:cubicBezTo>
                  <a:cubicBezTo>
                    <a:pt x="33" y="107"/>
                    <a:pt x="21" y="91"/>
                    <a:pt x="10" y="75"/>
                  </a:cubicBezTo>
                  <a:cubicBezTo>
                    <a:pt x="3" y="65"/>
                    <a:pt x="0" y="54"/>
                    <a:pt x="1" y="41"/>
                  </a:cubicBezTo>
                  <a:cubicBezTo>
                    <a:pt x="2" y="25"/>
                    <a:pt x="15" y="11"/>
                    <a:pt x="32" y="9"/>
                  </a:cubicBezTo>
                  <a:cubicBezTo>
                    <a:pt x="33" y="8"/>
                    <a:pt x="35" y="8"/>
                    <a:pt x="37" y="8"/>
                  </a:cubicBezTo>
                  <a:cubicBezTo>
                    <a:pt x="42" y="8"/>
                    <a:pt x="43" y="7"/>
                    <a:pt x="43" y="2"/>
                  </a:cubicBezTo>
                  <a:cubicBezTo>
                    <a:pt x="43" y="2"/>
                    <a:pt x="43" y="1"/>
                    <a:pt x="4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289"/>
            <p:cNvSpPr>
              <a:spLocks/>
            </p:cNvSpPr>
            <p:nvPr/>
          </p:nvSpPr>
          <p:spPr bwMode="gray">
            <a:xfrm>
              <a:off x="7317064" y="4719747"/>
              <a:ext cx="487332" cy="49842"/>
            </a:xfrm>
            <a:custGeom>
              <a:avLst/>
              <a:gdLst/>
              <a:ahLst/>
              <a:cxnLst>
                <a:cxn ang="0">
                  <a:pos x="265" y="0"/>
                </a:cxn>
                <a:cxn ang="0">
                  <a:pos x="265" y="28"/>
                </a:cxn>
                <a:cxn ang="0">
                  <a:pos x="6" y="28"/>
                </a:cxn>
                <a:cxn ang="0">
                  <a:pos x="0" y="0"/>
                </a:cxn>
                <a:cxn ang="0">
                  <a:pos x="265" y="0"/>
                </a:cxn>
              </a:cxnLst>
              <a:rect l="0" t="0" r="r" b="b"/>
              <a:pathLst>
                <a:path w="265" h="28">
                  <a:moveTo>
                    <a:pt x="265" y="0"/>
                  </a:moveTo>
                  <a:cubicBezTo>
                    <a:pt x="265" y="9"/>
                    <a:pt x="265" y="19"/>
                    <a:pt x="265" y="28"/>
                  </a:cubicBezTo>
                  <a:cubicBezTo>
                    <a:pt x="178" y="28"/>
                    <a:pt x="92" y="28"/>
                    <a:pt x="6" y="28"/>
                  </a:cubicBezTo>
                  <a:cubicBezTo>
                    <a:pt x="4" y="19"/>
                    <a:pt x="2" y="9"/>
                    <a:pt x="0" y="0"/>
                  </a:cubicBezTo>
                  <a:cubicBezTo>
                    <a:pt x="89" y="0"/>
                    <a:pt x="176" y="0"/>
                    <a:pt x="26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290"/>
            <p:cNvSpPr>
              <a:spLocks/>
            </p:cNvSpPr>
            <p:nvPr/>
          </p:nvSpPr>
          <p:spPr bwMode="gray">
            <a:xfrm>
              <a:off x="7483201" y="4215810"/>
              <a:ext cx="149521" cy="227051"/>
            </a:xfrm>
            <a:custGeom>
              <a:avLst/>
              <a:gdLst/>
              <a:ahLst/>
              <a:cxnLst>
                <a:cxn ang="0">
                  <a:pos x="43" y="0"/>
                </a:cxn>
                <a:cxn ang="0">
                  <a:pos x="43" y="4"/>
                </a:cxn>
                <a:cxn ang="0">
                  <a:pos x="47" y="8"/>
                </a:cxn>
                <a:cxn ang="0">
                  <a:pos x="80" y="33"/>
                </a:cxn>
                <a:cxn ang="0">
                  <a:pos x="81" y="40"/>
                </a:cxn>
                <a:cxn ang="0">
                  <a:pos x="81" y="70"/>
                </a:cxn>
                <a:cxn ang="0">
                  <a:pos x="79" y="74"/>
                </a:cxn>
                <a:cxn ang="0">
                  <a:pos x="72" y="87"/>
                </a:cxn>
                <a:cxn ang="0">
                  <a:pos x="56" y="114"/>
                </a:cxn>
                <a:cxn ang="0">
                  <a:pos x="14" y="100"/>
                </a:cxn>
                <a:cxn ang="0">
                  <a:pos x="9" y="82"/>
                </a:cxn>
                <a:cxn ang="0">
                  <a:pos x="8" y="78"/>
                </a:cxn>
                <a:cxn ang="0">
                  <a:pos x="0" y="62"/>
                </a:cxn>
                <a:cxn ang="0">
                  <a:pos x="1" y="40"/>
                </a:cxn>
                <a:cxn ang="0">
                  <a:pos x="32" y="2"/>
                </a:cxn>
                <a:cxn ang="0">
                  <a:pos x="43" y="0"/>
                </a:cxn>
              </a:cxnLst>
              <a:rect l="0" t="0" r="r" b="b"/>
              <a:pathLst>
                <a:path w="81" h="123">
                  <a:moveTo>
                    <a:pt x="43" y="0"/>
                  </a:moveTo>
                  <a:cubicBezTo>
                    <a:pt x="43" y="2"/>
                    <a:pt x="43" y="3"/>
                    <a:pt x="43" y="4"/>
                  </a:cubicBezTo>
                  <a:cubicBezTo>
                    <a:pt x="43" y="7"/>
                    <a:pt x="44" y="8"/>
                    <a:pt x="47" y="8"/>
                  </a:cubicBezTo>
                  <a:cubicBezTo>
                    <a:pt x="62" y="8"/>
                    <a:pt x="76" y="19"/>
                    <a:pt x="80" y="33"/>
                  </a:cubicBezTo>
                  <a:cubicBezTo>
                    <a:pt x="80" y="35"/>
                    <a:pt x="81" y="38"/>
                    <a:pt x="81" y="40"/>
                  </a:cubicBezTo>
                  <a:cubicBezTo>
                    <a:pt x="81" y="50"/>
                    <a:pt x="81" y="60"/>
                    <a:pt x="81" y="70"/>
                  </a:cubicBezTo>
                  <a:cubicBezTo>
                    <a:pt x="81" y="71"/>
                    <a:pt x="80" y="73"/>
                    <a:pt x="79" y="74"/>
                  </a:cubicBezTo>
                  <a:cubicBezTo>
                    <a:pt x="74" y="77"/>
                    <a:pt x="72" y="80"/>
                    <a:pt x="72" y="87"/>
                  </a:cubicBezTo>
                  <a:cubicBezTo>
                    <a:pt x="71" y="98"/>
                    <a:pt x="66" y="108"/>
                    <a:pt x="56" y="114"/>
                  </a:cubicBezTo>
                  <a:cubicBezTo>
                    <a:pt x="40" y="123"/>
                    <a:pt x="21" y="117"/>
                    <a:pt x="14" y="100"/>
                  </a:cubicBezTo>
                  <a:cubicBezTo>
                    <a:pt x="11" y="94"/>
                    <a:pt x="9" y="88"/>
                    <a:pt x="9" y="82"/>
                  </a:cubicBezTo>
                  <a:cubicBezTo>
                    <a:pt x="9" y="80"/>
                    <a:pt x="9" y="78"/>
                    <a:pt x="8" y="78"/>
                  </a:cubicBezTo>
                  <a:cubicBezTo>
                    <a:pt x="2" y="74"/>
                    <a:pt x="0" y="69"/>
                    <a:pt x="0" y="62"/>
                  </a:cubicBezTo>
                  <a:cubicBezTo>
                    <a:pt x="1" y="55"/>
                    <a:pt x="1" y="48"/>
                    <a:pt x="1" y="40"/>
                  </a:cubicBezTo>
                  <a:cubicBezTo>
                    <a:pt x="1" y="20"/>
                    <a:pt x="12" y="6"/>
                    <a:pt x="32" y="2"/>
                  </a:cubicBezTo>
                  <a:cubicBezTo>
                    <a:pt x="36" y="1"/>
                    <a:pt x="39" y="1"/>
                    <a:pt x="4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291"/>
            <p:cNvSpPr>
              <a:spLocks/>
            </p:cNvSpPr>
            <p:nvPr/>
          </p:nvSpPr>
          <p:spPr bwMode="gray">
            <a:xfrm>
              <a:off x="7632722" y="4597915"/>
              <a:ext cx="60917" cy="22151"/>
            </a:xfrm>
            <a:custGeom>
              <a:avLst/>
              <a:gdLst/>
              <a:ahLst/>
              <a:cxnLst>
                <a:cxn ang="0">
                  <a:pos x="0" y="0"/>
                </a:cxn>
                <a:cxn ang="0">
                  <a:pos x="33" y="0"/>
                </a:cxn>
                <a:cxn ang="0">
                  <a:pos x="33" y="14"/>
                </a:cxn>
                <a:cxn ang="0">
                  <a:pos x="0" y="14"/>
                </a:cxn>
                <a:cxn ang="0">
                  <a:pos x="0" y="0"/>
                </a:cxn>
              </a:cxnLst>
              <a:rect l="0" t="0" r="r" b="b"/>
              <a:pathLst>
                <a:path w="33" h="14">
                  <a:moveTo>
                    <a:pt x="0" y="0"/>
                  </a:moveTo>
                  <a:cubicBezTo>
                    <a:pt x="11" y="0"/>
                    <a:pt x="22" y="0"/>
                    <a:pt x="33" y="0"/>
                  </a:cubicBezTo>
                  <a:cubicBezTo>
                    <a:pt x="33" y="5"/>
                    <a:pt x="33" y="9"/>
                    <a:pt x="33" y="14"/>
                  </a:cubicBezTo>
                  <a:cubicBezTo>
                    <a:pt x="22" y="14"/>
                    <a:pt x="11" y="14"/>
                    <a:pt x="0" y="14"/>
                  </a:cubicBezTo>
                  <a:cubicBezTo>
                    <a:pt x="0" y="9"/>
                    <a:pt x="0" y="5"/>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9" name="Group 87"/>
          <p:cNvGrpSpPr/>
          <p:nvPr/>
        </p:nvGrpSpPr>
        <p:grpSpPr bwMode="gray">
          <a:xfrm>
            <a:off x="9333900" y="2521596"/>
            <a:ext cx="888995" cy="936609"/>
            <a:chOff x="643043" y="433197"/>
            <a:chExt cx="684804" cy="721482"/>
          </a:xfrm>
          <a:solidFill>
            <a:schemeClr val="accent3"/>
          </a:solidFill>
        </p:grpSpPr>
        <p:sp>
          <p:nvSpPr>
            <p:cNvPr id="89" name="Freeform 1690"/>
            <p:cNvSpPr>
              <a:spLocks noEditPoints="1"/>
            </p:cNvSpPr>
            <p:nvPr/>
          </p:nvSpPr>
          <p:spPr bwMode="gray">
            <a:xfrm>
              <a:off x="826472" y="732796"/>
              <a:ext cx="330171" cy="421883"/>
            </a:xfrm>
            <a:custGeom>
              <a:avLst/>
              <a:gdLst/>
              <a:ahLst/>
              <a:cxnLst>
                <a:cxn ang="0">
                  <a:pos x="125" y="0"/>
                </a:cxn>
                <a:cxn ang="0">
                  <a:pos x="125" y="20"/>
                </a:cxn>
                <a:cxn ang="0">
                  <a:pos x="21" y="20"/>
                </a:cxn>
                <a:cxn ang="0">
                  <a:pos x="21" y="178"/>
                </a:cxn>
                <a:cxn ang="0">
                  <a:pos x="142" y="178"/>
                </a:cxn>
                <a:cxn ang="0">
                  <a:pos x="143" y="168"/>
                </a:cxn>
                <a:cxn ang="0">
                  <a:pos x="143" y="67"/>
                </a:cxn>
                <a:cxn ang="0">
                  <a:pos x="163" y="52"/>
                </a:cxn>
                <a:cxn ang="0">
                  <a:pos x="163" y="63"/>
                </a:cxn>
                <a:cxn ang="0">
                  <a:pos x="163" y="184"/>
                </a:cxn>
                <a:cxn ang="0">
                  <a:pos x="141" y="205"/>
                </a:cxn>
                <a:cxn ang="0">
                  <a:pos x="21" y="205"/>
                </a:cxn>
                <a:cxn ang="0">
                  <a:pos x="0" y="183"/>
                </a:cxn>
                <a:cxn ang="0">
                  <a:pos x="0" y="20"/>
                </a:cxn>
                <a:cxn ang="0">
                  <a:pos x="18" y="0"/>
                </a:cxn>
                <a:cxn ang="0">
                  <a:pos x="125" y="0"/>
                </a:cxn>
                <a:cxn ang="0">
                  <a:pos x="83" y="196"/>
                </a:cxn>
                <a:cxn ang="0">
                  <a:pos x="89" y="190"/>
                </a:cxn>
                <a:cxn ang="0">
                  <a:pos x="82" y="186"/>
                </a:cxn>
                <a:cxn ang="0">
                  <a:pos x="75" y="191"/>
                </a:cxn>
                <a:cxn ang="0">
                  <a:pos x="83" y="196"/>
                </a:cxn>
              </a:cxnLst>
              <a:rect l="0" t="0" r="r" b="b"/>
              <a:pathLst>
                <a:path w="163" h="205">
                  <a:moveTo>
                    <a:pt x="125" y="0"/>
                  </a:moveTo>
                  <a:cubicBezTo>
                    <a:pt x="125" y="7"/>
                    <a:pt x="125" y="13"/>
                    <a:pt x="125" y="20"/>
                  </a:cubicBezTo>
                  <a:cubicBezTo>
                    <a:pt x="90" y="20"/>
                    <a:pt x="56" y="20"/>
                    <a:pt x="21" y="20"/>
                  </a:cubicBezTo>
                  <a:cubicBezTo>
                    <a:pt x="21" y="74"/>
                    <a:pt x="21" y="126"/>
                    <a:pt x="21" y="178"/>
                  </a:cubicBezTo>
                  <a:cubicBezTo>
                    <a:pt x="61" y="178"/>
                    <a:pt x="101" y="178"/>
                    <a:pt x="142" y="178"/>
                  </a:cubicBezTo>
                  <a:cubicBezTo>
                    <a:pt x="142" y="175"/>
                    <a:pt x="143" y="171"/>
                    <a:pt x="143" y="168"/>
                  </a:cubicBezTo>
                  <a:cubicBezTo>
                    <a:pt x="143" y="134"/>
                    <a:pt x="143" y="100"/>
                    <a:pt x="143" y="67"/>
                  </a:cubicBezTo>
                  <a:cubicBezTo>
                    <a:pt x="143" y="49"/>
                    <a:pt x="144" y="48"/>
                    <a:pt x="163" y="52"/>
                  </a:cubicBezTo>
                  <a:cubicBezTo>
                    <a:pt x="163" y="56"/>
                    <a:pt x="163" y="59"/>
                    <a:pt x="163" y="63"/>
                  </a:cubicBezTo>
                  <a:cubicBezTo>
                    <a:pt x="163" y="103"/>
                    <a:pt x="163" y="143"/>
                    <a:pt x="163" y="184"/>
                  </a:cubicBezTo>
                  <a:cubicBezTo>
                    <a:pt x="163" y="199"/>
                    <a:pt x="157" y="205"/>
                    <a:pt x="141" y="205"/>
                  </a:cubicBezTo>
                  <a:cubicBezTo>
                    <a:pt x="101" y="205"/>
                    <a:pt x="61" y="205"/>
                    <a:pt x="21" y="205"/>
                  </a:cubicBezTo>
                  <a:cubicBezTo>
                    <a:pt x="6" y="205"/>
                    <a:pt x="0" y="198"/>
                    <a:pt x="0" y="183"/>
                  </a:cubicBezTo>
                  <a:cubicBezTo>
                    <a:pt x="0" y="129"/>
                    <a:pt x="0" y="75"/>
                    <a:pt x="0" y="20"/>
                  </a:cubicBezTo>
                  <a:cubicBezTo>
                    <a:pt x="0" y="8"/>
                    <a:pt x="7" y="1"/>
                    <a:pt x="18" y="0"/>
                  </a:cubicBezTo>
                  <a:cubicBezTo>
                    <a:pt x="53" y="0"/>
                    <a:pt x="88" y="0"/>
                    <a:pt x="125" y="0"/>
                  </a:cubicBezTo>
                  <a:close/>
                  <a:moveTo>
                    <a:pt x="83" y="196"/>
                  </a:moveTo>
                  <a:cubicBezTo>
                    <a:pt x="86" y="193"/>
                    <a:pt x="87" y="192"/>
                    <a:pt x="89" y="190"/>
                  </a:cubicBezTo>
                  <a:cubicBezTo>
                    <a:pt x="87" y="189"/>
                    <a:pt x="84" y="186"/>
                    <a:pt x="82" y="186"/>
                  </a:cubicBezTo>
                  <a:cubicBezTo>
                    <a:pt x="80" y="187"/>
                    <a:pt x="78" y="189"/>
                    <a:pt x="75" y="191"/>
                  </a:cubicBezTo>
                  <a:cubicBezTo>
                    <a:pt x="78" y="192"/>
                    <a:pt x="80" y="194"/>
                    <a:pt x="83" y="19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1691"/>
            <p:cNvSpPr>
              <a:spLocks/>
            </p:cNvSpPr>
            <p:nvPr/>
          </p:nvSpPr>
          <p:spPr bwMode="gray">
            <a:xfrm>
              <a:off x="991558" y="433197"/>
              <a:ext cx="165085" cy="165085"/>
            </a:xfrm>
            <a:custGeom>
              <a:avLst/>
              <a:gdLst/>
              <a:ahLst/>
              <a:cxnLst>
                <a:cxn ang="0">
                  <a:pos x="82" y="42"/>
                </a:cxn>
                <a:cxn ang="0">
                  <a:pos x="82" y="68"/>
                </a:cxn>
                <a:cxn ang="0">
                  <a:pos x="69" y="82"/>
                </a:cxn>
                <a:cxn ang="0">
                  <a:pos x="14" y="82"/>
                </a:cxn>
                <a:cxn ang="0">
                  <a:pos x="1" y="68"/>
                </a:cxn>
                <a:cxn ang="0">
                  <a:pos x="1" y="15"/>
                </a:cxn>
                <a:cxn ang="0">
                  <a:pos x="15" y="0"/>
                </a:cxn>
                <a:cxn ang="0">
                  <a:pos x="68" y="0"/>
                </a:cxn>
                <a:cxn ang="0">
                  <a:pos x="82" y="14"/>
                </a:cxn>
                <a:cxn ang="0">
                  <a:pos x="82" y="42"/>
                </a:cxn>
              </a:cxnLst>
              <a:rect l="0" t="0" r="r" b="b"/>
              <a:pathLst>
                <a:path w="82" h="82">
                  <a:moveTo>
                    <a:pt x="82" y="42"/>
                  </a:moveTo>
                  <a:cubicBezTo>
                    <a:pt x="82" y="51"/>
                    <a:pt x="81" y="60"/>
                    <a:pt x="82" y="68"/>
                  </a:cubicBezTo>
                  <a:cubicBezTo>
                    <a:pt x="82" y="77"/>
                    <a:pt x="78" y="82"/>
                    <a:pt x="69" y="82"/>
                  </a:cubicBezTo>
                  <a:cubicBezTo>
                    <a:pt x="51" y="82"/>
                    <a:pt x="32" y="82"/>
                    <a:pt x="14" y="82"/>
                  </a:cubicBezTo>
                  <a:cubicBezTo>
                    <a:pt x="5" y="82"/>
                    <a:pt x="1" y="77"/>
                    <a:pt x="1" y="68"/>
                  </a:cubicBezTo>
                  <a:cubicBezTo>
                    <a:pt x="0" y="50"/>
                    <a:pt x="0" y="32"/>
                    <a:pt x="1" y="15"/>
                  </a:cubicBezTo>
                  <a:cubicBezTo>
                    <a:pt x="1" y="4"/>
                    <a:pt x="5" y="0"/>
                    <a:pt x="15" y="0"/>
                  </a:cubicBezTo>
                  <a:cubicBezTo>
                    <a:pt x="33" y="0"/>
                    <a:pt x="50" y="0"/>
                    <a:pt x="68" y="0"/>
                  </a:cubicBezTo>
                  <a:cubicBezTo>
                    <a:pt x="78" y="0"/>
                    <a:pt x="81" y="4"/>
                    <a:pt x="82" y="14"/>
                  </a:cubicBezTo>
                  <a:cubicBezTo>
                    <a:pt x="82" y="23"/>
                    <a:pt x="82" y="33"/>
                    <a:pt x="82"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1692"/>
            <p:cNvSpPr>
              <a:spLocks/>
            </p:cNvSpPr>
            <p:nvPr/>
          </p:nvSpPr>
          <p:spPr bwMode="gray">
            <a:xfrm>
              <a:off x="643043" y="592166"/>
              <a:ext cx="128400" cy="128401"/>
            </a:xfrm>
            <a:custGeom>
              <a:avLst/>
              <a:gdLst/>
              <a:ahLst/>
              <a:cxnLst>
                <a:cxn ang="0">
                  <a:pos x="31" y="0"/>
                </a:cxn>
                <a:cxn ang="0">
                  <a:pos x="51" y="0"/>
                </a:cxn>
                <a:cxn ang="0">
                  <a:pos x="61" y="10"/>
                </a:cxn>
                <a:cxn ang="0">
                  <a:pos x="61" y="51"/>
                </a:cxn>
                <a:cxn ang="0">
                  <a:pos x="50" y="61"/>
                </a:cxn>
                <a:cxn ang="0">
                  <a:pos x="11" y="61"/>
                </a:cxn>
                <a:cxn ang="0">
                  <a:pos x="0" y="50"/>
                </a:cxn>
                <a:cxn ang="0">
                  <a:pos x="0" y="11"/>
                </a:cxn>
                <a:cxn ang="0">
                  <a:pos x="11" y="0"/>
                </a:cxn>
                <a:cxn ang="0">
                  <a:pos x="31" y="0"/>
                </a:cxn>
              </a:cxnLst>
              <a:rect l="0" t="0" r="r" b="b"/>
              <a:pathLst>
                <a:path w="61" h="61">
                  <a:moveTo>
                    <a:pt x="31" y="0"/>
                  </a:moveTo>
                  <a:cubicBezTo>
                    <a:pt x="38" y="0"/>
                    <a:pt x="44" y="0"/>
                    <a:pt x="51" y="0"/>
                  </a:cubicBezTo>
                  <a:cubicBezTo>
                    <a:pt x="58" y="0"/>
                    <a:pt x="61" y="3"/>
                    <a:pt x="61" y="10"/>
                  </a:cubicBezTo>
                  <a:cubicBezTo>
                    <a:pt x="61" y="23"/>
                    <a:pt x="61" y="37"/>
                    <a:pt x="61" y="51"/>
                  </a:cubicBezTo>
                  <a:cubicBezTo>
                    <a:pt x="61" y="58"/>
                    <a:pt x="57" y="61"/>
                    <a:pt x="50" y="61"/>
                  </a:cubicBezTo>
                  <a:cubicBezTo>
                    <a:pt x="37" y="61"/>
                    <a:pt x="24" y="61"/>
                    <a:pt x="11" y="61"/>
                  </a:cubicBezTo>
                  <a:cubicBezTo>
                    <a:pt x="4" y="61"/>
                    <a:pt x="0" y="58"/>
                    <a:pt x="0" y="50"/>
                  </a:cubicBezTo>
                  <a:cubicBezTo>
                    <a:pt x="0" y="37"/>
                    <a:pt x="0" y="24"/>
                    <a:pt x="0" y="11"/>
                  </a:cubicBezTo>
                  <a:cubicBezTo>
                    <a:pt x="0" y="4"/>
                    <a:pt x="3" y="0"/>
                    <a:pt x="11" y="0"/>
                  </a:cubicBezTo>
                  <a:cubicBezTo>
                    <a:pt x="17" y="0"/>
                    <a:pt x="24" y="0"/>
                    <a:pt x="3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1693"/>
            <p:cNvSpPr>
              <a:spLocks/>
            </p:cNvSpPr>
            <p:nvPr/>
          </p:nvSpPr>
          <p:spPr bwMode="gray">
            <a:xfrm>
              <a:off x="1095501" y="696111"/>
              <a:ext cx="128400" cy="128401"/>
            </a:xfrm>
            <a:custGeom>
              <a:avLst/>
              <a:gdLst/>
              <a:ahLst/>
              <a:cxnLst>
                <a:cxn ang="0">
                  <a:pos x="30" y="61"/>
                </a:cxn>
                <a:cxn ang="0">
                  <a:pos x="10" y="61"/>
                </a:cxn>
                <a:cxn ang="0">
                  <a:pos x="0" y="51"/>
                </a:cxn>
                <a:cxn ang="0">
                  <a:pos x="0" y="10"/>
                </a:cxn>
                <a:cxn ang="0">
                  <a:pos x="11" y="0"/>
                </a:cxn>
                <a:cxn ang="0">
                  <a:pos x="50" y="0"/>
                </a:cxn>
                <a:cxn ang="0">
                  <a:pos x="61" y="11"/>
                </a:cxn>
                <a:cxn ang="0">
                  <a:pos x="61" y="50"/>
                </a:cxn>
                <a:cxn ang="0">
                  <a:pos x="50" y="61"/>
                </a:cxn>
                <a:cxn ang="0">
                  <a:pos x="30" y="61"/>
                </a:cxn>
              </a:cxnLst>
              <a:rect l="0" t="0" r="r" b="b"/>
              <a:pathLst>
                <a:path w="61" h="61">
                  <a:moveTo>
                    <a:pt x="30" y="61"/>
                  </a:moveTo>
                  <a:cubicBezTo>
                    <a:pt x="24" y="61"/>
                    <a:pt x="17" y="61"/>
                    <a:pt x="10" y="61"/>
                  </a:cubicBezTo>
                  <a:cubicBezTo>
                    <a:pt x="3" y="61"/>
                    <a:pt x="0" y="58"/>
                    <a:pt x="0" y="51"/>
                  </a:cubicBezTo>
                  <a:cubicBezTo>
                    <a:pt x="0" y="37"/>
                    <a:pt x="0" y="24"/>
                    <a:pt x="0" y="10"/>
                  </a:cubicBezTo>
                  <a:cubicBezTo>
                    <a:pt x="0" y="3"/>
                    <a:pt x="4" y="0"/>
                    <a:pt x="11" y="0"/>
                  </a:cubicBezTo>
                  <a:cubicBezTo>
                    <a:pt x="24" y="0"/>
                    <a:pt x="37" y="0"/>
                    <a:pt x="50" y="0"/>
                  </a:cubicBezTo>
                  <a:cubicBezTo>
                    <a:pt x="57" y="0"/>
                    <a:pt x="61" y="3"/>
                    <a:pt x="61" y="11"/>
                  </a:cubicBezTo>
                  <a:cubicBezTo>
                    <a:pt x="61" y="24"/>
                    <a:pt x="61" y="37"/>
                    <a:pt x="61" y="50"/>
                  </a:cubicBezTo>
                  <a:cubicBezTo>
                    <a:pt x="61" y="58"/>
                    <a:pt x="57" y="61"/>
                    <a:pt x="50" y="61"/>
                  </a:cubicBezTo>
                  <a:cubicBezTo>
                    <a:pt x="43" y="61"/>
                    <a:pt x="37" y="61"/>
                    <a:pt x="30"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1694"/>
            <p:cNvSpPr>
              <a:spLocks/>
            </p:cNvSpPr>
            <p:nvPr/>
          </p:nvSpPr>
          <p:spPr bwMode="gray">
            <a:xfrm>
              <a:off x="820356" y="549370"/>
              <a:ext cx="91716" cy="91716"/>
            </a:xfrm>
            <a:custGeom>
              <a:avLst/>
              <a:gdLst/>
              <a:ahLst/>
              <a:cxnLst>
                <a:cxn ang="0">
                  <a:pos x="22" y="2"/>
                </a:cxn>
                <a:cxn ang="0">
                  <a:pos x="42" y="22"/>
                </a:cxn>
                <a:cxn ang="0">
                  <a:pos x="21" y="43"/>
                </a:cxn>
                <a:cxn ang="0">
                  <a:pos x="1" y="23"/>
                </a:cxn>
                <a:cxn ang="0">
                  <a:pos x="22" y="2"/>
                </a:cxn>
              </a:cxnLst>
              <a:rect l="0" t="0" r="r" b="b"/>
              <a:pathLst>
                <a:path w="43" h="45">
                  <a:moveTo>
                    <a:pt x="22" y="2"/>
                  </a:moveTo>
                  <a:cubicBezTo>
                    <a:pt x="42" y="2"/>
                    <a:pt x="42" y="2"/>
                    <a:pt x="42" y="22"/>
                  </a:cubicBezTo>
                  <a:cubicBezTo>
                    <a:pt x="42" y="45"/>
                    <a:pt x="43" y="43"/>
                    <a:pt x="21" y="43"/>
                  </a:cubicBezTo>
                  <a:cubicBezTo>
                    <a:pt x="1" y="43"/>
                    <a:pt x="1" y="43"/>
                    <a:pt x="1" y="23"/>
                  </a:cubicBezTo>
                  <a:cubicBezTo>
                    <a:pt x="1" y="0"/>
                    <a:pt x="0" y="2"/>
                    <a:pt x="22"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1695"/>
            <p:cNvSpPr>
              <a:spLocks/>
            </p:cNvSpPr>
            <p:nvPr/>
          </p:nvSpPr>
          <p:spPr bwMode="gray">
            <a:xfrm>
              <a:off x="1236131" y="579938"/>
              <a:ext cx="91716" cy="91716"/>
            </a:xfrm>
            <a:custGeom>
              <a:avLst/>
              <a:gdLst/>
              <a:ahLst/>
              <a:cxnLst>
                <a:cxn ang="0">
                  <a:pos x="3" y="22"/>
                </a:cxn>
                <a:cxn ang="0">
                  <a:pos x="23" y="3"/>
                </a:cxn>
                <a:cxn ang="0">
                  <a:pos x="43" y="24"/>
                </a:cxn>
                <a:cxn ang="0">
                  <a:pos x="24" y="43"/>
                </a:cxn>
                <a:cxn ang="0">
                  <a:pos x="3" y="22"/>
                </a:cxn>
              </a:cxnLst>
              <a:rect l="0" t="0" r="r" b="b"/>
              <a:pathLst>
                <a:path w="46" h="44">
                  <a:moveTo>
                    <a:pt x="3" y="22"/>
                  </a:moveTo>
                  <a:cubicBezTo>
                    <a:pt x="3" y="1"/>
                    <a:pt x="0" y="3"/>
                    <a:pt x="23" y="3"/>
                  </a:cubicBezTo>
                  <a:cubicBezTo>
                    <a:pt x="46" y="3"/>
                    <a:pt x="43" y="0"/>
                    <a:pt x="43" y="24"/>
                  </a:cubicBezTo>
                  <a:cubicBezTo>
                    <a:pt x="43" y="44"/>
                    <a:pt x="46" y="43"/>
                    <a:pt x="24" y="43"/>
                  </a:cubicBezTo>
                  <a:cubicBezTo>
                    <a:pt x="0" y="43"/>
                    <a:pt x="3" y="44"/>
                    <a:pt x="3"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1696"/>
            <p:cNvSpPr>
              <a:spLocks/>
            </p:cNvSpPr>
            <p:nvPr/>
          </p:nvSpPr>
          <p:spPr bwMode="gray">
            <a:xfrm>
              <a:off x="704188" y="855080"/>
              <a:ext cx="91716" cy="97827"/>
            </a:xfrm>
            <a:custGeom>
              <a:avLst/>
              <a:gdLst/>
              <a:ahLst/>
              <a:cxnLst>
                <a:cxn ang="0">
                  <a:pos x="42" y="23"/>
                </a:cxn>
                <a:cxn ang="0">
                  <a:pos x="22" y="43"/>
                </a:cxn>
                <a:cxn ang="0">
                  <a:pos x="1" y="23"/>
                </a:cxn>
                <a:cxn ang="0">
                  <a:pos x="22" y="3"/>
                </a:cxn>
                <a:cxn ang="0">
                  <a:pos x="42" y="23"/>
                </a:cxn>
              </a:cxnLst>
              <a:rect l="0" t="0" r="r" b="b"/>
              <a:pathLst>
                <a:path w="45" h="46">
                  <a:moveTo>
                    <a:pt x="42" y="23"/>
                  </a:moveTo>
                  <a:cubicBezTo>
                    <a:pt x="41" y="46"/>
                    <a:pt x="45" y="43"/>
                    <a:pt x="22" y="43"/>
                  </a:cubicBezTo>
                  <a:cubicBezTo>
                    <a:pt x="0" y="43"/>
                    <a:pt x="1" y="46"/>
                    <a:pt x="1" y="23"/>
                  </a:cubicBezTo>
                  <a:cubicBezTo>
                    <a:pt x="1" y="1"/>
                    <a:pt x="1" y="3"/>
                    <a:pt x="22" y="3"/>
                  </a:cubicBezTo>
                  <a:cubicBezTo>
                    <a:pt x="45" y="3"/>
                    <a:pt x="41" y="0"/>
                    <a:pt x="42"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1697"/>
            <p:cNvSpPr>
              <a:spLocks/>
            </p:cNvSpPr>
            <p:nvPr/>
          </p:nvSpPr>
          <p:spPr bwMode="gray">
            <a:xfrm>
              <a:off x="1028242" y="1014049"/>
              <a:ext cx="55029" cy="48914"/>
            </a:xfrm>
            <a:custGeom>
              <a:avLst/>
              <a:gdLst/>
              <a:ahLst/>
              <a:cxnLst>
                <a:cxn ang="0">
                  <a:pos x="3" y="0"/>
                </a:cxn>
                <a:cxn ang="0">
                  <a:pos x="22" y="4"/>
                </a:cxn>
                <a:cxn ang="0">
                  <a:pos x="21" y="20"/>
                </a:cxn>
                <a:cxn ang="0">
                  <a:pos x="5" y="21"/>
                </a:cxn>
                <a:cxn ang="0">
                  <a:pos x="0" y="3"/>
                </a:cxn>
                <a:cxn ang="0">
                  <a:pos x="3" y="0"/>
                </a:cxn>
              </a:cxnLst>
              <a:rect l="0" t="0" r="r" b="b"/>
              <a:pathLst>
                <a:path w="25" h="24">
                  <a:moveTo>
                    <a:pt x="3" y="0"/>
                  </a:moveTo>
                  <a:cubicBezTo>
                    <a:pt x="10" y="1"/>
                    <a:pt x="18" y="0"/>
                    <a:pt x="22" y="4"/>
                  </a:cubicBezTo>
                  <a:cubicBezTo>
                    <a:pt x="25" y="6"/>
                    <a:pt x="24" y="17"/>
                    <a:pt x="21" y="20"/>
                  </a:cubicBezTo>
                  <a:cubicBezTo>
                    <a:pt x="19" y="23"/>
                    <a:pt x="8" y="24"/>
                    <a:pt x="5" y="21"/>
                  </a:cubicBezTo>
                  <a:cubicBezTo>
                    <a:pt x="2" y="17"/>
                    <a:pt x="2" y="9"/>
                    <a:pt x="0" y="3"/>
                  </a:cubicBezTo>
                  <a:cubicBezTo>
                    <a:pt x="1" y="2"/>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1698"/>
            <p:cNvSpPr>
              <a:spLocks/>
            </p:cNvSpPr>
            <p:nvPr/>
          </p:nvSpPr>
          <p:spPr bwMode="gray">
            <a:xfrm>
              <a:off x="967100" y="946796"/>
              <a:ext cx="48914" cy="48914"/>
            </a:xfrm>
            <a:custGeom>
              <a:avLst/>
              <a:gdLst/>
              <a:ahLst/>
              <a:cxnLst>
                <a:cxn ang="0">
                  <a:pos x="22" y="12"/>
                </a:cxn>
                <a:cxn ang="0">
                  <a:pos x="11" y="22"/>
                </a:cxn>
                <a:cxn ang="0">
                  <a:pos x="0" y="11"/>
                </a:cxn>
                <a:cxn ang="0">
                  <a:pos x="12" y="0"/>
                </a:cxn>
                <a:cxn ang="0">
                  <a:pos x="22" y="12"/>
                </a:cxn>
              </a:cxnLst>
              <a:rect l="0" t="0" r="r" b="b"/>
              <a:pathLst>
                <a:path w="24" h="23">
                  <a:moveTo>
                    <a:pt x="22" y="12"/>
                  </a:moveTo>
                  <a:cubicBezTo>
                    <a:pt x="24" y="21"/>
                    <a:pt x="19" y="22"/>
                    <a:pt x="11" y="22"/>
                  </a:cubicBezTo>
                  <a:cubicBezTo>
                    <a:pt x="2" y="23"/>
                    <a:pt x="1" y="19"/>
                    <a:pt x="0" y="11"/>
                  </a:cubicBezTo>
                  <a:cubicBezTo>
                    <a:pt x="0" y="2"/>
                    <a:pt x="4" y="0"/>
                    <a:pt x="12" y="0"/>
                  </a:cubicBezTo>
                  <a:cubicBezTo>
                    <a:pt x="22" y="0"/>
                    <a:pt x="24" y="4"/>
                    <a:pt x="2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1699"/>
            <p:cNvSpPr>
              <a:spLocks/>
            </p:cNvSpPr>
            <p:nvPr/>
          </p:nvSpPr>
          <p:spPr bwMode="gray">
            <a:xfrm>
              <a:off x="1034359" y="946796"/>
              <a:ext cx="42801" cy="48914"/>
            </a:xfrm>
            <a:custGeom>
              <a:avLst/>
              <a:gdLst/>
              <a:ahLst/>
              <a:cxnLst>
                <a:cxn ang="0">
                  <a:pos x="11" y="22"/>
                </a:cxn>
                <a:cxn ang="0">
                  <a:pos x="0" y="11"/>
                </a:cxn>
                <a:cxn ang="0">
                  <a:pos x="12" y="0"/>
                </a:cxn>
                <a:cxn ang="0">
                  <a:pos x="23" y="12"/>
                </a:cxn>
                <a:cxn ang="0">
                  <a:pos x="11" y="22"/>
                </a:cxn>
              </a:cxnLst>
              <a:rect l="0" t="0" r="r" b="b"/>
              <a:pathLst>
                <a:path w="23" h="24">
                  <a:moveTo>
                    <a:pt x="11" y="22"/>
                  </a:moveTo>
                  <a:cubicBezTo>
                    <a:pt x="1" y="24"/>
                    <a:pt x="1" y="18"/>
                    <a:pt x="0" y="11"/>
                  </a:cubicBezTo>
                  <a:cubicBezTo>
                    <a:pt x="0" y="2"/>
                    <a:pt x="4" y="1"/>
                    <a:pt x="12" y="0"/>
                  </a:cubicBezTo>
                  <a:cubicBezTo>
                    <a:pt x="21" y="0"/>
                    <a:pt x="22" y="4"/>
                    <a:pt x="23" y="12"/>
                  </a:cubicBezTo>
                  <a:cubicBezTo>
                    <a:pt x="23" y="22"/>
                    <a:pt x="18" y="23"/>
                    <a:pt x="11"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1700"/>
            <p:cNvSpPr>
              <a:spLocks/>
            </p:cNvSpPr>
            <p:nvPr/>
          </p:nvSpPr>
          <p:spPr bwMode="gray">
            <a:xfrm>
              <a:off x="967100" y="1014049"/>
              <a:ext cx="48914" cy="42801"/>
            </a:xfrm>
            <a:custGeom>
              <a:avLst/>
              <a:gdLst/>
              <a:ahLst/>
              <a:cxnLst>
                <a:cxn ang="0">
                  <a:pos x="22" y="11"/>
                </a:cxn>
                <a:cxn ang="0">
                  <a:pos x="12" y="23"/>
                </a:cxn>
                <a:cxn ang="0">
                  <a:pos x="0" y="11"/>
                </a:cxn>
                <a:cxn ang="0">
                  <a:pos x="12" y="0"/>
                </a:cxn>
                <a:cxn ang="0">
                  <a:pos x="22" y="11"/>
                </a:cxn>
              </a:cxnLst>
              <a:rect l="0" t="0" r="r" b="b"/>
              <a:pathLst>
                <a:path w="24" h="23">
                  <a:moveTo>
                    <a:pt x="22" y="11"/>
                  </a:moveTo>
                  <a:cubicBezTo>
                    <a:pt x="24" y="20"/>
                    <a:pt x="20" y="23"/>
                    <a:pt x="12" y="23"/>
                  </a:cubicBezTo>
                  <a:cubicBezTo>
                    <a:pt x="3" y="23"/>
                    <a:pt x="1" y="20"/>
                    <a:pt x="0" y="11"/>
                  </a:cubicBezTo>
                  <a:cubicBezTo>
                    <a:pt x="0" y="2"/>
                    <a:pt x="4" y="1"/>
                    <a:pt x="12" y="0"/>
                  </a:cubicBezTo>
                  <a:cubicBezTo>
                    <a:pt x="20" y="0"/>
                    <a:pt x="24" y="3"/>
                    <a:pt x="22"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1701"/>
            <p:cNvSpPr>
              <a:spLocks/>
            </p:cNvSpPr>
            <p:nvPr/>
          </p:nvSpPr>
          <p:spPr bwMode="gray">
            <a:xfrm>
              <a:off x="1028242" y="824510"/>
              <a:ext cx="55029" cy="48914"/>
            </a:xfrm>
            <a:custGeom>
              <a:avLst/>
              <a:gdLst/>
              <a:ahLst/>
              <a:cxnLst>
                <a:cxn ang="0">
                  <a:pos x="3" y="0"/>
                </a:cxn>
                <a:cxn ang="0">
                  <a:pos x="22" y="4"/>
                </a:cxn>
                <a:cxn ang="0">
                  <a:pos x="21" y="20"/>
                </a:cxn>
                <a:cxn ang="0">
                  <a:pos x="5" y="21"/>
                </a:cxn>
                <a:cxn ang="0">
                  <a:pos x="0" y="3"/>
                </a:cxn>
                <a:cxn ang="0">
                  <a:pos x="3" y="0"/>
                </a:cxn>
              </a:cxnLst>
              <a:rect l="0" t="0" r="r" b="b"/>
              <a:pathLst>
                <a:path w="25" h="24">
                  <a:moveTo>
                    <a:pt x="3" y="0"/>
                  </a:moveTo>
                  <a:cubicBezTo>
                    <a:pt x="10" y="1"/>
                    <a:pt x="17" y="1"/>
                    <a:pt x="22" y="4"/>
                  </a:cubicBezTo>
                  <a:cubicBezTo>
                    <a:pt x="25" y="6"/>
                    <a:pt x="24" y="17"/>
                    <a:pt x="21" y="20"/>
                  </a:cubicBezTo>
                  <a:cubicBezTo>
                    <a:pt x="18" y="23"/>
                    <a:pt x="8" y="24"/>
                    <a:pt x="5" y="21"/>
                  </a:cubicBezTo>
                  <a:cubicBezTo>
                    <a:pt x="2" y="17"/>
                    <a:pt x="2" y="9"/>
                    <a:pt x="0" y="3"/>
                  </a:cubicBezTo>
                  <a:cubicBezTo>
                    <a:pt x="1" y="2"/>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1702"/>
            <p:cNvSpPr>
              <a:spLocks/>
            </p:cNvSpPr>
            <p:nvPr/>
          </p:nvSpPr>
          <p:spPr bwMode="gray">
            <a:xfrm>
              <a:off x="905958" y="1014049"/>
              <a:ext cx="48914" cy="48914"/>
            </a:xfrm>
            <a:custGeom>
              <a:avLst/>
              <a:gdLst/>
              <a:ahLst/>
              <a:cxnLst>
                <a:cxn ang="0">
                  <a:pos x="0" y="0"/>
                </a:cxn>
                <a:cxn ang="0">
                  <a:pos x="23" y="0"/>
                </a:cxn>
                <a:cxn ang="0">
                  <a:pos x="19" y="20"/>
                </a:cxn>
                <a:cxn ang="0">
                  <a:pos x="4" y="20"/>
                </a:cxn>
                <a:cxn ang="0">
                  <a:pos x="0" y="0"/>
                </a:cxn>
              </a:cxnLst>
              <a:rect l="0" t="0" r="r" b="b"/>
              <a:pathLst>
                <a:path w="23" h="23">
                  <a:moveTo>
                    <a:pt x="0" y="0"/>
                  </a:moveTo>
                  <a:cubicBezTo>
                    <a:pt x="9" y="0"/>
                    <a:pt x="15" y="0"/>
                    <a:pt x="23" y="0"/>
                  </a:cubicBezTo>
                  <a:cubicBezTo>
                    <a:pt x="22" y="8"/>
                    <a:pt x="22" y="15"/>
                    <a:pt x="19" y="20"/>
                  </a:cubicBezTo>
                  <a:cubicBezTo>
                    <a:pt x="18" y="23"/>
                    <a:pt x="6" y="23"/>
                    <a:pt x="4" y="20"/>
                  </a:cubicBezTo>
                  <a:cubicBezTo>
                    <a:pt x="1" y="15"/>
                    <a:pt x="1" y="8"/>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1703"/>
            <p:cNvSpPr>
              <a:spLocks/>
            </p:cNvSpPr>
            <p:nvPr/>
          </p:nvSpPr>
          <p:spPr bwMode="gray">
            <a:xfrm>
              <a:off x="967100" y="824510"/>
              <a:ext cx="48914" cy="42801"/>
            </a:xfrm>
            <a:custGeom>
              <a:avLst/>
              <a:gdLst/>
              <a:ahLst/>
              <a:cxnLst>
                <a:cxn ang="0">
                  <a:pos x="25" y="0"/>
                </a:cxn>
                <a:cxn ang="0">
                  <a:pos x="20" y="21"/>
                </a:cxn>
                <a:cxn ang="0">
                  <a:pos x="3" y="19"/>
                </a:cxn>
                <a:cxn ang="0">
                  <a:pos x="3" y="4"/>
                </a:cxn>
                <a:cxn ang="0">
                  <a:pos x="25" y="0"/>
                </a:cxn>
              </a:cxnLst>
              <a:rect l="0" t="0" r="r" b="b"/>
              <a:pathLst>
                <a:path w="25" h="23">
                  <a:moveTo>
                    <a:pt x="25" y="0"/>
                  </a:moveTo>
                  <a:cubicBezTo>
                    <a:pt x="23" y="9"/>
                    <a:pt x="24" y="17"/>
                    <a:pt x="20" y="21"/>
                  </a:cubicBezTo>
                  <a:cubicBezTo>
                    <a:pt x="17" y="23"/>
                    <a:pt x="7" y="22"/>
                    <a:pt x="3" y="19"/>
                  </a:cubicBezTo>
                  <a:cubicBezTo>
                    <a:pt x="0" y="17"/>
                    <a:pt x="0" y="6"/>
                    <a:pt x="3" y="4"/>
                  </a:cubicBezTo>
                  <a:cubicBezTo>
                    <a:pt x="8" y="1"/>
                    <a:pt x="15" y="1"/>
                    <a:pt x="2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1704"/>
            <p:cNvSpPr>
              <a:spLocks/>
            </p:cNvSpPr>
            <p:nvPr/>
          </p:nvSpPr>
          <p:spPr bwMode="gray">
            <a:xfrm>
              <a:off x="967100" y="885652"/>
              <a:ext cx="48914" cy="48914"/>
            </a:xfrm>
            <a:custGeom>
              <a:avLst/>
              <a:gdLst/>
              <a:ahLst/>
              <a:cxnLst>
                <a:cxn ang="0">
                  <a:pos x="11" y="22"/>
                </a:cxn>
                <a:cxn ang="0">
                  <a:pos x="0" y="11"/>
                </a:cxn>
                <a:cxn ang="0">
                  <a:pos x="12" y="1"/>
                </a:cxn>
                <a:cxn ang="0">
                  <a:pos x="22" y="12"/>
                </a:cxn>
                <a:cxn ang="0">
                  <a:pos x="11" y="22"/>
                </a:cxn>
              </a:cxnLst>
              <a:rect l="0" t="0" r="r" b="b"/>
              <a:pathLst>
                <a:path w="23" h="24">
                  <a:moveTo>
                    <a:pt x="11" y="22"/>
                  </a:moveTo>
                  <a:cubicBezTo>
                    <a:pt x="1" y="24"/>
                    <a:pt x="1" y="18"/>
                    <a:pt x="0" y="11"/>
                  </a:cubicBezTo>
                  <a:cubicBezTo>
                    <a:pt x="0" y="1"/>
                    <a:pt x="5" y="1"/>
                    <a:pt x="12" y="1"/>
                  </a:cubicBezTo>
                  <a:cubicBezTo>
                    <a:pt x="22" y="0"/>
                    <a:pt x="22" y="5"/>
                    <a:pt x="22" y="12"/>
                  </a:cubicBezTo>
                  <a:cubicBezTo>
                    <a:pt x="23" y="22"/>
                    <a:pt x="18" y="23"/>
                    <a:pt x="11"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1705"/>
            <p:cNvSpPr>
              <a:spLocks/>
            </p:cNvSpPr>
            <p:nvPr/>
          </p:nvSpPr>
          <p:spPr bwMode="gray">
            <a:xfrm>
              <a:off x="905958" y="824510"/>
              <a:ext cx="42801" cy="42801"/>
            </a:xfrm>
            <a:custGeom>
              <a:avLst/>
              <a:gdLst/>
              <a:ahLst/>
              <a:cxnLst>
                <a:cxn ang="0">
                  <a:pos x="22" y="20"/>
                </a:cxn>
                <a:cxn ang="0">
                  <a:pos x="4" y="1"/>
                </a:cxn>
                <a:cxn ang="0">
                  <a:pos x="12" y="0"/>
                </a:cxn>
                <a:cxn ang="0">
                  <a:pos x="22" y="0"/>
                </a:cxn>
                <a:cxn ang="0">
                  <a:pos x="22" y="20"/>
                </a:cxn>
              </a:cxnLst>
              <a:rect l="0" t="0" r="r" b="b"/>
              <a:pathLst>
                <a:path w="22" h="22">
                  <a:moveTo>
                    <a:pt x="22" y="20"/>
                  </a:moveTo>
                  <a:cubicBezTo>
                    <a:pt x="1" y="22"/>
                    <a:pt x="0" y="21"/>
                    <a:pt x="4" y="1"/>
                  </a:cubicBezTo>
                  <a:cubicBezTo>
                    <a:pt x="6" y="1"/>
                    <a:pt x="9" y="0"/>
                    <a:pt x="12" y="0"/>
                  </a:cubicBezTo>
                  <a:cubicBezTo>
                    <a:pt x="15" y="0"/>
                    <a:pt x="18" y="0"/>
                    <a:pt x="22" y="0"/>
                  </a:cubicBezTo>
                  <a:cubicBezTo>
                    <a:pt x="22" y="7"/>
                    <a:pt x="22" y="13"/>
                    <a:pt x="22" y="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1706"/>
            <p:cNvSpPr>
              <a:spLocks/>
            </p:cNvSpPr>
            <p:nvPr/>
          </p:nvSpPr>
          <p:spPr bwMode="gray">
            <a:xfrm>
              <a:off x="905958" y="885652"/>
              <a:ext cx="48914" cy="48914"/>
            </a:xfrm>
            <a:custGeom>
              <a:avLst/>
              <a:gdLst/>
              <a:ahLst/>
              <a:cxnLst>
                <a:cxn ang="0">
                  <a:pos x="21" y="11"/>
                </a:cxn>
                <a:cxn ang="0">
                  <a:pos x="10" y="21"/>
                </a:cxn>
                <a:cxn ang="0">
                  <a:pos x="0" y="11"/>
                </a:cxn>
                <a:cxn ang="0">
                  <a:pos x="11" y="0"/>
                </a:cxn>
                <a:cxn ang="0">
                  <a:pos x="21" y="11"/>
                </a:cxn>
              </a:cxnLst>
              <a:rect l="0" t="0" r="r" b="b"/>
              <a:pathLst>
                <a:path w="23" h="22">
                  <a:moveTo>
                    <a:pt x="21" y="11"/>
                  </a:moveTo>
                  <a:cubicBezTo>
                    <a:pt x="23" y="21"/>
                    <a:pt x="17" y="21"/>
                    <a:pt x="10" y="21"/>
                  </a:cubicBezTo>
                  <a:cubicBezTo>
                    <a:pt x="1" y="22"/>
                    <a:pt x="0" y="18"/>
                    <a:pt x="0" y="11"/>
                  </a:cubicBezTo>
                  <a:cubicBezTo>
                    <a:pt x="0" y="2"/>
                    <a:pt x="2" y="0"/>
                    <a:pt x="11" y="0"/>
                  </a:cubicBezTo>
                  <a:cubicBezTo>
                    <a:pt x="20" y="0"/>
                    <a:pt x="22" y="3"/>
                    <a:pt x="21"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1707"/>
            <p:cNvSpPr>
              <a:spLocks/>
            </p:cNvSpPr>
            <p:nvPr/>
          </p:nvSpPr>
          <p:spPr bwMode="gray">
            <a:xfrm>
              <a:off x="777558" y="482112"/>
              <a:ext cx="48914" cy="42801"/>
            </a:xfrm>
            <a:custGeom>
              <a:avLst/>
              <a:gdLst/>
              <a:ahLst/>
              <a:cxnLst>
                <a:cxn ang="0">
                  <a:pos x="22" y="21"/>
                </a:cxn>
                <a:cxn ang="0">
                  <a:pos x="0" y="21"/>
                </a:cxn>
                <a:cxn ang="0">
                  <a:pos x="3" y="3"/>
                </a:cxn>
                <a:cxn ang="0">
                  <a:pos x="18" y="3"/>
                </a:cxn>
                <a:cxn ang="0">
                  <a:pos x="22" y="21"/>
                </a:cxn>
              </a:cxnLst>
              <a:rect l="0" t="0" r="r" b="b"/>
              <a:pathLst>
                <a:path w="22" h="21">
                  <a:moveTo>
                    <a:pt x="22" y="21"/>
                  </a:moveTo>
                  <a:cubicBezTo>
                    <a:pt x="13" y="21"/>
                    <a:pt x="8" y="21"/>
                    <a:pt x="0" y="21"/>
                  </a:cubicBezTo>
                  <a:cubicBezTo>
                    <a:pt x="1" y="14"/>
                    <a:pt x="0" y="7"/>
                    <a:pt x="3" y="3"/>
                  </a:cubicBezTo>
                  <a:cubicBezTo>
                    <a:pt x="5" y="0"/>
                    <a:pt x="16" y="0"/>
                    <a:pt x="18" y="3"/>
                  </a:cubicBezTo>
                  <a:cubicBezTo>
                    <a:pt x="21" y="7"/>
                    <a:pt x="21" y="14"/>
                    <a:pt x="22"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1708"/>
            <p:cNvSpPr>
              <a:spLocks/>
            </p:cNvSpPr>
            <p:nvPr/>
          </p:nvSpPr>
          <p:spPr bwMode="gray">
            <a:xfrm>
              <a:off x="991558" y="647197"/>
              <a:ext cx="42801" cy="42801"/>
            </a:xfrm>
            <a:custGeom>
              <a:avLst/>
              <a:gdLst/>
              <a:ahLst/>
              <a:cxnLst>
                <a:cxn ang="0">
                  <a:pos x="23" y="22"/>
                </a:cxn>
                <a:cxn ang="0">
                  <a:pos x="3" y="18"/>
                </a:cxn>
                <a:cxn ang="0">
                  <a:pos x="3" y="3"/>
                </a:cxn>
                <a:cxn ang="0">
                  <a:pos x="18" y="2"/>
                </a:cxn>
                <a:cxn ang="0">
                  <a:pos x="23" y="22"/>
                </a:cxn>
              </a:cxnLst>
              <a:rect l="0" t="0" r="r" b="b"/>
              <a:pathLst>
                <a:path w="23" h="22">
                  <a:moveTo>
                    <a:pt x="23" y="22"/>
                  </a:moveTo>
                  <a:cubicBezTo>
                    <a:pt x="14" y="21"/>
                    <a:pt x="7" y="22"/>
                    <a:pt x="3" y="18"/>
                  </a:cubicBezTo>
                  <a:cubicBezTo>
                    <a:pt x="0" y="17"/>
                    <a:pt x="0" y="6"/>
                    <a:pt x="3" y="3"/>
                  </a:cubicBezTo>
                  <a:cubicBezTo>
                    <a:pt x="6" y="0"/>
                    <a:pt x="16" y="0"/>
                    <a:pt x="18" y="2"/>
                  </a:cubicBezTo>
                  <a:cubicBezTo>
                    <a:pt x="22" y="6"/>
                    <a:pt x="21" y="13"/>
                    <a:pt x="23"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1709"/>
            <p:cNvSpPr>
              <a:spLocks/>
            </p:cNvSpPr>
            <p:nvPr/>
          </p:nvSpPr>
          <p:spPr bwMode="gray">
            <a:xfrm>
              <a:off x="746986" y="757253"/>
              <a:ext cx="42801" cy="48914"/>
            </a:xfrm>
            <a:custGeom>
              <a:avLst/>
              <a:gdLst/>
              <a:ahLst/>
              <a:cxnLst>
                <a:cxn ang="0">
                  <a:pos x="21" y="0"/>
                </a:cxn>
                <a:cxn ang="0">
                  <a:pos x="21" y="22"/>
                </a:cxn>
                <a:cxn ang="0">
                  <a:pos x="3" y="18"/>
                </a:cxn>
                <a:cxn ang="0">
                  <a:pos x="3" y="3"/>
                </a:cxn>
                <a:cxn ang="0">
                  <a:pos x="21" y="0"/>
                </a:cxn>
              </a:cxnLst>
              <a:rect l="0" t="0" r="r" b="b"/>
              <a:pathLst>
                <a:path w="21" h="22">
                  <a:moveTo>
                    <a:pt x="21" y="0"/>
                  </a:moveTo>
                  <a:cubicBezTo>
                    <a:pt x="21" y="8"/>
                    <a:pt x="21" y="14"/>
                    <a:pt x="21" y="22"/>
                  </a:cubicBezTo>
                  <a:cubicBezTo>
                    <a:pt x="15" y="21"/>
                    <a:pt x="7" y="22"/>
                    <a:pt x="3" y="18"/>
                  </a:cubicBezTo>
                  <a:cubicBezTo>
                    <a:pt x="0" y="16"/>
                    <a:pt x="0" y="6"/>
                    <a:pt x="3" y="3"/>
                  </a:cubicBezTo>
                  <a:cubicBezTo>
                    <a:pt x="7" y="0"/>
                    <a:pt x="14" y="1"/>
                    <a:pt x="2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1710"/>
            <p:cNvSpPr>
              <a:spLocks/>
            </p:cNvSpPr>
            <p:nvPr/>
          </p:nvSpPr>
          <p:spPr bwMode="gray">
            <a:xfrm>
              <a:off x="1223901" y="855080"/>
              <a:ext cx="42801" cy="42801"/>
            </a:xfrm>
            <a:custGeom>
              <a:avLst/>
              <a:gdLst/>
              <a:ahLst/>
              <a:cxnLst>
                <a:cxn ang="0">
                  <a:pos x="20" y="10"/>
                </a:cxn>
                <a:cxn ang="0">
                  <a:pos x="11" y="21"/>
                </a:cxn>
                <a:cxn ang="0">
                  <a:pos x="0" y="11"/>
                </a:cxn>
                <a:cxn ang="0">
                  <a:pos x="11" y="1"/>
                </a:cxn>
                <a:cxn ang="0">
                  <a:pos x="20" y="10"/>
                </a:cxn>
              </a:cxnLst>
              <a:rect l="0" t="0" r="r" b="b"/>
              <a:pathLst>
                <a:path w="22" h="21">
                  <a:moveTo>
                    <a:pt x="20" y="10"/>
                  </a:moveTo>
                  <a:cubicBezTo>
                    <a:pt x="22" y="18"/>
                    <a:pt x="19" y="21"/>
                    <a:pt x="11" y="21"/>
                  </a:cubicBezTo>
                  <a:cubicBezTo>
                    <a:pt x="3" y="21"/>
                    <a:pt x="0" y="19"/>
                    <a:pt x="0" y="11"/>
                  </a:cubicBezTo>
                  <a:cubicBezTo>
                    <a:pt x="0" y="3"/>
                    <a:pt x="3" y="0"/>
                    <a:pt x="11" y="1"/>
                  </a:cubicBezTo>
                  <a:cubicBezTo>
                    <a:pt x="18" y="1"/>
                    <a:pt x="22" y="2"/>
                    <a:pt x="2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1711"/>
            <p:cNvSpPr>
              <a:spLocks/>
            </p:cNvSpPr>
            <p:nvPr/>
          </p:nvSpPr>
          <p:spPr bwMode="gray">
            <a:xfrm>
              <a:off x="979330" y="1111876"/>
              <a:ext cx="30574" cy="24457"/>
            </a:xfrm>
            <a:custGeom>
              <a:avLst/>
              <a:gdLst/>
              <a:ahLst/>
              <a:cxnLst>
                <a:cxn ang="0">
                  <a:pos x="8" y="10"/>
                </a:cxn>
                <a:cxn ang="0">
                  <a:pos x="0" y="5"/>
                </a:cxn>
                <a:cxn ang="0">
                  <a:pos x="7" y="0"/>
                </a:cxn>
                <a:cxn ang="0">
                  <a:pos x="14" y="4"/>
                </a:cxn>
                <a:cxn ang="0">
                  <a:pos x="8" y="10"/>
                </a:cxn>
              </a:cxnLst>
              <a:rect l="0" t="0" r="r" b="b"/>
              <a:pathLst>
                <a:path w="14" h="10">
                  <a:moveTo>
                    <a:pt x="8" y="10"/>
                  </a:moveTo>
                  <a:cubicBezTo>
                    <a:pt x="5" y="8"/>
                    <a:pt x="3" y="6"/>
                    <a:pt x="0" y="5"/>
                  </a:cubicBezTo>
                  <a:cubicBezTo>
                    <a:pt x="3" y="3"/>
                    <a:pt x="5" y="1"/>
                    <a:pt x="7" y="0"/>
                  </a:cubicBezTo>
                  <a:cubicBezTo>
                    <a:pt x="9" y="0"/>
                    <a:pt x="12" y="3"/>
                    <a:pt x="14" y="4"/>
                  </a:cubicBezTo>
                  <a:cubicBezTo>
                    <a:pt x="12" y="6"/>
                    <a:pt x="11" y="7"/>
                    <a:pt x="8"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0" name="Group 414"/>
          <p:cNvGrpSpPr/>
          <p:nvPr/>
        </p:nvGrpSpPr>
        <p:grpSpPr bwMode="gray">
          <a:xfrm>
            <a:off x="510690" y="3780117"/>
            <a:ext cx="432320" cy="600153"/>
            <a:chOff x="6132594" y="912014"/>
            <a:chExt cx="425189" cy="590254"/>
          </a:xfrm>
        </p:grpSpPr>
        <p:sp>
          <p:nvSpPr>
            <p:cNvPr id="115" name="Freeform 1283"/>
            <p:cNvSpPr>
              <a:spLocks noEditPoints="1"/>
            </p:cNvSpPr>
            <p:nvPr/>
          </p:nvSpPr>
          <p:spPr bwMode="gray">
            <a:xfrm>
              <a:off x="6132594" y="912014"/>
              <a:ext cx="425189" cy="590254"/>
            </a:xfrm>
            <a:custGeom>
              <a:avLst/>
              <a:gdLst/>
              <a:ahLst/>
              <a:cxnLst>
                <a:cxn ang="0">
                  <a:pos x="0" y="177"/>
                </a:cxn>
                <a:cxn ang="0">
                  <a:pos x="0" y="31"/>
                </a:cxn>
                <a:cxn ang="0">
                  <a:pos x="31" y="0"/>
                </a:cxn>
                <a:cxn ang="0">
                  <a:pos x="222" y="0"/>
                </a:cxn>
                <a:cxn ang="0">
                  <a:pos x="252" y="29"/>
                </a:cxn>
                <a:cxn ang="0">
                  <a:pos x="253" y="35"/>
                </a:cxn>
                <a:cxn ang="0">
                  <a:pos x="253" y="322"/>
                </a:cxn>
                <a:cxn ang="0">
                  <a:pos x="240" y="348"/>
                </a:cxn>
                <a:cxn ang="0">
                  <a:pos x="223" y="354"/>
                </a:cxn>
                <a:cxn ang="0">
                  <a:pos x="30" y="354"/>
                </a:cxn>
                <a:cxn ang="0">
                  <a:pos x="0" y="324"/>
                </a:cxn>
                <a:cxn ang="0">
                  <a:pos x="0" y="177"/>
                </a:cxn>
                <a:cxn ang="0">
                  <a:pos x="34" y="320"/>
                </a:cxn>
                <a:cxn ang="0">
                  <a:pos x="219" y="320"/>
                </a:cxn>
                <a:cxn ang="0">
                  <a:pos x="219" y="34"/>
                </a:cxn>
                <a:cxn ang="0">
                  <a:pos x="34" y="34"/>
                </a:cxn>
                <a:cxn ang="0">
                  <a:pos x="34" y="320"/>
                </a:cxn>
                <a:cxn ang="0">
                  <a:pos x="127" y="330"/>
                </a:cxn>
                <a:cxn ang="0">
                  <a:pos x="121" y="330"/>
                </a:cxn>
                <a:cxn ang="0">
                  <a:pos x="114" y="335"/>
                </a:cxn>
                <a:cxn ang="0">
                  <a:pos x="120" y="342"/>
                </a:cxn>
                <a:cxn ang="0">
                  <a:pos x="133" y="342"/>
                </a:cxn>
                <a:cxn ang="0">
                  <a:pos x="138" y="335"/>
                </a:cxn>
                <a:cxn ang="0">
                  <a:pos x="132" y="330"/>
                </a:cxn>
                <a:cxn ang="0">
                  <a:pos x="127" y="330"/>
                </a:cxn>
              </a:cxnLst>
              <a:rect l="0" t="0" r="r" b="b"/>
              <a:pathLst>
                <a:path w="253" h="354">
                  <a:moveTo>
                    <a:pt x="0" y="177"/>
                  </a:moveTo>
                  <a:cubicBezTo>
                    <a:pt x="0" y="128"/>
                    <a:pt x="0" y="80"/>
                    <a:pt x="0" y="31"/>
                  </a:cubicBezTo>
                  <a:cubicBezTo>
                    <a:pt x="0" y="13"/>
                    <a:pt x="13" y="0"/>
                    <a:pt x="31" y="0"/>
                  </a:cubicBezTo>
                  <a:cubicBezTo>
                    <a:pt x="95" y="0"/>
                    <a:pt x="158" y="0"/>
                    <a:pt x="222" y="0"/>
                  </a:cubicBezTo>
                  <a:cubicBezTo>
                    <a:pt x="239" y="0"/>
                    <a:pt x="251" y="12"/>
                    <a:pt x="252" y="29"/>
                  </a:cubicBezTo>
                  <a:cubicBezTo>
                    <a:pt x="252" y="31"/>
                    <a:pt x="253" y="33"/>
                    <a:pt x="253" y="35"/>
                  </a:cubicBezTo>
                  <a:cubicBezTo>
                    <a:pt x="253" y="130"/>
                    <a:pt x="253" y="226"/>
                    <a:pt x="253" y="322"/>
                  </a:cubicBezTo>
                  <a:cubicBezTo>
                    <a:pt x="253" y="333"/>
                    <a:pt x="249" y="342"/>
                    <a:pt x="240" y="348"/>
                  </a:cubicBezTo>
                  <a:cubicBezTo>
                    <a:pt x="235" y="352"/>
                    <a:pt x="229" y="354"/>
                    <a:pt x="223" y="354"/>
                  </a:cubicBezTo>
                  <a:cubicBezTo>
                    <a:pt x="159" y="354"/>
                    <a:pt x="94" y="354"/>
                    <a:pt x="30" y="354"/>
                  </a:cubicBezTo>
                  <a:cubicBezTo>
                    <a:pt x="14" y="354"/>
                    <a:pt x="0" y="341"/>
                    <a:pt x="0" y="324"/>
                  </a:cubicBezTo>
                  <a:cubicBezTo>
                    <a:pt x="0" y="275"/>
                    <a:pt x="0" y="226"/>
                    <a:pt x="0" y="177"/>
                  </a:cubicBezTo>
                  <a:close/>
                  <a:moveTo>
                    <a:pt x="34" y="320"/>
                  </a:moveTo>
                  <a:cubicBezTo>
                    <a:pt x="96" y="320"/>
                    <a:pt x="157" y="320"/>
                    <a:pt x="219" y="320"/>
                  </a:cubicBezTo>
                  <a:cubicBezTo>
                    <a:pt x="219" y="225"/>
                    <a:pt x="219" y="129"/>
                    <a:pt x="219" y="34"/>
                  </a:cubicBezTo>
                  <a:cubicBezTo>
                    <a:pt x="157" y="34"/>
                    <a:pt x="96" y="34"/>
                    <a:pt x="34" y="34"/>
                  </a:cubicBezTo>
                  <a:cubicBezTo>
                    <a:pt x="34" y="129"/>
                    <a:pt x="34" y="225"/>
                    <a:pt x="34" y="320"/>
                  </a:cubicBezTo>
                  <a:close/>
                  <a:moveTo>
                    <a:pt x="127" y="330"/>
                  </a:moveTo>
                  <a:cubicBezTo>
                    <a:pt x="125" y="330"/>
                    <a:pt x="123" y="329"/>
                    <a:pt x="121" y="330"/>
                  </a:cubicBezTo>
                  <a:cubicBezTo>
                    <a:pt x="117" y="330"/>
                    <a:pt x="115" y="332"/>
                    <a:pt x="114" y="335"/>
                  </a:cubicBezTo>
                  <a:cubicBezTo>
                    <a:pt x="114" y="339"/>
                    <a:pt x="116" y="342"/>
                    <a:pt x="120" y="342"/>
                  </a:cubicBezTo>
                  <a:cubicBezTo>
                    <a:pt x="124" y="343"/>
                    <a:pt x="129" y="343"/>
                    <a:pt x="133" y="342"/>
                  </a:cubicBezTo>
                  <a:cubicBezTo>
                    <a:pt x="137" y="342"/>
                    <a:pt x="139" y="339"/>
                    <a:pt x="138" y="335"/>
                  </a:cubicBezTo>
                  <a:cubicBezTo>
                    <a:pt x="138" y="332"/>
                    <a:pt x="136" y="330"/>
                    <a:pt x="132" y="330"/>
                  </a:cubicBezTo>
                  <a:cubicBezTo>
                    <a:pt x="130" y="329"/>
                    <a:pt x="128" y="330"/>
                    <a:pt x="127" y="33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1285"/>
            <p:cNvSpPr>
              <a:spLocks/>
            </p:cNvSpPr>
            <p:nvPr/>
          </p:nvSpPr>
          <p:spPr bwMode="gray">
            <a:xfrm>
              <a:off x="6322678" y="1457248"/>
              <a:ext cx="45020" cy="25010"/>
            </a:xfrm>
            <a:custGeom>
              <a:avLst/>
              <a:gdLst/>
              <a:ahLst/>
              <a:cxnLst>
                <a:cxn ang="0">
                  <a:pos x="13" y="1"/>
                </a:cxn>
                <a:cxn ang="0">
                  <a:pos x="18" y="1"/>
                </a:cxn>
                <a:cxn ang="0">
                  <a:pos x="24" y="6"/>
                </a:cxn>
                <a:cxn ang="0">
                  <a:pos x="19" y="13"/>
                </a:cxn>
                <a:cxn ang="0">
                  <a:pos x="6" y="13"/>
                </a:cxn>
                <a:cxn ang="0">
                  <a:pos x="0" y="6"/>
                </a:cxn>
                <a:cxn ang="0">
                  <a:pos x="7" y="1"/>
                </a:cxn>
                <a:cxn ang="0">
                  <a:pos x="13" y="1"/>
                </a:cxn>
              </a:cxnLst>
              <a:rect l="0" t="0" r="r" b="b"/>
              <a:pathLst>
                <a:path w="25" h="14">
                  <a:moveTo>
                    <a:pt x="13" y="1"/>
                  </a:moveTo>
                  <a:cubicBezTo>
                    <a:pt x="14" y="1"/>
                    <a:pt x="16" y="0"/>
                    <a:pt x="18" y="1"/>
                  </a:cubicBezTo>
                  <a:cubicBezTo>
                    <a:pt x="22" y="1"/>
                    <a:pt x="24" y="3"/>
                    <a:pt x="24" y="6"/>
                  </a:cubicBezTo>
                  <a:cubicBezTo>
                    <a:pt x="25" y="10"/>
                    <a:pt x="23" y="13"/>
                    <a:pt x="19" y="13"/>
                  </a:cubicBezTo>
                  <a:cubicBezTo>
                    <a:pt x="15" y="14"/>
                    <a:pt x="10" y="14"/>
                    <a:pt x="6" y="13"/>
                  </a:cubicBezTo>
                  <a:cubicBezTo>
                    <a:pt x="2" y="13"/>
                    <a:pt x="0" y="10"/>
                    <a:pt x="0" y="6"/>
                  </a:cubicBezTo>
                  <a:cubicBezTo>
                    <a:pt x="1" y="3"/>
                    <a:pt x="3" y="1"/>
                    <a:pt x="7" y="1"/>
                  </a:cubicBezTo>
                  <a:cubicBezTo>
                    <a:pt x="9" y="0"/>
                    <a:pt x="11" y="1"/>
                    <a:pt x="13"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1286"/>
            <p:cNvSpPr>
              <a:spLocks/>
            </p:cNvSpPr>
            <p:nvPr/>
          </p:nvSpPr>
          <p:spPr bwMode="gray">
            <a:xfrm>
              <a:off x="6402714" y="1057076"/>
              <a:ext cx="50022" cy="50022"/>
            </a:xfrm>
            <a:custGeom>
              <a:avLst/>
              <a:gdLst/>
              <a:ahLst/>
              <a:cxnLst>
                <a:cxn ang="0">
                  <a:pos x="0" y="0"/>
                </a:cxn>
                <a:cxn ang="0">
                  <a:pos x="29" y="0"/>
                </a:cxn>
                <a:cxn ang="0">
                  <a:pos x="29" y="30"/>
                </a:cxn>
                <a:cxn ang="0">
                  <a:pos x="0" y="30"/>
                </a:cxn>
                <a:cxn ang="0">
                  <a:pos x="0" y="0"/>
                </a:cxn>
              </a:cxnLst>
              <a:rect l="0" t="0" r="r" b="b"/>
              <a:pathLst>
                <a:path w="29" h="30">
                  <a:moveTo>
                    <a:pt x="0" y="0"/>
                  </a:moveTo>
                  <a:cubicBezTo>
                    <a:pt x="10" y="0"/>
                    <a:pt x="19" y="0"/>
                    <a:pt x="29" y="0"/>
                  </a:cubicBezTo>
                  <a:cubicBezTo>
                    <a:pt x="29" y="10"/>
                    <a:pt x="29" y="20"/>
                    <a:pt x="29" y="30"/>
                  </a:cubicBezTo>
                  <a:cubicBezTo>
                    <a:pt x="19" y="30"/>
                    <a:pt x="10" y="30"/>
                    <a:pt x="0" y="30"/>
                  </a:cubicBezTo>
                  <a:cubicBezTo>
                    <a:pt x="0" y="20"/>
                    <a:pt x="0" y="10"/>
                    <a:pt x="0" y="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1287"/>
            <p:cNvSpPr>
              <a:spLocks/>
            </p:cNvSpPr>
            <p:nvPr/>
          </p:nvSpPr>
          <p:spPr bwMode="gray">
            <a:xfrm>
              <a:off x="6402714" y="1142113"/>
              <a:ext cx="50022" cy="45019"/>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10"/>
                    <a:pt x="29" y="19"/>
                    <a:pt x="29" y="29"/>
                  </a:cubicBezTo>
                  <a:cubicBezTo>
                    <a:pt x="19" y="29"/>
                    <a:pt x="10" y="29"/>
                    <a:pt x="0" y="29"/>
                  </a:cubicBezTo>
                  <a:cubicBezTo>
                    <a:pt x="0" y="20"/>
                    <a:pt x="0" y="10"/>
                    <a:pt x="0" y="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1288"/>
            <p:cNvSpPr>
              <a:spLocks/>
            </p:cNvSpPr>
            <p:nvPr/>
          </p:nvSpPr>
          <p:spPr bwMode="gray">
            <a:xfrm>
              <a:off x="6402714" y="1222148"/>
              <a:ext cx="50022"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9" y="0"/>
                    <a:pt x="19" y="0"/>
                    <a:pt x="29" y="0"/>
                  </a:cubicBezTo>
                  <a:cubicBezTo>
                    <a:pt x="29" y="10"/>
                    <a:pt x="29" y="19"/>
                    <a:pt x="29" y="29"/>
                  </a:cubicBezTo>
                  <a:cubicBezTo>
                    <a:pt x="19" y="29"/>
                    <a:pt x="10" y="29"/>
                    <a:pt x="0" y="29"/>
                  </a:cubicBezTo>
                  <a:cubicBezTo>
                    <a:pt x="0" y="19"/>
                    <a:pt x="0" y="10"/>
                    <a:pt x="0" y="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1289"/>
            <p:cNvSpPr>
              <a:spLocks/>
            </p:cNvSpPr>
            <p:nvPr/>
          </p:nvSpPr>
          <p:spPr bwMode="gray">
            <a:xfrm>
              <a:off x="6402714" y="1302182"/>
              <a:ext cx="50022"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9"/>
                    <a:pt x="29" y="19"/>
                    <a:pt x="29" y="29"/>
                  </a:cubicBezTo>
                  <a:cubicBezTo>
                    <a:pt x="19" y="29"/>
                    <a:pt x="10" y="29"/>
                    <a:pt x="0" y="29"/>
                  </a:cubicBezTo>
                  <a:cubicBezTo>
                    <a:pt x="0" y="19"/>
                    <a:pt x="0" y="9"/>
                    <a:pt x="0" y="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1290"/>
            <p:cNvSpPr>
              <a:spLocks/>
            </p:cNvSpPr>
            <p:nvPr/>
          </p:nvSpPr>
          <p:spPr bwMode="gray">
            <a:xfrm>
              <a:off x="6237640" y="1057076"/>
              <a:ext cx="50022"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10"/>
                    <a:pt x="29" y="20"/>
                    <a:pt x="29" y="29"/>
                  </a:cubicBezTo>
                  <a:cubicBezTo>
                    <a:pt x="19" y="29"/>
                    <a:pt x="10" y="29"/>
                    <a:pt x="0" y="29"/>
                  </a:cubicBezTo>
                  <a:cubicBezTo>
                    <a:pt x="0" y="20"/>
                    <a:pt x="0" y="10"/>
                    <a:pt x="0" y="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1291"/>
            <p:cNvSpPr>
              <a:spLocks/>
            </p:cNvSpPr>
            <p:nvPr/>
          </p:nvSpPr>
          <p:spPr bwMode="gray">
            <a:xfrm>
              <a:off x="6322678" y="1057076"/>
              <a:ext cx="45020" cy="50022"/>
            </a:xfrm>
            <a:custGeom>
              <a:avLst/>
              <a:gdLst/>
              <a:ahLst/>
              <a:cxnLst>
                <a:cxn ang="0">
                  <a:pos x="0" y="29"/>
                </a:cxn>
                <a:cxn ang="0">
                  <a:pos x="0" y="0"/>
                </a:cxn>
                <a:cxn ang="0">
                  <a:pos x="29" y="0"/>
                </a:cxn>
                <a:cxn ang="0">
                  <a:pos x="29" y="29"/>
                </a:cxn>
                <a:cxn ang="0">
                  <a:pos x="0" y="29"/>
                </a:cxn>
              </a:cxnLst>
              <a:rect l="0" t="0" r="r" b="b"/>
              <a:pathLst>
                <a:path w="29" h="29">
                  <a:moveTo>
                    <a:pt x="0" y="29"/>
                  </a:moveTo>
                  <a:cubicBezTo>
                    <a:pt x="0" y="20"/>
                    <a:pt x="0" y="10"/>
                    <a:pt x="0" y="0"/>
                  </a:cubicBezTo>
                  <a:cubicBezTo>
                    <a:pt x="9" y="0"/>
                    <a:pt x="19" y="0"/>
                    <a:pt x="29" y="0"/>
                  </a:cubicBezTo>
                  <a:cubicBezTo>
                    <a:pt x="29" y="10"/>
                    <a:pt x="29" y="20"/>
                    <a:pt x="29" y="29"/>
                  </a:cubicBezTo>
                  <a:cubicBezTo>
                    <a:pt x="19" y="29"/>
                    <a:pt x="10" y="29"/>
                    <a:pt x="0" y="29"/>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1292"/>
            <p:cNvSpPr>
              <a:spLocks/>
            </p:cNvSpPr>
            <p:nvPr/>
          </p:nvSpPr>
          <p:spPr bwMode="gray">
            <a:xfrm>
              <a:off x="6237640" y="1142113"/>
              <a:ext cx="50022" cy="45019"/>
            </a:xfrm>
            <a:custGeom>
              <a:avLst/>
              <a:gdLst/>
              <a:ahLst/>
              <a:cxnLst>
                <a:cxn ang="0">
                  <a:pos x="0" y="29"/>
                </a:cxn>
                <a:cxn ang="0">
                  <a:pos x="0" y="0"/>
                </a:cxn>
                <a:cxn ang="0">
                  <a:pos x="29" y="0"/>
                </a:cxn>
                <a:cxn ang="0">
                  <a:pos x="29" y="29"/>
                </a:cxn>
                <a:cxn ang="0">
                  <a:pos x="0" y="29"/>
                </a:cxn>
              </a:cxnLst>
              <a:rect l="0" t="0" r="r" b="b"/>
              <a:pathLst>
                <a:path w="29" h="29">
                  <a:moveTo>
                    <a:pt x="0" y="29"/>
                  </a:moveTo>
                  <a:cubicBezTo>
                    <a:pt x="0" y="19"/>
                    <a:pt x="0" y="10"/>
                    <a:pt x="0" y="0"/>
                  </a:cubicBezTo>
                  <a:cubicBezTo>
                    <a:pt x="9" y="0"/>
                    <a:pt x="19" y="0"/>
                    <a:pt x="29" y="0"/>
                  </a:cubicBezTo>
                  <a:cubicBezTo>
                    <a:pt x="29" y="10"/>
                    <a:pt x="29" y="19"/>
                    <a:pt x="29" y="29"/>
                  </a:cubicBezTo>
                  <a:cubicBezTo>
                    <a:pt x="19" y="29"/>
                    <a:pt x="10" y="29"/>
                    <a:pt x="0" y="29"/>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1293"/>
            <p:cNvSpPr>
              <a:spLocks/>
            </p:cNvSpPr>
            <p:nvPr/>
          </p:nvSpPr>
          <p:spPr bwMode="gray">
            <a:xfrm>
              <a:off x="6322678" y="1142113"/>
              <a:ext cx="45020" cy="45019"/>
            </a:xfrm>
            <a:custGeom>
              <a:avLst/>
              <a:gdLst/>
              <a:ahLst/>
              <a:cxnLst>
                <a:cxn ang="0">
                  <a:pos x="29" y="29"/>
                </a:cxn>
                <a:cxn ang="0">
                  <a:pos x="0" y="29"/>
                </a:cxn>
                <a:cxn ang="0">
                  <a:pos x="0" y="0"/>
                </a:cxn>
                <a:cxn ang="0">
                  <a:pos x="29" y="0"/>
                </a:cxn>
                <a:cxn ang="0">
                  <a:pos x="29" y="29"/>
                </a:cxn>
              </a:cxnLst>
              <a:rect l="0" t="0" r="r" b="b"/>
              <a:pathLst>
                <a:path w="29" h="29">
                  <a:moveTo>
                    <a:pt x="29" y="29"/>
                  </a:moveTo>
                  <a:cubicBezTo>
                    <a:pt x="19" y="29"/>
                    <a:pt x="10" y="29"/>
                    <a:pt x="0" y="29"/>
                  </a:cubicBezTo>
                  <a:cubicBezTo>
                    <a:pt x="0" y="20"/>
                    <a:pt x="0" y="10"/>
                    <a:pt x="0" y="0"/>
                  </a:cubicBezTo>
                  <a:cubicBezTo>
                    <a:pt x="9" y="0"/>
                    <a:pt x="19" y="0"/>
                    <a:pt x="29" y="0"/>
                  </a:cubicBezTo>
                  <a:cubicBezTo>
                    <a:pt x="29" y="10"/>
                    <a:pt x="29" y="19"/>
                    <a:pt x="29" y="29"/>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1294"/>
            <p:cNvSpPr>
              <a:spLocks/>
            </p:cNvSpPr>
            <p:nvPr/>
          </p:nvSpPr>
          <p:spPr bwMode="gray">
            <a:xfrm>
              <a:off x="6237640" y="1222148"/>
              <a:ext cx="50022" cy="50022"/>
            </a:xfrm>
            <a:custGeom>
              <a:avLst/>
              <a:gdLst/>
              <a:ahLst/>
              <a:cxnLst>
                <a:cxn ang="0">
                  <a:pos x="29" y="29"/>
                </a:cxn>
                <a:cxn ang="0">
                  <a:pos x="0" y="29"/>
                </a:cxn>
                <a:cxn ang="0">
                  <a:pos x="0" y="0"/>
                </a:cxn>
                <a:cxn ang="0">
                  <a:pos x="29" y="0"/>
                </a:cxn>
                <a:cxn ang="0">
                  <a:pos x="29" y="29"/>
                </a:cxn>
              </a:cxnLst>
              <a:rect l="0" t="0" r="r" b="b"/>
              <a:pathLst>
                <a:path w="29" h="29">
                  <a:moveTo>
                    <a:pt x="29" y="29"/>
                  </a:moveTo>
                  <a:cubicBezTo>
                    <a:pt x="19" y="29"/>
                    <a:pt x="10" y="29"/>
                    <a:pt x="0" y="29"/>
                  </a:cubicBezTo>
                  <a:cubicBezTo>
                    <a:pt x="0" y="19"/>
                    <a:pt x="0" y="10"/>
                    <a:pt x="0" y="0"/>
                  </a:cubicBezTo>
                  <a:cubicBezTo>
                    <a:pt x="10" y="0"/>
                    <a:pt x="19" y="0"/>
                    <a:pt x="29" y="0"/>
                  </a:cubicBezTo>
                  <a:cubicBezTo>
                    <a:pt x="29" y="10"/>
                    <a:pt x="29" y="19"/>
                    <a:pt x="29" y="29"/>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1295"/>
            <p:cNvSpPr>
              <a:spLocks/>
            </p:cNvSpPr>
            <p:nvPr/>
          </p:nvSpPr>
          <p:spPr bwMode="gray">
            <a:xfrm>
              <a:off x="6322678" y="1222148"/>
              <a:ext cx="45020"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10"/>
                    <a:pt x="29" y="19"/>
                    <a:pt x="29" y="29"/>
                  </a:cubicBezTo>
                  <a:cubicBezTo>
                    <a:pt x="19" y="29"/>
                    <a:pt x="10" y="29"/>
                    <a:pt x="0" y="29"/>
                  </a:cubicBezTo>
                  <a:cubicBezTo>
                    <a:pt x="0" y="19"/>
                    <a:pt x="0" y="10"/>
                    <a:pt x="0" y="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1296"/>
            <p:cNvSpPr>
              <a:spLocks/>
            </p:cNvSpPr>
            <p:nvPr/>
          </p:nvSpPr>
          <p:spPr bwMode="gray">
            <a:xfrm>
              <a:off x="6237640" y="1302182"/>
              <a:ext cx="50022" cy="50022"/>
            </a:xfrm>
            <a:custGeom>
              <a:avLst/>
              <a:gdLst/>
              <a:ahLst/>
              <a:cxnLst>
                <a:cxn ang="0">
                  <a:pos x="0" y="29"/>
                </a:cxn>
                <a:cxn ang="0">
                  <a:pos x="0" y="0"/>
                </a:cxn>
                <a:cxn ang="0">
                  <a:pos x="29" y="0"/>
                </a:cxn>
                <a:cxn ang="0">
                  <a:pos x="29" y="29"/>
                </a:cxn>
                <a:cxn ang="0">
                  <a:pos x="0" y="29"/>
                </a:cxn>
              </a:cxnLst>
              <a:rect l="0" t="0" r="r" b="b"/>
              <a:pathLst>
                <a:path w="29" h="29">
                  <a:moveTo>
                    <a:pt x="0" y="29"/>
                  </a:moveTo>
                  <a:cubicBezTo>
                    <a:pt x="0" y="19"/>
                    <a:pt x="0" y="9"/>
                    <a:pt x="0" y="0"/>
                  </a:cubicBezTo>
                  <a:cubicBezTo>
                    <a:pt x="9" y="0"/>
                    <a:pt x="19" y="0"/>
                    <a:pt x="29" y="0"/>
                  </a:cubicBezTo>
                  <a:cubicBezTo>
                    <a:pt x="29" y="9"/>
                    <a:pt x="29" y="19"/>
                    <a:pt x="29" y="29"/>
                  </a:cubicBezTo>
                  <a:cubicBezTo>
                    <a:pt x="19" y="29"/>
                    <a:pt x="10" y="29"/>
                    <a:pt x="0" y="29"/>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1297"/>
            <p:cNvSpPr>
              <a:spLocks/>
            </p:cNvSpPr>
            <p:nvPr/>
          </p:nvSpPr>
          <p:spPr bwMode="gray">
            <a:xfrm>
              <a:off x="6322678" y="1302182"/>
              <a:ext cx="45020" cy="50022"/>
            </a:xfrm>
            <a:custGeom>
              <a:avLst/>
              <a:gdLst/>
              <a:ahLst/>
              <a:cxnLst>
                <a:cxn ang="0">
                  <a:pos x="0" y="29"/>
                </a:cxn>
                <a:cxn ang="0">
                  <a:pos x="0" y="0"/>
                </a:cxn>
                <a:cxn ang="0">
                  <a:pos x="29" y="0"/>
                </a:cxn>
                <a:cxn ang="0">
                  <a:pos x="29" y="29"/>
                </a:cxn>
                <a:cxn ang="0">
                  <a:pos x="0" y="29"/>
                </a:cxn>
              </a:cxnLst>
              <a:rect l="0" t="0" r="r" b="b"/>
              <a:pathLst>
                <a:path w="29" h="29">
                  <a:moveTo>
                    <a:pt x="0" y="29"/>
                  </a:moveTo>
                  <a:cubicBezTo>
                    <a:pt x="0" y="19"/>
                    <a:pt x="0" y="9"/>
                    <a:pt x="0" y="0"/>
                  </a:cubicBezTo>
                  <a:cubicBezTo>
                    <a:pt x="10" y="0"/>
                    <a:pt x="19" y="0"/>
                    <a:pt x="29" y="0"/>
                  </a:cubicBezTo>
                  <a:cubicBezTo>
                    <a:pt x="29" y="9"/>
                    <a:pt x="29" y="19"/>
                    <a:pt x="29" y="29"/>
                  </a:cubicBezTo>
                  <a:cubicBezTo>
                    <a:pt x="19" y="29"/>
                    <a:pt x="10" y="29"/>
                    <a:pt x="0" y="29"/>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32" name="Freeform 12"/>
          <p:cNvSpPr>
            <a:spLocks noChangeArrowheads="1"/>
          </p:cNvSpPr>
          <p:nvPr/>
        </p:nvSpPr>
        <p:spPr bwMode="gray">
          <a:xfrm>
            <a:off x="326245" y="3285309"/>
            <a:ext cx="1421704" cy="571613"/>
          </a:xfrm>
          <a:custGeom>
            <a:avLst/>
            <a:gdLst>
              <a:gd name="T0" fmla="*/ 344 w 6844"/>
              <a:gd name="T1" fmla="*/ 2749 h 2750"/>
              <a:gd name="T2" fmla="*/ 344 w 6844"/>
              <a:gd name="T3" fmla="*/ 2749 h 2750"/>
              <a:gd name="T4" fmla="*/ 1344 w 6844"/>
              <a:gd name="T5" fmla="*/ 1406 h 2750"/>
              <a:gd name="T6" fmla="*/ 1500 w 6844"/>
              <a:gd name="T7" fmla="*/ 1375 h 2750"/>
              <a:gd name="T8" fmla="*/ 1531 w 6844"/>
              <a:gd name="T9" fmla="*/ 1437 h 2750"/>
              <a:gd name="T10" fmla="*/ 1563 w 6844"/>
              <a:gd name="T11" fmla="*/ 1719 h 2750"/>
              <a:gd name="T12" fmla="*/ 1625 w 6844"/>
              <a:gd name="T13" fmla="*/ 1781 h 2750"/>
              <a:gd name="T14" fmla="*/ 1875 w 6844"/>
              <a:gd name="T15" fmla="*/ 1844 h 2750"/>
              <a:gd name="T16" fmla="*/ 1844 w 6844"/>
              <a:gd name="T17" fmla="*/ 1656 h 2750"/>
              <a:gd name="T18" fmla="*/ 2031 w 6844"/>
              <a:gd name="T19" fmla="*/ 875 h 2750"/>
              <a:gd name="T20" fmla="*/ 3999 w 6844"/>
              <a:gd name="T21" fmla="*/ 937 h 2750"/>
              <a:gd name="T22" fmla="*/ 4030 w 6844"/>
              <a:gd name="T23" fmla="*/ 969 h 2750"/>
              <a:gd name="T24" fmla="*/ 3593 w 6844"/>
              <a:gd name="T25" fmla="*/ 1281 h 2750"/>
              <a:gd name="T26" fmla="*/ 3843 w 6844"/>
              <a:gd name="T27" fmla="*/ 1375 h 2750"/>
              <a:gd name="T28" fmla="*/ 3874 w 6844"/>
              <a:gd name="T29" fmla="*/ 1375 h 2750"/>
              <a:gd name="T30" fmla="*/ 4718 w 6844"/>
              <a:gd name="T31" fmla="*/ 1219 h 2750"/>
              <a:gd name="T32" fmla="*/ 5468 w 6844"/>
              <a:gd name="T33" fmla="*/ 1812 h 2750"/>
              <a:gd name="T34" fmla="*/ 5562 w 6844"/>
              <a:gd name="T35" fmla="*/ 1844 h 2750"/>
              <a:gd name="T36" fmla="*/ 6218 w 6844"/>
              <a:gd name="T37" fmla="*/ 2000 h 2750"/>
              <a:gd name="T38" fmla="*/ 6530 w 6844"/>
              <a:gd name="T39" fmla="*/ 2405 h 2750"/>
              <a:gd name="T40" fmla="*/ 6843 w 6844"/>
              <a:gd name="T41" fmla="*/ 2405 h 2750"/>
              <a:gd name="T42" fmla="*/ 5687 w 6844"/>
              <a:gd name="T43" fmla="*/ 1562 h 2750"/>
              <a:gd name="T44" fmla="*/ 5624 w 6844"/>
              <a:gd name="T45" fmla="*/ 1531 h 2750"/>
              <a:gd name="T46" fmla="*/ 4343 w 6844"/>
              <a:gd name="T47" fmla="*/ 906 h 2750"/>
              <a:gd name="T48" fmla="*/ 4280 w 6844"/>
              <a:gd name="T49" fmla="*/ 875 h 2750"/>
              <a:gd name="T50" fmla="*/ 2781 w 6844"/>
              <a:gd name="T51" fmla="*/ 93 h 2750"/>
              <a:gd name="T52" fmla="*/ 1625 w 6844"/>
              <a:gd name="T53" fmla="*/ 1062 h 2750"/>
              <a:gd name="T54" fmla="*/ 1563 w 6844"/>
              <a:gd name="T55" fmla="*/ 1094 h 2750"/>
              <a:gd name="T56" fmla="*/ 469 w 6844"/>
              <a:gd name="T57" fmla="*/ 1562 h 2750"/>
              <a:gd name="T58" fmla="*/ 63 w 6844"/>
              <a:gd name="T59" fmla="*/ 2749 h 2750"/>
              <a:gd name="T60" fmla="*/ 344 w 6844"/>
              <a:gd name="T61" fmla="*/ 2749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844" h="2750">
                <a:moveTo>
                  <a:pt x="344" y="2749"/>
                </a:moveTo>
                <a:lnTo>
                  <a:pt x="344" y="2749"/>
                </a:lnTo>
                <a:cubicBezTo>
                  <a:pt x="281" y="2093"/>
                  <a:pt x="688" y="1531"/>
                  <a:pt x="1344" y="1406"/>
                </a:cubicBezTo>
                <a:cubicBezTo>
                  <a:pt x="1406" y="1406"/>
                  <a:pt x="1438" y="1406"/>
                  <a:pt x="1500" y="1375"/>
                </a:cubicBezTo>
                <a:cubicBezTo>
                  <a:pt x="1531" y="1375"/>
                  <a:pt x="1531" y="1406"/>
                  <a:pt x="1531" y="1437"/>
                </a:cubicBezTo>
                <a:cubicBezTo>
                  <a:pt x="1531" y="1531"/>
                  <a:pt x="1563" y="1625"/>
                  <a:pt x="1563" y="1719"/>
                </a:cubicBezTo>
                <a:cubicBezTo>
                  <a:pt x="1563" y="1750"/>
                  <a:pt x="1594" y="1750"/>
                  <a:pt x="1625" y="1781"/>
                </a:cubicBezTo>
                <a:cubicBezTo>
                  <a:pt x="1688" y="1781"/>
                  <a:pt x="1781" y="1812"/>
                  <a:pt x="1875" y="1844"/>
                </a:cubicBezTo>
                <a:cubicBezTo>
                  <a:pt x="1875" y="1781"/>
                  <a:pt x="1844" y="1719"/>
                  <a:pt x="1844" y="1656"/>
                </a:cubicBezTo>
                <a:cubicBezTo>
                  <a:pt x="1781" y="1375"/>
                  <a:pt x="1875" y="1094"/>
                  <a:pt x="2031" y="875"/>
                </a:cubicBezTo>
                <a:cubicBezTo>
                  <a:pt x="2531" y="187"/>
                  <a:pt x="3562" y="219"/>
                  <a:pt x="3999" y="937"/>
                </a:cubicBezTo>
                <a:cubicBezTo>
                  <a:pt x="3999" y="937"/>
                  <a:pt x="3999" y="969"/>
                  <a:pt x="4030" y="969"/>
                </a:cubicBezTo>
                <a:cubicBezTo>
                  <a:pt x="3843" y="1031"/>
                  <a:pt x="3718" y="1125"/>
                  <a:pt x="3593" y="1281"/>
                </a:cubicBezTo>
                <a:cubicBezTo>
                  <a:pt x="3655" y="1312"/>
                  <a:pt x="3749" y="1344"/>
                  <a:pt x="3843" y="1375"/>
                </a:cubicBezTo>
                <a:cubicBezTo>
                  <a:pt x="3843" y="1406"/>
                  <a:pt x="3843" y="1375"/>
                  <a:pt x="3874" y="1375"/>
                </a:cubicBezTo>
                <a:cubicBezTo>
                  <a:pt x="4124" y="1156"/>
                  <a:pt x="4405" y="1156"/>
                  <a:pt x="4718" y="1219"/>
                </a:cubicBezTo>
                <a:cubicBezTo>
                  <a:pt x="5062" y="1312"/>
                  <a:pt x="5280" y="1500"/>
                  <a:pt x="5468" y="1812"/>
                </a:cubicBezTo>
                <a:cubicBezTo>
                  <a:pt x="5468" y="1844"/>
                  <a:pt x="5499" y="1875"/>
                  <a:pt x="5562" y="1844"/>
                </a:cubicBezTo>
                <a:cubicBezTo>
                  <a:pt x="5780" y="1844"/>
                  <a:pt x="5999" y="1875"/>
                  <a:pt x="6218" y="2000"/>
                </a:cubicBezTo>
                <a:cubicBezTo>
                  <a:pt x="6374" y="2124"/>
                  <a:pt x="6468" y="2249"/>
                  <a:pt x="6530" y="2405"/>
                </a:cubicBezTo>
                <a:cubicBezTo>
                  <a:pt x="6624" y="2405"/>
                  <a:pt x="6749" y="2405"/>
                  <a:pt x="6843" y="2405"/>
                </a:cubicBezTo>
                <a:cubicBezTo>
                  <a:pt x="6687" y="1906"/>
                  <a:pt x="6218" y="1562"/>
                  <a:pt x="5687" y="1562"/>
                </a:cubicBezTo>
                <a:cubicBezTo>
                  <a:pt x="5655" y="1562"/>
                  <a:pt x="5655" y="1562"/>
                  <a:pt x="5624" y="1531"/>
                </a:cubicBezTo>
                <a:cubicBezTo>
                  <a:pt x="5312" y="1094"/>
                  <a:pt x="4874" y="906"/>
                  <a:pt x="4343" y="906"/>
                </a:cubicBezTo>
                <a:cubicBezTo>
                  <a:pt x="4312" y="906"/>
                  <a:pt x="4312" y="906"/>
                  <a:pt x="4280" y="875"/>
                </a:cubicBezTo>
                <a:cubicBezTo>
                  <a:pt x="3999" y="312"/>
                  <a:pt x="3406" y="0"/>
                  <a:pt x="2781" y="93"/>
                </a:cubicBezTo>
                <a:cubicBezTo>
                  <a:pt x="2219" y="187"/>
                  <a:pt x="1813" y="531"/>
                  <a:pt x="1625" y="1062"/>
                </a:cubicBezTo>
                <a:cubicBezTo>
                  <a:pt x="1594" y="1094"/>
                  <a:pt x="1594" y="1094"/>
                  <a:pt x="1563" y="1094"/>
                </a:cubicBezTo>
                <a:cubicBezTo>
                  <a:pt x="1125" y="1094"/>
                  <a:pt x="781" y="1250"/>
                  <a:pt x="469" y="1562"/>
                </a:cubicBezTo>
                <a:cubicBezTo>
                  <a:pt x="156" y="1875"/>
                  <a:pt x="0" y="2311"/>
                  <a:pt x="63" y="2749"/>
                </a:cubicBezTo>
                <a:cubicBezTo>
                  <a:pt x="156" y="2749"/>
                  <a:pt x="250" y="2749"/>
                  <a:pt x="344" y="2749"/>
                </a:cubicBezTo>
              </a:path>
            </a:pathLst>
          </a:custGeom>
          <a:solidFill>
            <a:srgbClr val="46575E"/>
          </a:solidFill>
          <a:ln>
            <a:noFill/>
          </a:ln>
          <a:effectLst/>
          <a:extLst/>
        </p:spPr>
        <p:txBody>
          <a:bodyPr wrap="none" anchor="ctr"/>
          <a:lstStyle/>
          <a:p>
            <a:endParaRPr lang="en-US" dirty="0"/>
          </a:p>
        </p:txBody>
      </p:sp>
      <p:sp>
        <p:nvSpPr>
          <p:cNvPr id="133" name="Freeform 879"/>
          <p:cNvSpPr>
            <a:spLocks noEditPoints="1"/>
          </p:cNvSpPr>
          <p:nvPr/>
        </p:nvSpPr>
        <p:spPr bwMode="gray">
          <a:xfrm>
            <a:off x="979608" y="3899648"/>
            <a:ext cx="633869" cy="473970"/>
          </a:xfrm>
          <a:custGeom>
            <a:avLst/>
            <a:gdLst/>
            <a:ahLst/>
            <a:cxnLst>
              <a:cxn ang="0">
                <a:pos x="42" y="0"/>
              </a:cxn>
              <a:cxn ang="0">
                <a:pos x="291" y="0"/>
              </a:cxn>
              <a:cxn ang="0">
                <a:pos x="291" y="3"/>
              </a:cxn>
              <a:cxn ang="0">
                <a:pos x="291" y="174"/>
              </a:cxn>
              <a:cxn ang="0">
                <a:pos x="293" y="178"/>
              </a:cxn>
              <a:cxn ang="0">
                <a:pos x="331" y="216"/>
              </a:cxn>
              <a:cxn ang="0">
                <a:pos x="332" y="220"/>
              </a:cxn>
              <a:cxn ang="0">
                <a:pos x="306" y="248"/>
              </a:cxn>
              <a:cxn ang="0">
                <a:pos x="300" y="249"/>
              </a:cxn>
              <a:cxn ang="0">
                <a:pos x="33" y="249"/>
              </a:cxn>
              <a:cxn ang="0">
                <a:pos x="1" y="222"/>
              </a:cxn>
              <a:cxn ang="0">
                <a:pos x="3" y="215"/>
              </a:cxn>
              <a:cxn ang="0">
                <a:pos x="40" y="178"/>
              </a:cxn>
              <a:cxn ang="0">
                <a:pos x="42" y="174"/>
              </a:cxn>
              <a:cxn ang="0">
                <a:pos x="42" y="3"/>
              </a:cxn>
              <a:cxn ang="0">
                <a:pos x="42" y="0"/>
              </a:cxn>
              <a:cxn ang="0">
                <a:pos x="63" y="166"/>
              </a:cxn>
              <a:cxn ang="0">
                <a:pos x="270" y="166"/>
              </a:cxn>
              <a:cxn ang="0">
                <a:pos x="270" y="21"/>
              </a:cxn>
              <a:cxn ang="0">
                <a:pos x="63" y="21"/>
              </a:cxn>
              <a:cxn ang="0">
                <a:pos x="63" y="166"/>
              </a:cxn>
              <a:cxn ang="0">
                <a:pos x="125" y="218"/>
              </a:cxn>
              <a:cxn ang="0">
                <a:pos x="208" y="218"/>
              </a:cxn>
              <a:cxn ang="0">
                <a:pos x="201" y="198"/>
              </a:cxn>
              <a:cxn ang="0">
                <a:pos x="200" y="197"/>
              </a:cxn>
              <a:cxn ang="0">
                <a:pos x="133" y="197"/>
              </a:cxn>
              <a:cxn ang="0">
                <a:pos x="131" y="198"/>
              </a:cxn>
              <a:cxn ang="0">
                <a:pos x="128" y="210"/>
              </a:cxn>
              <a:cxn ang="0">
                <a:pos x="125" y="218"/>
              </a:cxn>
            </a:cxnLst>
            <a:rect l="0" t="0" r="r" b="b"/>
            <a:pathLst>
              <a:path w="333" h="249">
                <a:moveTo>
                  <a:pt x="42" y="0"/>
                </a:moveTo>
                <a:cubicBezTo>
                  <a:pt x="125" y="0"/>
                  <a:pt x="208" y="0"/>
                  <a:pt x="291" y="0"/>
                </a:cubicBezTo>
                <a:cubicBezTo>
                  <a:pt x="291" y="1"/>
                  <a:pt x="291" y="2"/>
                  <a:pt x="291" y="3"/>
                </a:cubicBezTo>
                <a:cubicBezTo>
                  <a:pt x="291" y="60"/>
                  <a:pt x="291" y="117"/>
                  <a:pt x="291" y="174"/>
                </a:cubicBezTo>
                <a:cubicBezTo>
                  <a:pt x="291" y="175"/>
                  <a:pt x="292" y="177"/>
                  <a:pt x="293" y="178"/>
                </a:cubicBezTo>
                <a:cubicBezTo>
                  <a:pt x="306" y="191"/>
                  <a:pt x="318" y="204"/>
                  <a:pt x="331" y="216"/>
                </a:cubicBezTo>
                <a:cubicBezTo>
                  <a:pt x="332" y="217"/>
                  <a:pt x="333" y="218"/>
                  <a:pt x="332" y="220"/>
                </a:cubicBezTo>
                <a:cubicBezTo>
                  <a:pt x="331" y="235"/>
                  <a:pt x="321" y="246"/>
                  <a:pt x="306" y="248"/>
                </a:cubicBezTo>
                <a:cubicBezTo>
                  <a:pt x="304" y="249"/>
                  <a:pt x="302" y="249"/>
                  <a:pt x="300" y="249"/>
                </a:cubicBezTo>
                <a:cubicBezTo>
                  <a:pt x="211" y="249"/>
                  <a:pt x="122" y="249"/>
                  <a:pt x="33" y="249"/>
                </a:cubicBezTo>
                <a:cubicBezTo>
                  <a:pt x="16" y="249"/>
                  <a:pt x="4" y="238"/>
                  <a:pt x="1" y="222"/>
                </a:cubicBezTo>
                <a:cubicBezTo>
                  <a:pt x="0" y="219"/>
                  <a:pt x="1" y="217"/>
                  <a:pt x="3" y="215"/>
                </a:cubicBezTo>
                <a:cubicBezTo>
                  <a:pt x="16" y="203"/>
                  <a:pt x="28" y="190"/>
                  <a:pt x="40" y="178"/>
                </a:cubicBezTo>
                <a:cubicBezTo>
                  <a:pt x="42" y="177"/>
                  <a:pt x="42" y="175"/>
                  <a:pt x="42" y="174"/>
                </a:cubicBezTo>
                <a:cubicBezTo>
                  <a:pt x="42" y="117"/>
                  <a:pt x="42" y="60"/>
                  <a:pt x="42" y="3"/>
                </a:cubicBezTo>
                <a:cubicBezTo>
                  <a:pt x="42" y="2"/>
                  <a:pt x="42" y="1"/>
                  <a:pt x="42" y="0"/>
                </a:cubicBezTo>
                <a:close/>
                <a:moveTo>
                  <a:pt x="63" y="166"/>
                </a:moveTo>
                <a:cubicBezTo>
                  <a:pt x="132" y="166"/>
                  <a:pt x="201" y="166"/>
                  <a:pt x="270" y="166"/>
                </a:cubicBezTo>
                <a:cubicBezTo>
                  <a:pt x="270" y="117"/>
                  <a:pt x="270" y="69"/>
                  <a:pt x="270" y="21"/>
                </a:cubicBezTo>
                <a:cubicBezTo>
                  <a:pt x="201" y="21"/>
                  <a:pt x="132" y="21"/>
                  <a:pt x="63" y="21"/>
                </a:cubicBezTo>
                <a:cubicBezTo>
                  <a:pt x="63" y="69"/>
                  <a:pt x="63" y="117"/>
                  <a:pt x="63" y="166"/>
                </a:cubicBezTo>
                <a:close/>
                <a:moveTo>
                  <a:pt x="125" y="218"/>
                </a:moveTo>
                <a:cubicBezTo>
                  <a:pt x="153" y="218"/>
                  <a:pt x="180" y="218"/>
                  <a:pt x="208" y="218"/>
                </a:cubicBezTo>
                <a:cubicBezTo>
                  <a:pt x="206" y="211"/>
                  <a:pt x="204" y="204"/>
                  <a:pt x="201" y="198"/>
                </a:cubicBezTo>
                <a:cubicBezTo>
                  <a:pt x="201" y="197"/>
                  <a:pt x="200" y="197"/>
                  <a:pt x="200" y="197"/>
                </a:cubicBezTo>
                <a:cubicBezTo>
                  <a:pt x="178" y="197"/>
                  <a:pt x="156" y="197"/>
                  <a:pt x="133" y="197"/>
                </a:cubicBezTo>
                <a:cubicBezTo>
                  <a:pt x="132" y="197"/>
                  <a:pt x="132" y="197"/>
                  <a:pt x="131" y="198"/>
                </a:cubicBezTo>
                <a:cubicBezTo>
                  <a:pt x="130" y="202"/>
                  <a:pt x="129" y="206"/>
                  <a:pt x="128" y="210"/>
                </a:cubicBezTo>
                <a:cubicBezTo>
                  <a:pt x="127" y="212"/>
                  <a:pt x="126" y="215"/>
                  <a:pt x="125" y="218"/>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pic>
        <p:nvPicPr>
          <p:cNvPr id="134" name="Picture 133" descr="facebook3.png"/>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bwMode="gray">
          <a:xfrm rot="20705357">
            <a:off x="10559739" y="1740609"/>
            <a:ext cx="496717" cy="496717"/>
          </a:xfrm>
          <a:prstGeom prst="rect">
            <a:avLst/>
          </a:prstGeom>
        </p:spPr>
      </p:pic>
      <p:pic>
        <p:nvPicPr>
          <p:cNvPr id="135" name="Picture 134" descr="Linkedin-logo-icon.png"/>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bwMode="gray">
          <a:xfrm rot="1417424">
            <a:off x="11148660" y="1788152"/>
            <a:ext cx="527834" cy="527834"/>
          </a:xfrm>
          <a:prstGeom prst="rect">
            <a:avLst/>
          </a:prstGeom>
        </p:spPr>
      </p:pic>
      <p:pic>
        <p:nvPicPr>
          <p:cNvPr id="136" name="Picture 135" descr="twitter.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bwMode="gray">
          <a:xfrm>
            <a:off x="10503168" y="3353522"/>
            <a:ext cx="479101" cy="479101"/>
          </a:xfrm>
          <a:prstGeom prst="rect">
            <a:avLst/>
          </a:prstGeom>
        </p:spPr>
      </p:pic>
      <p:pic>
        <p:nvPicPr>
          <p:cNvPr id="2" name="Picture 1"/>
          <p:cNvPicPr>
            <a:picLocks noChangeAspect="1"/>
          </p:cNvPicPr>
          <p:nvPr/>
        </p:nvPicPr>
        <p:blipFill>
          <a:blip r:embed="rId17" cstate="print"/>
          <a:stretch>
            <a:fillRect/>
          </a:stretch>
        </p:blipFill>
        <p:spPr bwMode="gray">
          <a:xfrm>
            <a:off x="4265235" y="3991726"/>
            <a:ext cx="3923312" cy="2420538"/>
          </a:xfrm>
          <a:prstGeom prst="rect">
            <a:avLst/>
          </a:prstGeom>
        </p:spPr>
      </p:pic>
    </p:spTree>
    <p:extLst>
      <p:ext uri="{BB962C8B-B14F-4D97-AF65-F5344CB8AC3E}">
        <p14:creationId xmlns:p14="http://schemas.microsoft.com/office/powerpoint/2010/main" val="68146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racle Mobile Sales Pitch - v5">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 Mobile Sales Pitch - v5.potx</Template>
  <TotalTime>4928</TotalTime>
  <Words>3819</Words>
  <Application>Microsoft Office PowerPoint</Application>
  <PresentationFormat>Custom</PresentationFormat>
  <Paragraphs>585</Paragraphs>
  <Slides>32</Slides>
  <Notes>30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 Unicode MS</vt:lpstr>
      <vt:lpstr>MS PGothic</vt:lpstr>
      <vt:lpstr>MS PGothic</vt:lpstr>
      <vt:lpstr>Arial</vt:lpstr>
      <vt:lpstr>Arial Black</vt:lpstr>
      <vt:lpstr>Calibri</vt:lpstr>
      <vt:lpstr>Century Gothic</vt:lpstr>
      <vt:lpstr>Segoe UI</vt:lpstr>
      <vt:lpstr>Wingdings</vt:lpstr>
      <vt:lpstr>ヒラギノ角ゴ Pro W3</vt:lpstr>
      <vt:lpstr>Oracle Mobile Sales Pitch - v5</vt:lpstr>
      <vt:lpstr>PowerPoint Presentation</vt:lpstr>
      <vt:lpstr>Re-Think Mobile… Beyond Mobile-First</vt:lpstr>
      <vt:lpstr>PowerPoint Presentation</vt:lpstr>
      <vt:lpstr>Topics for Discussions</vt:lpstr>
      <vt:lpstr>The Enterprise Evolution or Revolution ?</vt:lpstr>
      <vt:lpstr>Re-Think Mobile: Beyond Mobile First</vt:lpstr>
      <vt:lpstr>Beyond Mobile First ....</vt:lpstr>
      <vt:lpstr>And Map It To The Systems Of Record</vt:lpstr>
      <vt:lpstr>This Simple App Soon Became Complicated .. Quickly</vt:lpstr>
      <vt:lpstr>The Roles involved to build a mobile app ... </vt:lpstr>
      <vt:lpstr>PowerPoint Presentation</vt:lpstr>
      <vt:lpstr>PowerPoint Presentation</vt:lpstr>
      <vt:lpstr>Why oracle (placeholder)</vt:lpstr>
      <vt:lpstr>Oracle Mobile Platform: Simplifies Enterprise Mobility</vt:lpstr>
      <vt:lpstr>Develop - Oracle Mobile Application Framework</vt:lpstr>
      <vt:lpstr>Oracle Mobile Cloud Service</vt:lpstr>
      <vt:lpstr>Oracle Enterprise Mobility Management (EMM)</vt:lpstr>
      <vt:lpstr>Oracle Mobile Cloud Service</vt:lpstr>
      <vt:lpstr>Developers- Persona Based</vt:lpstr>
      <vt:lpstr>DEMO</vt:lpstr>
      <vt:lpstr>Learning Resources</vt:lpstr>
      <vt:lpstr>Thank You! </vt:lpstr>
      <vt:lpstr>PowerPoint Presentation</vt:lpstr>
      <vt:lpstr>Thank You! </vt:lpstr>
      <vt:lpstr>PowerPoint Presentation</vt:lpstr>
      <vt:lpstr>PowerPoint Presentation</vt:lpstr>
      <vt:lpstr>Oracle Mobile Strategy</vt:lpstr>
      <vt:lpstr>Enterprise Mobility Trends</vt:lpstr>
      <vt:lpstr>Enterprise Mobile Challenges</vt:lpstr>
      <vt:lpstr>Other Slides</vt:lpstr>
      <vt:lpstr>PowerPoint Presentation</vt:lpstr>
      <vt:lpstr>Oracle Mobile Cloud Service</vt:lpstr>
    </vt:vector>
  </TitlesOfParts>
  <Company>Oracle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The Presentation Company</dc:creator>
  <cp:lastModifiedBy>Anirban Bagchi</cp:lastModifiedBy>
  <cp:revision>309</cp:revision>
  <dcterms:created xsi:type="dcterms:W3CDTF">2015-06-12T22:15:02Z</dcterms:created>
  <dcterms:modified xsi:type="dcterms:W3CDTF">2015-08-26T04:46:00Z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